
<file path=[Content_Types].xml><?xml version="1.0" encoding="utf-8"?>
<Types xmlns="http://schemas.openxmlformats.org/package/2006/content-types">
  <Default Extension="jpeg" ContentType="image/jpeg"/>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79" r:id="rId5"/>
    <p:sldId id="380" r:id="rId6"/>
    <p:sldId id="381" r:id="rId7"/>
    <p:sldId id="506" r:id="rId8"/>
    <p:sldId id="469" r:id="rId9"/>
    <p:sldId id="470" r:id="rId10"/>
    <p:sldId id="507" r:id="rId11"/>
    <p:sldId id="509" r:id="rId12"/>
    <p:sldId id="510" r:id="rId13"/>
    <p:sldId id="511" r:id="rId14"/>
    <p:sldId id="512" r:id="rId15"/>
    <p:sldId id="472" r:id="rId16"/>
    <p:sldId id="473" r:id="rId17"/>
    <p:sldId id="474" r:id="rId18"/>
    <p:sldId id="475" r:id="rId19"/>
    <p:sldId id="476" r:id="rId20"/>
    <p:sldId id="477" r:id="rId21"/>
    <p:sldId id="478" r:id="rId22"/>
    <p:sldId id="479" r:id="rId23"/>
    <p:sldId id="480" r:id="rId24"/>
    <p:sldId id="481" r:id="rId25"/>
    <p:sldId id="482" r:id="rId26"/>
    <p:sldId id="483" r:id="rId27"/>
    <p:sldId id="508" r:id="rId28"/>
    <p:sldId id="505" r:id="rId29"/>
    <p:sldId id="515" r:id="rId30"/>
    <p:sldId id="516" r:id="rId31"/>
    <p:sldId id="513" r:id="rId32"/>
    <p:sldId id="484" r:id="rId33"/>
    <p:sldId id="485" r:id="rId34"/>
    <p:sldId id="486" r:id="rId35"/>
    <p:sldId id="487" r:id="rId36"/>
    <p:sldId id="488" r:id="rId37"/>
    <p:sldId id="489" r:id="rId38"/>
    <p:sldId id="490" r:id="rId39"/>
    <p:sldId id="491"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14" r:id="rId53"/>
    <p:sldId id="337" r:id="rId54"/>
    <p:sldId id="338" r:id="rId55"/>
    <p:sldId id="411" r:id="rId56"/>
    <p:sldId id="412" r:id="rId57"/>
    <p:sldId id="413" r:id="rId58"/>
    <p:sldId id="414" r:id="rId59"/>
    <p:sldId id="415" r:id="rId60"/>
    <p:sldId id="416"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64" r:id="rId78"/>
    <p:sldId id="600" r:id="rId79"/>
    <p:sldId id="601" r:id="rId80"/>
    <p:sldId id="602" r:id="rId81"/>
    <p:sldId id="603" r:id="rId82"/>
    <p:sldId id="604" r:id="rId83"/>
    <p:sldId id="605" r:id="rId84"/>
    <p:sldId id="465" r:id="rId85"/>
    <p:sldId id="466" r:id="rId86"/>
    <p:sldId id="467" r:id="rId87"/>
    <p:sldId id="468" r:id="rId88"/>
    <p:sldId id="438" r:id="rId89"/>
    <p:sldId id="439" r:id="rId90"/>
    <p:sldId id="440" r:id="rId91"/>
    <p:sldId id="441" r:id="rId92"/>
    <p:sldId id="442" r:id="rId93"/>
    <p:sldId id="443" r:id="rId94"/>
    <p:sldId id="444" r:id="rId95"/>
    <p:sldId id="445" r:id="rId96"/>
    <p:sldId id="446" r:id="rId97"/>
    <p:sldId id="447" r:id="rId98"/>
    <p:sldId id="448" r:id="rId99"/>
    <p:sldId id="449" r:id="rId100"/>
    <p:sldId id="450" r:id="rId101"/>
    <p:sldId id="451" r:id="rId102"/>
    <p:sldId id="452" r:id="rId103"/>
    <p:sldId id="453" r:id="rId104"/>
    <p:sldId id="454" r:id="rId105"/>
    <p:sldId id="455" r:id="rId106"/>
    <p:sldId id="457" r:id="rId107"/>
    <p:sldId id="597" r:id="rId108"/>
    <p:sldId id="598" r:id="rId109"/>
    <p:sldId id="599" r:id="rId110"/>
    <p:sldId id="681" r:id="rId111"/>
    <p:sldId id="606" r:id="rId112"/>
    <p:sldId id="607" r:id="rId113"/>
    <p:sldId id="608" r:id="rId114"/>
    <p:sldId id="609" r:id="rId115"/>
    <p:sldId id="610" r:id="rId116"/>
    <p:sldId id="611" r:id="rId117"/>
    <p:sldId id="612" r:id="rId118"/>
    <p:sldId id="613" r:id="rId119"/>
    <p:sldId id="614" r:id="rId120"/>
    <p:sldId id="615" r:id="rId121"/>
    <p:sldId id="616" r:id="rId122"/>
    <p:sldId id="617" r:id="rId123"/>
    <p:sldId id="618" r:id="rId124"/>
    <p:sldId id="619" r:id="rId125"/>
    <p:sldId id="620" r:id="rId126"/>
    <p:sldId id="621" r:id="rId127"/>
    <p:sldId id="622" r:id="rId128"/>
    <p:sldId id="623" r:id="rId129"/>
    <p:sldId id="624" r:id="rId130"/>
    <p:sldId id="625" r:id="rId131"/>
    <p:sldId id="626" r:id="rId132"/>
    <p:sldId id="627" r:id="rId133"/>
    <p:sldId id="628" r:id="rId134"/>
    <p:sldId id="629" r:id="rId135"/>
    <p:sldId id="630" r:id="rId136"/>
    <p:sldId id="631" r:id="rId137"/>
    <p:sldId id="632" r:id="rId138"/>
    <p:sldId id="633" r:id="rId139"/>
    <p:sldId id="634" r:id="rId140"/>
    <p:sldId id="635" r:id="rId141"/>
    <p:sldId id="636" r:id="rId142"/>
    <p:sldId id="637" r:id="rId143"/>
    <p:sldId id="638" r:id="rId144"/>
    <p:sldId id="639" r:id="rId145"/>
    <p:sldId id="640" r:id="rId146"/>
    <p:sldId id="641" r:id="rId147"/>
    <p:sldId id="642" r:id="rId148"/>
    <p:sldId id="643" r:id="rId149"/>
    <p:sldId id="644" r:id="rId150"/>
    <p:sldId id="645" r:id="rId151"/>
    <p:sldId id="646" r:id="rId152"/>
    <p:sldId id="647" r:id="rId153"/>
    <p:sldId id="648" r:id="rId154"/>
    <p:sldId id="649" r:id="rId155"/>
    <p:sldId id="650" r:id="rId156"/>
    <p:sldId id="651" r:id="rId157"/>
    <p:sldId id="652" r:id="rId158"/>
    <p:sldId id="653" r:id="rId159"/>
    <p:sldId id="654" r:id="rId160"/>
    <p:sldId id="655" r:id="rId161"/>
    <p:sldId id="656" r:id="rId162"/>
    <p:sldId id="657" r:id="rId163"/>
    <p:sldId id="658" r:id="rId164"/>
    <p:sldId id="659" r:id="rId165"/>
    <p:sldId id="660" r:id="rId166"/>
    <p:sldId id="661" r:id="rId167"/>
    <p:sldId id="662" r:id="rId168"/>
    <p:sldId id="663" r:id="rId169"/>
    <p:sldId id="664" r:id="rId170"/>
    <p:sldId id="665" r:id="rId171"/>
    <p:sldId id="666" r:id="rId172"/>
    <p:sldId id="667" r:id="rId173"/>
    <p:sldId id="668" r:id="rId174"/>
    <p:sldId id="669" r:id="rId175"/>
    <p:sldId id="670" r:id="rId176"/>
    <p:sldId id="671" r:id="rId177"/>
    <p:sldId id="672" r:id="rId178"/>
    <p:sldId id="673" r:id="rId179"/>
    <p:sldId id="674" r:id="rId180"/>
    <p:sldId id="675" r:id="rId181"/>
    <p:sldId id="676" r:id="rId182"/>
    <p:sldId id="677" r:id="rId183"/>
    <p:sldId id="678" r:id="rId184"/>
    <p:sldId id="679" r:id="rId185"/>
    <p:sldId id="680" r:id="rId186"/>
    <p:sldId id="684" r:id="rId187"/>
    <p:sldId id="683" r:id="rId188"/>
    <p:sldId id="292" r:id="rId189"/>
    <p:sldId id="293" r:id="rId190"/>
    <p:sldId id="294" r:id="rId191"/>
    <p:sldId id="295" r:id="rId192"/>
    <p:sldId id="296" r:id="rId193"/>
    <p:sldId id="297" r:id="rId19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9" autoAdjust="0"/>
    <p:restoredTop sz="68402" autoAdjust="0"/>
  </p:normalViewPr>
  <p:slideViewPr>
    <p:cSldViewPr snapToGrid="0">
      <p:cViewPr varScale="1">
        <p:scale>
          <a:sx n="41" d="100"/>
          <a:sy n="41" d="100"/>
        </p:scale>
        <p:origin x="132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7" Type="http://schemas.openxmlformats.org/officeDocument/2006/relationships/tableStyles" Target="tableStyles.xml"/><Relationship Id="rId196" Type="http://schemas.openxmlformats.org/officeDocument/2006/relationships/viewProps" Target="viewProps.xml"/><Relationship Id="rId195" Type="http://schemas.openxmlformats.org/officeDocument/2006/relationships/presProps" Target="presProps.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3.xml.rels><?xml version="1.0" encoding="UTF-8" standalone="yes"?>
<Relationships xmlns="http://schemas.openxmlformats.org/package/2006/relationships"><Relationship Id="rId4" Type="http://schemas.openxmlformats.org/officeDocument/2006/relationships/image" Target="../media/image127.png"/><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image" Target="../media/image124.png"/></Relationships>
</file>

<file path=ppt/diagrams/_rels/drawing3.xml.rels><?xml version="1.0" encoding="UTF-8" standalone="yes"?>
<Relationships xmlns="http://schemas.openxmlformats.org/package/2006/relationships"><Relationship Id="rId4" Type="http://schemas.openxmlformats.org/officeDocument/2006/relationships/image" Target="../media/image127.png"/><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image" Target="../media/image124.pn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B647237-208F-4F27-8FBB-390C34799A39}" type="doc">
      <dgm:prSet loTypeId="urn:microsoft.com/office/officeart/2009/3/layout/CircleRelationship" loCatId="relationship" qsTypeId="urn:microsoft.com/office/officeart/2005/8/quickstyle/simple1" qsCatId="simple" csTypeId="urn:microsoft.com/office/officeart/2005/8/colors/colorful1#1" csCatId="colorful" phldr="1"/>
      <dgm:spPr/>
      <dgm:t>
        <a:bodyPr/>
        <a:lstStyle/>
        <a:p>
          <a:endParaRPr lang="en-US"/>
        </a:p>
      </dgm:t>
    </dgm:pt>
    <dgm:pt modelId="{604E11A6-B5CD-46D2-B89B-146CD6F9E691}">
      <dgm:prSet phldrT="[Text]"/>
      <dgm:spPr>
        <a:noFill/>
      </dgm:spPr>
      <dgm:t>
        <a:bodyPr/>
        <a:lstStyle/>
        <a:p>
          <a:pPr>
            <a:spcAft>
              <a:spcPts val="0"/>
            </a:spcAft>
          </a:pPr>
          <a:r>
            <a:rPr lang="en-US" b="0" dirty="0" smtClean="0">
              <a:ln w="3175">
                <a:solidFill>
                  <a:schemeClr val="tx1">
                    <a:lumMod val="50000"/>
                    <a:lumOff val="5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wg21</a:t>
          </a:r>
        </a:p>
        <a:p>
          <a:pPr>
            <a:spcAft>
              <a:spcPts val="0"/>
            </a:spcAft>
          </a:pPr>
          <a:r>
            <a:rPr lang="en-US" dirty="0" smtClean="0">
              <a:ln w="3175">
                <a:solidFill>
                  <a:schemeClr val="tx1">
                    <a:lumMod val="50000"/>
                    <a:lumOff val="50000"/>
                  </a:schemeClr>
                </a:solidFill>
              </a:ln>
              <a:effectLst>
                <a:outerShdw blurRad="50800" dist="38100" dir="2700000" algn="tl" rotWithShape="0">
                  <a:prstClr val="black">
                    <a:alpha val="40000"/>
                  </a:prstClr>
                </a:outerShdw>
              </a:effectLst>
            </a:rPr>
            <a:t>core / </a:t>
          </a:r>
          <a:r>
            <a:rPr lang="en-US" dirty="0" err="1" smtClean="0">
              <a:ln w="3175">
                <a:solidFill>
                  <a:schemeClr val="tx1">
                    <a:lumMod val="50000"/>
                    <a:lumOff val="50000"/>
                  </a:schemeClr>
                </a:solidFill>
              </a:ln>
              <a:effectLst>
                <a:outerShdw blurRad="50800" dist="38100" dir="2700000" algn="tl" rotWithShape="0">
                  <a:prstClr val="black">
                    <a:alpha val="40000"/>
                  </a:prstClr>
                </a:outerShdw>
              </a:effectLst>
            </a:rPr>
            <a:t>ewg</a:t>
          </a:r>
          <a:endParaRPr lang="en-US" dirty="0" smtClean="0">
            <a:ln w="3175">
              <a:solidFill>
                <a:schemeClr val="tx1">
                  <a:lumMod val="50000"/>
                  <a:lumOff val="50000"/>
                </a:schemeClr>
              </a:solidFill>
            </a:ln>
            <a:effectLst>
              <a:outerShdw blurRad="50800" dist="38100" dir="2700000" algn="tl" rotWithShape="0">
                <a:prstClr val="black">
                  <a:alpha val="40000"/>
                </a:prstClr>
              </a:outerShdw>
            </a:effectLst>
          </a:endParaRPr>
        </a:p>
        <a:p>
          <a:pPr>
            <a:spcAft>
              <a:spcPts val="0"/>
            </a:spcAft>
          </a:pPr>
          <a:r>
            <a:rPr lang="en-US" dirty="0" smtClean="0">
              <a:ln w="3175">
                <a:solidFill>
                  <a:schemeClr val="tx1">
                    <a:lumMod val="50000"/>
                    <a:lumOff val="50000"/>
                  </a:schemeClr>
                </a:solidFill>
              </a:ln>
              <a:effectLst>
                <a:outerShdw blurRad="50800" dist="38100" dir="2700000" algn="tl" rotWithShape="0">
                  <a:prstClr val="black">
                    <a:alpha val="40000"/>
                  </a:prstClr>
                </a:outerShdw>
              </a:effectLst>
            </a:rPr>
            <a:t>lib / </a:t>
          </a:r>
          <a:r>
            <a:rPr lang="en-US" dirty="0" err="1" smtClean="0">
              <a:ln w="3175">
                <a:solidFill>
                  <a:schemeClr val="tx1">
                    <a:lumMod val="50000"/>
                    <a:lumOff val="50000"/>
                  </a:schemeClr>
                </a:solidFill>
              </a:ln>
              <a:effectLst>
                <a:outerShdw blurRad="50800" dist="38100" dir="2700000" algn="tl" rotWithShape="0">
                  <a:prstClr val="black">
                    <a:alpha val="40000"/>
                  </a:prstClr>
                </a:outerShdw>
              </a:effectLst>
            </a:rPr>
            <a:t>lewg</a:t>
          </a:r>
          <a:endParaRPr lang="en-US" dirty="0" smtClean="0">
            <a:ln w="3175">
              <a:solidFill>
                <a:schemeClr val="tx1">
                  <a:lumMod val="50000"/>
                  <a:lumOff val="50000"/>
                </a:schemeClr>
              </a:solidFill>
            </a:ln>
            <a:effectLst>
              <a:outerShdw blurRad="50800" dist="38100" dir="2700000" algn="tl" rotWithShape="0">
                <a:prstClr val="black">
                  <a:alpha val="40000"/>
                </a:prstClr>
              </a:outerShdw>
            </a:effectLst>
          </a:endParaRPr>
        </a:p>
      </dgm:t>
    </dgm:pt>
    <dgm:pt modelId="{42799B6C-63C7-4E36-9537-15E7E9A16861}" cxnId="{EFC4A27A-A777-4A57-A8B2-E7F3274EA81F}" type="parTrans">
      <dgm:prSet/>
      <dgm:spPr/>
      <dgm:t>
        <a:bodyPr/>
        <a:lstStyle/>
        <a:p>
          <a:endParaRPr lang="en-US"/>
        </a:p>
      </dgm:t>
    </dgm:pt>
    <dgm:pt modelId="{3260F836-D842-472D-A679-8592B2B0A428}" cxnId="{EFC4A27A-A777-4A57-A8B2-E7F3274EA81F}" type="sibTrans">
      <dgm:prSet/>
      <dgm:spPr/>
      <dgm:t>
        <a:bodyPr/>
        <a:lstStyle/>
        <a:p>
          <a:endParaRPr lang="en-US"/>
        </a:p>
      </dgm:t>
    </dgm:pt>
    <dgm:pt modelId="{4669AE5A-5DAB-4EB9-A423-E9DC8E837E5C}">
      <dgm:prSet phldrT="[Text]"/>
      <dgm:spPr/>
      <dgm:t>
        <a:bodyPr/>
        <a:lstStyle/>
        <a:p>
          <a:r>
            <a:rPr lang="en-US" dirty="0" smtClean="0"/>
            <a:t>SG1 Par/Con TS</a:t>
          </a:r>
          <a:endParaRPr lang="en-US" dirty="0"/>
        </a:p>
      </dgm:t>
    </dgm:pt>
    <dgm:pt modelId="{9F88821B-EBC4-4CCC-93B8-EE1AA17CD821}" cxnId="{F458E6E7-368B-46BB-8624-0562EE72A080}" type="parTrans">
      <dgm:prSet/>
      <dgm:spPr/>
      <dgm:t>
        <a:bodyPr/>
        <a:lstStyle/>
        <a:p>
          <a:endParaRPr lang="en-US"/>
        </a:p>
      </dgm:t>
    </dgm:pt>
    <dgm:pt modelId="{DBDCD7F8-6359-4D14-855B-CE6D6ADA96FE}" cxnId="{F458E6E7-368B-46BB-8624-0562EE72A080}" type="sibTrans">
      <dgm:prSet/>
      <dgm:spPr/>
      <dgm:t>
        <a:bodyPr/>
        <a:lstStyle/>
        <a:p>
          <a:endParaRPr lang="en-US"/>
        </a:p>
      </dgm:t>
    </dgm:pt>
    <dgm:pt modelId="{0995AC9F-859D-4A26-A876-59CD52AB711B}">
      <dgm:prSet phldrT="[Text]"/>
      <dgm:spPr/>
      <dgm:t>
        <a:bodyPr/>
        <a:lstStyle/>
        <a:p>
          <a:r>
            <a:rPr lang="en-US" dirty="0" smtClean="0"/>
            <a:t>SG5 Transactional Memory TS</a:t>
          </a:r>
          <a:endParaRPr lang="en-US" dirty="0"/>
        </a:p>
      </dgm:t>
    </dgm:pt>
    <dgm:pt modelId="{47EBB031-9575-4F80-9BFF-8F186FC3ED59}" cxnId="{588F8520-AE42-4F6C-BD28-E9D65044C3B6}" type="parTrans">
      <dgm:prSet/>
      <dgm:spPr/>
      <dgm:t>
        <a:bodyPr/>
        <a:lstStyle/>
        <a:p>
          <a:endParaRPr lang="en-US"/>
        </a:p>
      </dgm:t>
    </dgm:pt>
    <dgm:pt modelId="{1BA9A313-2F2F-4735-8DB1-09FD40DCF238}" cxnId="{588F8520-AE42-4F6C-BD28-E9D65044C3B6}" type="sibTrans">
      <dgm:prSet/>
      <dgm:spPr/>
      <dgm:t>
        <a:bodyPr/>
        <a:lstStyle/>
        <a:p>
          <a:endParaRPr lang="en-US"/>
        </a:p>
      </dgm:t>
    </dgm:pt>
    <dgm:pt modelId="{E89C2DF3-C667-40DF-8642-3479B18D322C}">
      <dgm:prSet phldrT="[Text]"/>
      <dgm:spPr/>
      <dgm:t>
        <a:bodyPr/>
        <a:lstStyle/>
        <a:p>
          <a:r>
            <a:rPr lang="en-US" dirty="0" smtClean="0"/>
            <a:t>SG14 Low Latency</a:t>
          </a:r>
          <a:endParaRPr lang="en-US" dirty="0"/>
        </a:p>
      </dgm:t>
    </dgm:pt>
    <dgm:pt modelId="{5E85A446-FB90-4F83-8555-0994C4605B76}" cxnId="{39B56D7B-5975-4BCE-8A86-7DA58EF6FD71}" type="parTrans">
      <dgm:prSet/>
      <dgm:spPr/>
      <dgm:t>
        <a:bodyPr/>
        <a:lstStyle/>
        <a:p>
          <a:endParaRPr lang="en-US"/>
        </a:p>
      </dgm:t>
    </dgm:pt>
    <dgm:pt modelId="{08A3094A-039F-4ACC-A53D-E73721EAB62D}" cxnId="{39B56D7B-5975-4BCE-8A86-7DA58EF6FD71}" type="sibTrans">
      <dgm:prSet/>
      <dgm:spPr/>
      <dgm:t>
        <a:bodyPr/>
        <a:lstStyle/>
        <a:p>
          <a:endParaRPr lang="en-US"/>
        </a:p>
      </dgm:t>
    </dgm:pt>
    <dgm:pt modelId="{43AFF0E2-872D-49F1-917E-A0FE307E9DCB}" type="pres">
      <dgm:prSet presAssocID="{AB647237-208F-4F27-8FBB-390C34799A39}" presName="Name0" presStyleCnt="0">
        <dgm:presLayoutVars>
          <dgm:chMax val="1"/>
          <dgm:chPref val="1"/>
        </dgm:presLayoutVars>
      </dgm:prSet>
      <dgm:spPr/>
      <dgm:t>
        <a:bodyPr/>
        <a:lstStyle/>
        <a:p>
          <a:endParaRPr lang="en-US"/>
        </a:p>
      </dgm:t>
    </dgm:pt>
    <dgm:pt modelId="{D9195EDF-E140-437B-8939-D7C01B1A2F84}" type="pres">
      <dgm:prSet presAssocID="{604E11A6-B5CD-46D2-B89B-146CD6F9E691}" presName="Parent" presStyleLbl="node0" presStyleIdx="0" presStyleCnt="1" custScaleX="86500" custScaleY="86500">
        <dgm:presLayoutVars>
          <dgm:chMax val="5"/>
          <dgm:chPref val="5"/>
        </dgm:presLayoutVars>
      </dgm:prSet>
      <dgm:spPr/>
      <dgm:t>
        <a:bodyPr/>
        <a:lstStyle/>
        <a:p>
          <a:endParaRPr lang="en-US"/>
        </a:p>
      </dgm:t>
    </dgm:pt>
    <dgm:pt modelId="{967C2C26-164F-4B1C-A87A-7D37DAA2E40C}" type="pres">
      <dgm:prSet presAssocID="{604E11A6-B5CD-46D2-B89B-146CD6F9E691}" presName="Accent1" presStyleLbl="node1" presStyleIdx="0" presStyleCnt="15"/>
      <dgm:spPr/>
    </dgm:pt>
    <dgm:pt modelId="{EA2CD2A9-E034-4974-A0A1-BB19C4DE3099}" type="pres">
      <dgm:prSet presAssocID="{604E11A6-B5CD-46D2-B89B-146CD6F9E691}" presName="Accent2" presStyleLbl="node1" presStyleIdx="1" presStyleCnt="15"/>
      <dgm:spPr/>
    </dgm:pt>
    <dgm:pt modelId="{90CE2DE6-FDDA-4E5D-9D2E-391390C3FF4C}" type="pres">
      <dgm:prSet presAssocID="{604E11A6-B5CD-46D2-B89B-146CD6F9E691}" presName="Accent3" presStyleLbl="node1" presStyleIdx="2" presStyleCnt="15"/>
      <dgm:spPr/>
    </dgm:pt>
    <dgm:pt modelId="{81398E0F-76BE-4F92-B392-A52409222340}" type="pres">
      <dgm:prSet presAssocID="{604E11A6-B5CD-46D2-B89B-146CD6F9E691}" presName="Accent4" presStyleLbl="node1" presStyleIdx="3" presStyleCnt="15"/>
      <dgm:spPr/>
    </dgm:pt>
    <dgm:pt modelId="{A795EF5F-293C-4CFD-9AD8-C1C1B8D4DEA1}" type="pres">
      <dgm:prSet presAssocID="{604E11A6-B5CD-46D2-B89B-146CD6F9E691}" presName="Accent5" presStyleLbl="node1" presStyleIdx="4" presStyleCnt="15"/>
      <dgm:spPr/>
    </dgm:pt>
    <dgm:pt modelId="{4425EACF-A893-4D1B-B1FC-C6291A7B810F}" type="pres">
      <dgm:prSet presAssocID="{604E11A6-B5CD-46D2-B89B-146CD6F9E691}" presName="Accent6" presStyleLbl="node1" presStyleIdx="5" presStyleCnt="15"/>
      <dgm:spPr/>
    </dgm:pt>
    <dgm:pt modelId="{E0DD5C33-94AA-4E8B-B355-A88DA25CF29B}" type="pres">
      <dgm:prSet presAssocID="{4669AE5A-5DAB-4EB9-A423-E9DC8E837E5C}" presName="Child1" presStyleLbl="node1" presStyleIdx="6" presStyleCnt="15">
        <dgm:presLayoutVars>
          <dgm:chMax val="0"/>
          <dgm:chPref val="0"/>
        </dgm:presLayoutVars>
      </dgm:prSet>
      <dgm:spPr/>
      <dgm:t>
        <a:bodyPr/>
        <a:lstStyle/>
        <a:p>
          <a:endParaRPr lang="en-US"/>
        </a:p>
      </dgm:t>
    </dgm:pt>
    <dgm:pt modelId="{E18B443E-A278-455F-84F1-25FC4634719B}" type="pres">
      <dgm:prSet presAssocID="{4669AE5A-5DAB-4EB9-A423-E9DC8E837E5C}" presName="Accent7" presStyleCnt="0"/>
      <dgm:spPr/>
    </dgm:pt>
    <dgm:pt modelId="{07325A4D-1B89-4B4F-9D69-B340FF58BFE7}" type="pres">
      <dgm:prSet presAssocID="{4669AE5A-5DAB-4EB9-A423-E9DC8E837E5C}" presName="AccentHold1" presStyleLbl="node1" presStyleIdx="7" presStyleCnt="15"/>
      <dgm:spPr/>
    </dgm:pt>
    <dgm:pt modelId="{EF993AED-8937-4564-9F8A-FC12E78EEF67}" type="pres">
      <dgm:prSet presAssocID="{4669AE5A-5DAB-4EB9-A423-E9DC8E837E5C}" presName="Accent8" presStyleCnt="0"/>
      <dgm:spPr/>
    </dgm:pt>
    <dgm:pt modelId="{C71731CD-BBCF-47B4-A85B-4EC3836C89D8}" type="pres">
      <dgm:prSet presAssocID="{4669AE5A-5DAB-4EB9-A423-E9DC8E837E5C}" presName="AccentHold2" presStyleLbl="node1" presStyleIdx="8" presStyleCnt="15"/>
      <dgm:spPr/>
    </dgm:pt>
    <dgm:pt modelId="{D13FEFF7-9592-4BF6-9418-037C6B34BD95}" type="pres">
      <dgm:prSet presAssocID="{0995AC9F-859D-4A26-A876-59CD52AB711B}" presName="Child2" presStyleLbl="node1" presStyleIdx="9" presStyleCnt="15">
        <dgm:presLayoutVars>
          <dgm:chMax val="0"/>
          <dgm:chPref val="0"/>
        </dgm:presLayoutVars>
      </dgm:prSet>
      <dgm:spPr/>
      <dgm:t>
        <a:bodyPr/>
        <a:lstStyle/>
        <a:p>
          <a:endParaRPr lang="en-US"/>
        </a:p>
      </dgm:t>
    </dgm:pt>
    <dgm:pt modelId="{DD4D8229-6FD0-46E7-AEAF-8CBB4160E547}" type="pres">
      <dgm:prSet presAssocID="{0995AC9F-859D-4A26-A876-59CD52AB711B}" presName="Accent9" presStyleCnt="0"/>
      <dgm:spPr/>
    </dgm:pt>
    <dgm:pt modelId="{50A2DCEB-E820-4855-B574-5164F9B2E2FC}" type="pres">
      <dgm:prSet presAssocID="{0995AC9F-859D-4A26-A876-59CD52AB711B}" presName="AccentHold1" presStyleLbl="node1" presStyleIdx="10" presStyleCnt="15"/>
      <dgm:spPr/>
    </dgm:pt>
    <dgm:pt modelId="{B8C1A0EE-D176-4834-99F8-6E5836879ADA}" type="pres">
      <dgm:prSet presAssocID="{0995AC9F-859D-4A26-A876-59CD52AB711B}" presName="Accent10" presStyleCnt="0"/>
      <dgm:spPr/>
    </dgm:pt>
    <dgm:pt modelId="{F567ED15-9379-4586-B8A6-EE36ED62A326}" type="pres">
      <dgm:prSet presAssocID="{0995AC9F-859D-4A26-A876-59CD52AB711B}" presName="AccentHold2" presStyleLbl="node1" presStyleIdx="11" presStyleCnt="15"/>
      <dgm:spPr/>
    </dgm:pt>
    <dgm:pt modelId="{68E81D4C-ABF6-47AF-9465-338ECA9068CA}" type="pres">
      <dgm:prSet presAssocID="{0995AC9F-859D-4A26-A876-59CD52AB711B}" presName="Accent11" presStyleCnt="0"/>
      <dgm:spPr/>
    </dgm:pt>
    <dgm:pt modelId="{97F10357-3B87-4F2D-AF67-C260AE3C98D0}" type="pres">
      <dgm:prSet presAssocID="{0995AC9F-859D-4A26-A876-59CD52AB711B}" presName="AccentHold3" presStyleLbl="node1" presStyleIdx="12" presStyleCnt="15"/>
      <dgm:spPr/>
    </dgm:pt>
    <dgm:pt modelId="{9C2EA823-78E2-4745-A84B-B63BF98EDBDB}" type="pres">
      <dgm:prSet presAssocID="{E89C2DF3-C667-40DF-8642-3479B18D322C}" presName="Child3" presStyleLbl="node1" presStyleIdx="13" presStyleCnt="15">
        <dgm:presLayoutVars>
          <dgm:chMax val="0"/>
          <dgm:chPref val="0"/>
        </dgm:presLayoutVars>
      </dgm:prSet>
      <dgm:spPr/>
      <dgm:t>
        <a:bodyPr/>
        <a:lstStyle/>
        <a:p>
          <a:endParaRPr lang="en-US"/>
        </a:p>
      </dgm:t>
    </dgm:pt>
    <dgm:pt modelId="{8DB5665A-8B1D-483A-AE2D-85127C6BEB79}" type="pres">
      <dgm:prSet presAssocID="{E89C2DF3-C667-40DF-8642-3479B18D322C}" presName="Accent12" presStyleCnt="0"/>
      <dgm:spPr/>
    </dgm:pt>
    <dgm:pt modelId="{482FA9CB-1F1B-423F-9E4E-9645DE2AEB28}" type="pres">
      <dgm:prSet presAssocID="{E89C2DF3-C667-40DF-8642-3479B18D322C}" presName="AccentHold1" presStyleLbl="node1" presStyleIdx="14" presStyleCnt="15"/>
      <dgm:spPr/>
    </dgm:pt>
  </dgm:ptLst>
  <dgm:cxnLst>
    <dgm:cxn modelId="{588F8520-AE42-4F6C-BD28-E9D65044C3B6}" srcId="{604E11A6-B5CD-46D2-B89B-146CD6F9E691}" destId="{0995AC9F-859D-4A26-A876-59CD52AB711B}" srcOrd="1" destOrd="0" parTransId="{47EBB031-9575-4F80-9BFF-8F186FC3ED59}" sibTransId="{1BA9A313-2F2F-4735-8DB1-09FD40DCF238}"/>
    <dgm:cxn modelId="{33C2C9E9-2DD0-4135-8BA5-C30F30C53BB4}" type="presOf" srcId="{4669AE5A-5DAB-4EB9-A423-E9DC8E837E5C}" destId="{E0DD5C33-94AA-4E8B-B355-A88DA25CF29B}" srcOrd="0" destOrd="0" presId="urn:microsoft.com/office/officeart/2009/3/layout/CircleRelationship"/>
    <dgm:cxn modelId="{C66CDDE2-C765-4E8D-B57E-45BF807A3938}" type="presOf" srcId="{604E11A6-B5CD-46D2-B89B-146CD6F9E691}" destId="{D9195EDF-E140-437B-8939-D7C01B1A2F84}" srcOrd="0" destOrd="0" presId="urn:microsoft.com/office/officeart/2009/3/layout/CircleRelationship"/>
    <dgm:cxn modelId="{39B56D7B-5975-4BCE-8A86-7DA58EF6FD71}" srcId="{604E11A6-B5CD-46D2-B89B-146CD6F9E691}" destId="{E89C2DF3-C667-40DF-8642-3479B18D322C}" srcOrd="2" destOrd="0" parTransId="{5E85A446-FB90-4F83-8555-0994C4605B76}" sibTransId="{08A3094A-039F-4ACC-A53D-E73721EAB62D}"/>
    <dgm:cxn modelId="{F458E6E7-368B-46BB-8624-0562EE72A080}" srcId="{604E11A6-B5CD-46D2-B89B-146CD6F9E691}" destId="{4669AE5A-5DAB-4EB9-A423-E9DC8E837E5C}" srcOrd="0" destOrd="0" parTransId="{9F88821B-EBC4-4CCC-93B8-EE1AA17CD821}" sibTransId="{DBDCD7F8-6359-4D14-855B-CE6D6ADA96FE}"/>
    <dgm:cxn modelId="{36F94A1B-CBB1-4C61-9B87-61C785BAF75D}" type="presOf" srcId="{0995AC9F-859D-4A26-A876-59CD52AB711B}" destId="{D13FEFF7-9592-4BF6-9418-037C6B34BD95}" srcOrd="0" destOrd="0" presId="urn:microsoft.com/office/officeart/2009/3/layout/CircleRelationship"/>
    <dgm:cxn modelId="{62FEA3AC-FD63-46AD-8856-03783251100E}" type="presOf" srcId="{AB647237-208F-4F27-8FBB-390C34799A39}" destId="{43AFF0E2-872D-49F1-917E-A0FE307E9DCB}" srcOrd="0" destOrd="0" presId="urn:microsoft.com/office/officeart/2009/3/layout/CircleRelationship"/>
    <dgm:cxn modelId="{EFC4A27A-A777-4A57-A8B2-E7F3274EA81F}" srcId="{AB647237-208F-4F27-8FBB-390C34799A39}" destId="{604E11A6-B5CD-46D2-B89B-146CD6F9E691}" srcOrd="0" destOrd="0" parTransId="{42799B6C-63C7-4E36-9537-15E7E9A16861}" sibTransId="{3260F836-D842-472D-A679-8592B2B0A428}"/>
    <dgm:cxn modelId="{A7725F9A-9B3D-4734-AD71-466D745EE1BE}" type="presOf" srcId="{E89C2DF3-C667-40DF-8642-3479B18D322C}" destId="{9C2EA823-78E2-4745-A84B-B63BF98EDBDB}" srcOrd="0" destOrd="0" presId="urn:microsoft.com/office/officeart/2009/3/layout/CircleRelationship"/>
    <dgm:cxn modelId="{DB84A8A5-334B-49DB-B457-4E6B2EC3D76A}" type="presParOf" srcId="{43AFF0E2-872D-49F1-917E-A0FE307E9DCB}" destId="{D9195EDF-E140-437B-8939-D7C01B1A2F84}" srcOrd="0" destOrd="0" presId="urn:microsoft.com/office/officeart/2009/3/layout/CircleRelationship"/>
    <dgm:cxn modelId="{EFB4947F-6F14-42E8-BA3D-84B433FF1503}" type="presParOf" srcId="{43AFF0E2-872D-49F1-917E-A0FE307E9DCB}" destId="{967C2C26-164F-4B1C-A87A-7D37DAA2E40C}" srcOrd="1" destOrd="0" presId="urn:microsoft.com/office/officeart/2009/3/layout/CircleRelationship"/>
    <dgm:cxn modelId="{BCC8B069-797B-4ED5-9038-B08279D29A4C}" type="presParOf" srcId="{43AFF0E2-872D-49F1-917E-A0FE307E9DCB}" destId="{EA2CD2A9-E034-4974-A0A1-BB19C4DE3099}" srcOrd="2" destOrd="0" presId="urn:microsoft.com/office/officeart/2009/3/layout/CircleRelationship"/>
    <dgm:cxn modelId="{D1C62947-E3AC-4F6E-A503-838391373A18}" type="presParOf" srcId="{43AFF0E2-872D-49F1-917E-A0FE307E9DCB}" destId="{90CE2DE6-FDDA-4E5D-9D2E-391390C3FF4C}" srcOrd="3" destOrd="0" presId="urn:microsoft.com/office/officeart/2009/3/layout/CircleRelationship"/>
    <dgm:cxn modelId="{9644FCF5-CCC5-4AC0-9268-A573D6A906E1}" type="presParOf" srcId="{43AFF0E2-872D-49F1-917E-A0FE307E9DCB}" destId="{81398E0F-76BE-4F92-B392-A52409222340}" srcOrd="4" destOrd="0" presId="urn:microsoft.com/office/officeart/2009/3/layout/CircleRelationship"/>
    <dgm:cxn modelId="{952A4B7F-8CB1-4D8C-BAC3-A05CCE242D24}" type="presParOf" srcId="{43AFF0E2-872D-49F1-917E-A0FE307E9DCB}" destId="{A795EF5F-293C-4CFD-9AD8-C1C1B8D4DEA1}" srcOrd="5" destOrd="0" presId="urn:microsoft.com/office/officeart/2009/3/layout/CircleRelationship"/>
    <dgm:cxn modelId="{CF6330C9-C80D-44A1-B23D-C54B0F9A35EA}" type="presParOf" srcId="{43AFF0E2-872D-49F1-917E-A0FE307E9DCB}" destId="{4425EACF-A893-4D1B-B1FC-C6291A7B810F}" srcOrd="6" destOrd="0" presId="urn:microsoft.com/office/officeart/2009/3/layout/CircleRelationship"/>
    <dgm:cxn modelId="{F6A88F30-3644-4F02-849A-B0C129E50B8B}" type="presParOf" srcId="{43AFF0E2-872D-49F1-917E-A0FE307E9DCB}" destId="{E0DD5C33-94AA-4E8B-B355-A88DA25CF29B}" srcOrd="7" destOrd="0" presId="urn:microsoft.com/office/officeart/2009/3/layout/CircleRelationship"/>
    <dgm:cxn modelId="{5C379AC3-35A7-4A56-B3BD-99E482083AC1}" type="presParOf" srcId="{43AFF0E2-872D-49F1-917E-A0FE307E9DCB}" destId="{E18B443E-A278-455F-84F1-25FC4634719B}" srcOrd="8" destOrd="0" presId="urn:microsoft.com/office/officeart/2009/3/layout/CircleRelationship"/>
    <dgm:cxn modelId="{4B538B53-DF6C-4E6D-8441-728156DC4944}" type="presParOf" srcId="{E18B443E-A278-455F-84F1-25FC4634719B}" destId="{07325A4D-1B89-4B4F-9D69-B340FF58BFE7}" srcOrd="0" destOrd="0" presId="urn:microsoft.com/office/officeart/2009/3/layout/CircleRelationship"/>
    <dgm:cxn modelId="{FA433027-09E6-4351-85BC-B058CF5466AA}" type="presParOf" srcId="{43AFF0E2-872D-49F1-917E-A0FE307E9DCB}" destId="{EF993AED-8937-4564-9F8A-FC12E78EEF67}" srcOrd="9" destOrd="0" presId="urn:microsoft.com/office/officeart/2009/3/layout/CircleRelationship"/>
    <dgm:cxn modelId="{A96B2E94-90B5-4B54-91EB-BBD1EB2F284C}" type="presParOf" srcId="{EF993AED-8937-4564-9F8A-FC12E78EEF67}" destId="{C71731CD-BBCF-47B4-A85B-4EC3836C89D8}" srcOrd="0" destOrd="0" presId="urn:microsoft.com/office/officeart/2009/3/layout/CircleRelationship"/>
    <dgm:cxn modelId="{9AD985B8-DFBC-41CB-9C58-F27113817818}" type="presParOf" srcId="{43AFF0E2-872D-49F1-917E-A0FE307E9DCB}" destId="{D13FEFF7-9592-4BF6-9418-037C6B34BD95}" srcOrd="10" destOrd="0" presId="urn:microsoft.com/office/officeart/2009/3/layout/CircleRelationship"/>
    <dgm:cxn modelId="{4D5E4FF8-ED65-4668-8D3F-7876AD2754FA}" type="presParOf" srcId="{43AFF0E2-872D-49F1-917E-A0FE307E9DCB}" destId="{DD4D8229-6FD0-46E7-AEAF-8CBB4160E547}" srcOrd="11" destOrd="0" presId="urn:microsoft.com/office/officeart/2009/3/layout/CircleRelationship"/>
    <dgm:cxn modelId="{B20AE764-3FF9-47B8-9557-D0C303C71B17}" type="presParOf" srcId="{DD4D8229-6FD0-46E7-AEAF-8CBB4160E547}" destId="{50A2DCEB-E820-4855-B574-5164F9B2E2FC}" srcOrd="0" destOrd="0" presId="urn:microsoft.com/office/officeart/2009/3/layout/CircleRelationship"/>
    <dgm:cxn modelId="{23CB927E-1C83-47E6-B546-BCBC9DF5266A}" type="presParOf" srcId="{43AFF0E2-872D-49F1-917E-A0FE307E9DCB}" destId="{B8C1A0EE-D176-4834-99F8-6E5836879ADA}" srcOrd="12" destOrd="0" presId="urn:microsoft.com/office/officeart/2009/3/layout/CircleRelationship"/>
    <dgm:cxn modelId="{88599FF8-93B2-4D12-B879-6871EDF7466B}" type="presParOf" srcId="{B8C1A0EE-D176-4834-99F8-6E5836879ADA}" destId="{F567ED15-9379-4586-B8A6-EE36ED62A326}" srcOrd="0" destOrd="0" presId="urn:microsoft.com/office/officeart/2009/3/layout/CircleRelationship"/>
    <dgm:cxn modelId="{1029B96A-DB42-4E7F-B155-F94EF29DF22E}" type="presParOf" srcId="{43AFF0E2-872D-49F1-917E-A0FE307E9DCB}" destId="{68E81D4C-ABF6-47AF-9465-338ECA9068CA}" srcOrd="13" destOrd="0" presId="urn:microsoft.com/office/officeart/2009/3/layout/CircleRelationship"/>
    <dgm:cxn modelId="{C58AB052-CB3C-4D5D-8761-B95D49B7405D}" type="presParOf" srcId="{68E81D4C-ABF6-47AF-9465-338ECA9068CA}" destId="{97F10357-3B87-4F2D-AF67-C260AE3C98D0}" srcOrd="0" destOrd="0" presId="urn:microsoft.com/office/officeart/2009/3/layout/CircleRelationship"/>
    <dgm:cxn modelId="{F7D46190-BCA4-41FD-89CC-D0B873A8AE0C}" type="presParOf" srcId="{43AFF0E2-872D-49F1-917E-A0FE307E9DCB}" destId="{9C2EA823-78E2-4745-A84B-B63BF98EDBDB}" srcOrd="14" destOrd="0" presId="urn:microsoft.com/office/officeart/2009/3/layout/CircleRelationship"/>
    <dgm:cxn modelId="{0B76642C-374D-42D1-96A3-5C9D42534564}" type="presParOf" srcId="{43AFF0E2-872D-49F1-917E-A0FE307E9DCB}" destId="{8DB5665A-8B1D-483A-AE2D-85127C6BEB79}" srcOrd="15" destOrd="0" presId="urn:microsoft.com/office/officeart/2009/3/layout/CircleRelationship"/>
    <dgm:cxn modelId="{99A46BAF-BD75-4836-87EB-D58B47D0E660}" type="presParOf" srcId="{8DB5665A-8B1D-483A-AE2D-85127C6BEB79}" destId="{482FA9CB-1F1B-423F-9E4E-9645DE2AEB28}"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445F6C-574C-4790-89D0-F425C0FD217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1C47F131-836D-4E8F-8529-CD483B1BF40C}">
      <dgm:prSet custT="1"/>
      <dgm:spPr/>
      <dgm:t>
        <a:bodyPr/>
        <a:lstStyle/>
        <a:p>
          <a:pPr rtl="0" eaLnBrk="1" latinLnBrk="0" hangingPunct="1">
            <a:buClrTx/>
            <a:buSzPts val="1800"/>
            <a:buFont typeface="Arial" panose="020B0604020202020204" pitchFamily="34" charset="0"/>
            <a:buChar char="•"/>
          </a:pPr>
          <a:r>
            <a:rPr lang="en-GB" sz="1400" dirty="0">
              <a:latin typeface="Aharoni" panose="02010803020104030203" pitchFamily="2" charset="-79"/>
              <a:cs typeface="Aharoni" panose="02010803020104030203" pitchFamily="2" charset="-79"/>
            </a:rPr>
            <a:t>Standards bodies</a:t>
          </a:r>
        </a:p>
      </dgm:t>
    </dgm:pt>
    <dgm:pt modelId="{F72621BA-DFE9-4BBE-9384-499DD558DF33}" cxnId="{E41DDEC1-3AEB-4D79-A395-E74E97335921}" type="parTrans">
      <dgm:prSet/>
      <dgm:spPr/>
      <dgm:t>
        <a:bodyPr/>
        <a:lstStyle/>
        <a:p>
          <a:endParaRPr lang="en-US"/>
        </a:p>
      </dgm:t>
    </dgm:pt>
    <dgm:pt modelId="{B32E6BC7-EAB4-4C66-9A88-124839CB9989}" cxnId="{E41DDEC1-3AEB-4D79-A395-E74E97335921}" type="sibTrans">
      <dgm:prSet/>
      <dgm:spPr/>
      <dgm:t>
        <a:bodyPr/>
        <a:lstStyle/>
        <a:p>
          <a:endParaRPr lang="en-US"/>
        </a:p>
      </dgm:t>
    </dgm:pt>
    <dgm:pt modelId="{E8CC03CE-D1AE-41BB-8B06-486F524DF29C}">
      <dgm:prSet/>
      <dgm:spPr/>
      <dgm:t>
        <a:bodyPr/>
        <a:lstStyle/>
        <a:p>
          <a:pPr rtl="0" eaLnBrk="1" latinLnBrk="0" hangingPunct="1"/>
          <a:r>
            <a:rPr lang="en-GB" dirty="0"/>
            <a:t>HSA Foundation: Chair of software group, spec editor of runtime and debugging</a:t>
          </a:r>
        </a:p>
      </dgm:t>
    </dgm:pt>
    <dgm:pt modelId="{53611C23-AC7F-4B71-8A21-282E41ED98DB}" cxnId="{3B87B471-E43A-4F3F-8E11-A969B43E0ACD}" type="parTrans">
      <dgm:prSet/>
      <dgm:spPr/>
      <dgm:t>
        <a:bodyPr/>
        <a:lstStyle/>
        <a:p>
          <a:endParaRPr lang="en-US"/>
        </a:p>
      </dgm:t>
    </dgm:pt>
    <dgm:pt modelId="{7E301E6F-1F78-48A7-B350-6646EA472EB8}" cxnId="{3B87B471-E43A-4F3F-8E11-A969B43E0ACD}" type="sibTrans">
      <dgm:prSet/>
      <dgm:spPr/>
      <dgm:t>
        <a:bodyPr/>
        <a:lstStyle/>
        <a:p>
          <a:endParaRPr lang="en-US"/>
        </a:p>
      </dgm:t>
    </dgm:pt>
    <dgm:pt modelId="{2301459E-0303-4E3E-A97F-3340BF7213D8}">
      <dgm:prSet/>
      <dgm:spPr/>
      <dgm:t>
        <a:bodyPr/>
        <a:lstStyle/>
        <a:p>
          <a:pPr rtl="0" eaLnBrk="1" latinLnBrk="0" hangingPunct="1"/>
          <a:r>
            <a:rPr lang="en-GB" dirty="0"/>
            <a:t>Khronos: chair &amp; spec editor of SYCL. Contributors to OpenCL, Safety Critical, Vulkan</a:t>
          </a:r>
        </a:p>
      </dgm:t>
    </dgm:pt>
    <dgm:pt modelId="{D5E61B73-D0CC-4F2C-A826-DDEBE89D3B20}" cxnId="{1D976371-BE05-461C-AB88-864F6E7D1ABA}" type="parTrans">
      <dgm:prSet/>
      <dgm:spPr/>
      <dgm:t>
        <a:bodyPr/>
        <a:lstStyle/>
        <a:p>
          <a:endParaRPr lang="en-US"/>
        </a:p>
      </dgm:t>
    </dgm:pt>
    <dgm:pt modelId="{7E96B3BF-0C03-4D3C-9B4B-1B2784FF1CA9}" cxnId="{1D976371-BE05-461C-AB88-864F6E7D1ABA}" type="sibTrans">
      <dgm:prSet/>
      <dgm:spPr/>
      <dgm:t>
        <a:bodyPr/>
        <a:lstStyle/>
        <a:p>
          <a:endParaRPr lang="en-US"/>
        </a:p>
      </dgm:t>
    </dgm:pt>
    <dgm:pt modelId="{9E141C11-E9EE-4F54-B7D2-186323F173A1}">
      <dgm:prSet/>
      <dgm:spPr/>
      <dgm:t>
        <a:bodyPr/>
        <a:lstStyle/>
        <a:p>
          <a:pPr rtl="0" eaLnBrk="1" latinLnBrk="0" hangingPunct="1"/>
          <a:r>
            <a:rPr lang="en-GB" dirty="0"/>
            <a:t>ISO C++: Chair of Low Latency, Embedded WG; Editor of SG1 Concurrency TS</a:t>
          </a:r>
        </a:p>
      </dgm:t>
    </dgm:pt>
    <dgm:pt modelId="{DEFAD60D-61E7-463D-A4F8-8F12AE141051}" cxnId="{2F6237D2-B1CE-4CEC-91B7-407AA4A2C128}" type="parTrans">
      <dgm:prSet/>
      <dgm:spPr/>
      <dgm:t>
        <a:bodyPr/>
        <a:lstStyle/>
        <a:p>
          <a:endParaRPr lang="en-US"/>
        </a:p>
      </dgm:t>
    </dgm:pt>
    <dgm:pt modelId="{056634E5-93F8-4148-A87E-B8F87D5D8242}" cxnId="{2F6237D2-B1CE-4CEC-91B7-407AA4A2C128}" type="sibTrans">
      <dgm:prSet/>
      <dgm:spPr/>
      <dgm:t>
        <a:bodyPr/>
        <a:lstStyle/>
        <a:p>
          <a:endParaRPr lang="en-US"/>
        </a:p>
      </dgm:t>
    </dgm:pt>
    <dgm:pt modelId="{019F138A-B985-4F5D-A8BF-FBFE06D02DA0}">
      <dgm:prSet/>
      <dgm:spPr/>
      <dgm:t>
        <a:bodyPr/>
        <a:lstStyle/>
        <a:p>
          <a:pPr rtl="0" eaLnBrk="1" latinLnBrk="0" hangingPunct="1"/>
          <a:r>
            <a:rPr lang="en-GB" dirty="0"/>
            <a:t>EEMBC: members</a:t>
          </a:r>
        </a:p>
      </dgm:t>
    </dgm:pt>
    <dgm:pt modelId="{A722CF48-1C45-461F-AEFA-1048E497DD91}" cxnId="{DD4BFF69-A410-4376-8525-B580BB3E02D5}" type="parTrans">
      <dgm:prSet/>
      <dgm:spPr/>
      <dgm:t>
        <a:bodyPr/>
        <a:lstStyle/>
        <a:p>
          <a:endParaRPr lang="en-US"/>
        </a:p>
      </dgm:t>
    </dgm:pt>
    <dgm:pt modelId="{D6892052-D7A7-4480-ADD0-C639E55192ED}" cxnId="{DD4BFF69-A410-4376-8525-B580BB3E02D5}" type="sibTrans">
      <dgm:prSet/>
      <dgm:spPr/>
      <dgm:t>
        <a:bodyPr/>
        <a:lstStyle/>
        <a:p>
          <a:endParaRPr lang="en-US"/>
        </a:p>
      </dgm:t>
    </dgm:pt>
    <dgm:pt modelId="{8D376EC2-B59A-4E9C-984D-578826376722}">
      <dgm:prSet custT="1"/>
      <dgm:spPr/>
      <dgm:t>
        <a:bodyPr/>
        <a:lstStyle/>
        <a:p>
          <a:pPr rtl="0" eaLnBrk="1" latinLnBrk="0" hangingPunct="1"/>
          <a:r>
            <a:rPr lang="en-GB" sz="1400" dirty="0">
              <a:latin typeface="Aharoni" panose="02010803020104030203" pitchFamily="2" charset="-79"/>
              <a:cs typeface="Aharoni" panose="02010803020104030203" pitchFamily="2" charset="-79"/>
            </a:rPr>
            <a:t>Research</a:t>
          </a:r>
          <a:endParaRPr lang="en-GB" sz="1000" dirty="0">
            <a:latin typeface="Aharoni" panose="02010803020104030203" pitchFamily="2" charset="-79"/>
            <a:cs typeface="Aharoni" panose="02010803020104030203" pitchFamily="2" charset="-79"/>
          </a:endParaRPr>
        </a:p>
      </dgm:t>
    </dgm:pt>
    <dgm:pt modelId="{8EB1A2E1-2339-44E8-8486-D336F68B099B}" cxnId="{75B1ADF6-4F93-4C9A-95A3-F8E097EE2180}" type="parTrans">
      <dgm:prSet/>
      <dgm:spPr/>
      <dgm:t>
        <a:bodyPr/>
        <a:lstStyle/>
        <a:p>
          <a:endParaRPr lang="en-US"/>
        </a:p>
      </dgm:t>
    </dgm:pt>
    <dgm:pt modelId="{B643BDFD-EE35-479B-A34F-96A629A2521D}" cxnId="{75B1ADF6-4F93-4C9A-95A3-F8E097EE2180}" type="sibTrans">
      <dgm:prSet/>
      <dgm:spPr/>
      <dgm:t>
        <a:bodyPr/>
        <a:lstStyle/>
        <a:p>
          <a:endParaRPr lang="en-US"/>
        </a:p>
      </dgm:t>
    </dgm:pt>
    <dgm:pt modelId="{9D0EF82C-22B7-4A81-B745-B8FFB77161F1}">
      <dgm:prSet/>
      <dgm:spPr/>
      <dgm:t>
        <a:bodyPr/>
        <a:lstStyle/>
        <a:p>
          <a:pPr rtl="0" eaLnBrk="1" latinLnBrk="0" hangingPunct="1"/>
          <a:r>
            <a:rPr lang="en-GB" dirty="0"/>
            <a:t>Members of EU research consortiums: PEPPHER, LPGPU, LPGPU2, CARP</a:t>
          </a:r>
        </a:p>
      </dgm:t>
    </dgm:pt>
    <dgm:pt modelId="{4F50781B-5F56-499B-8A16-1E1112359FE2}" cxnId="{C33A8AF9-EF07-4856-B1D9-7885D2881DB2}" type="parTrans">
      <dgm:prSet/>
      <dgm:spPr/>
      <dgm:t>
        <a:bodyPr/>
        <a:lstStyle/>
        <a:p>
          <a:endParaRPr lang="en-US"/>
        </a:p>
      </dgm:t>
    </dgm:pt>
    <dgm:pt modelId="{612BCD16-559B-4442-97E9-C0ED9C0B516F}" cxnId="{C33A8AF9-EF07-4856-B1D9-7885D2881DB2}" type="sibTrans">
      <dgm:prSet/>
      <dgm:spPr/>
      <dgm:t>
        <a:bodyPr/>
        <a:lstStyle/>
        <a:p>
          <a:endParaRPr lang="en-US"/>
        </a:p>
      </dgm:t>
    </dgm:pt>
    <dgm:pt modelId="{387C8701-E3CB-46D6-A8A0-620CBE5858DB}">
      <dgm:prSet custT="1"/>
      <dgm:spPr/>
      <dgm:t>
        <a:bodyPr/>
        <a:lstStyle/>
        <a:p>
          <a:pPr rtl="0" eaLnBrk="1" latinLnBrk="0" hangingPunct="1"/>
          <a:r>
            <a:rPr lang="en-GB" sz="1200" dirty="0">
              <a:latin typeface="Aharoni" panose="02010803020104030203" pitchFamily="2" charset="-79"/>
              <a:cs typeface="Aharoni" panose="02010803020104030203" pitchFamily="2" charset="-79"/>
            </a:rPr>
            <a:t>Company</a:t>
          </a:r>
          <a:endParaRPr lang="en-GB" sz="900" dirty="0">
            <a:latin typeface="Aharoni" panose="02010803020104030203" pitchFamily="2" charset="-79"/>
            <a:cs typeface="Aharoni" panose="02010803020104030203" pitchFamily="2" charset="-79"/>
          </a:endParaRPr>
        </a:p>
      </dgm:t>
    </dgm:pt>
    <dgm:pt modelId="{5F982763-663E-4971-8F7D-0B335BE96A74}" cxnId="{FB1C8F88-DE3F-41D3-969B-90E875CC7821}" type="parTrans">
      <dgm:prSet/>
      <dgm:spPr/>
      <dgm:t>
        <a:bodyPr/>
        <a:lstStyle/>
        <a:p>
          <a:endParaRPr lang="en-US"/>
        </a:p>
      </dgm:t>
    </dgm:pt>
    <dgm:pt modelId="{907F8651-F6BB-449E-9E11-A7670D3C8A5B}" cxnId="{FB1C8F88-DE3F-41D3-969B-90E875CC7821}" type="sibTrans">
      <dgm:prSet/>
      <dgm:spPr/>
      <dgm:t>
        <a:bodyPr/>
        <a:lstStyle/>
        <a:p>
          <a:endParaRPr lang="en-US"/>
        </a:p>
      </dgm:t>
    </dgm:pt>
    <dgm:pt modelId="{0622EB26-78B4-42E0-A4D2-30CEAB600437}">
      <dgm:prSet/>
      <dgm:spPr/>
      <dgm:t>
        <a:bodyPr/>
        <a:lstStyle/>
        <a:p>
          <a:pPr rtl="0" eaLnBrk="1" latinLnBrk="0" hangingPunct="1"/>
          <a:r>
            <a:rPr lang="en-GB" dirty="0"/>
            <a:t>Based in Edinburgh, Scotland</a:t>
          </a:r>
        </a:p>
      </dgm:t>
    </dgm:pt>
    <dgm:pt modelId="{F6132808-4ADC-40A3-95F5-612495898D7C}" cxnId="{1ECCACC0-936E-4F57-B5D4-C71FD2569B76}" type="parTrans">
      <dgm:prSet/>
      <dgm:spPr/>
      <dgm:t>
        <a:bodyPr/>
        <a:lstStyle/>
        <a:p>
          <a:endParaRPr lang="en-US"/>
        </a:p>
      </dgm:t>
    </dgm:pt>
    <dgm:pt modelId="{9D4D9B59-0E64-4299-A401-B35E5EF44FE0}" cxnId="{1ECCACC0-936E-4F57-B5D4-C71FD2569B76}" type="sibTrans">
      <dgm:prSet/>
      <dgm:spPr/>
      <dgm:t>
        <a:bodyPr/>
        <a:lstStyle/>
        <a:p>
          <a:endParaRPr lang="en-US"/>
        </a:p>
      </dgm:t>
    </dgm:pt>
    <dgm:pt modelId="{6CC843FD-AE31-4C89-A877-B71C753F086D}">
      <dgm:prSet/>
      <dgm:spPr/>
      <dgm:t>
        <a:bodyPr/>
        <a:lstStyle/>
        <a:p>
          <a:pPr rtl="0" eaLnBrk="1" latinLnBrk="0" hangingPunct="1"/>
          <a:r>
            <a:rPr lang="en-GB" dirty="0"/>
            <a:t>57 staff, mostly engineering</a:t>
          </a:r>
        </a:p>
      </dgm:t>
    </dgm:pt>
    <dgm:pt modelId="{59EB77C8-4646-4769-9C3F-06ECDBE06A90}" cxnId="{FF43B8D6-65AE-43F1-AEA5-01923CD243AB}" type="parTrans">
      <dgm:prSet/>
      <dgm:spPr/>
      <dgm:t>
        <a:bodyPr/>
        <a:lstStyle/>
        <a:p>
          <a:endParaRPr lang="en-US"/>
        </a:p>
      </dgm:t>
    </dgm:pt>
    <dgm:pt modelId="{70E6DDA3-1380-4516-94DE-A3B215F1D87E}" cxnId="{FF43B8D6-65AE-43F1-AEA5-01923CD243AB}" type="sibTrans">
      <dgm:prSet/>
      <dgm:spPr/>
      <dgm:t>
        <a:bodyPr/>
        <a:lstStyle/>
        <a:p>
          <a:endParaRPr lang="en-US"/>
        </a:p>
      </dgm:t>
    </dgm:pt>
    <dgm:pt modelId="{4271D15E-5646-4E98-AB1E-028645DDEEE8}">
      <dgm:prSet custT="1"/>
      <dgm:spPr/>
      <dgm:t>
        <a:bodyPr/>
        <a:lstStyle/>
        <a:p>
          <a:pPr rtl="0" eaLnBrk="1" latinLnBrk="0" hangingPunct="1"/>
          <a:r>
            <a:rPr lang="en-GB" sz="1400" dirty="0">
              <a:latin typeface="Aharoni" panose="02010803020104030203" pitchFamily="2" charset="-79"/>
              <a:cs typeface="Aharoni" panose="02010803020104030203" pitchFamily="2" charset="-79"/>
            </a:rPr>
            <a:t>Open source</a:t>
          </a:r>
        </a:p>
      </dgm:t>
    </dgm:pt>
    <dgm:pt modelId="{8E415339-6208-4E26-859A-CB92FAC2E365}" cxnId="{2E8E413C-E690-4EFE-8156-77F8439CF0D8}" type="parTrans">
      <dgm:prSet/>
      <dgm:spPr/>
      <dgm:t>
        <a:bodyPr/>
        <a:lstStyle/>
        <a:p>
          <a:endParaRPr lang="en-US"/>
        </a:p>
      </dgm:t>
    </dgm:pt>
    <dgm:pt modelId="{63A70EDE-0C43-460F-8DFE-BC4E2A6DD1CA}" cxnId="{2E8E413C-E690-4EFE-8156-77F8439CF0D8}" type="sibTrans">
      <dgm:prSet/>
      <dgm:spPr/>
      <dgm:t>
        <a:bodyPr/>
        <a:lstStyle/>
        <a:p>
          <a:endParaRPr lang="en-US"/>
        </a:p>
      </dgm:t>
    </dgm:pt>
    <dgm:pt modelId="{D3C06CC5-B09B-4846-9ABE-6705B697A4B8}">
      <dgm:prSet/>
      <dgm:spPr/>
      <dgm:t>
        <a:bodyPr/>
        <a:lstStyle/>
        <a:p>
          <a:pPr rtl="0" eaLnBrk="1" latinLnBrk="0" hangingPunct="1"/>
          <a:r>
            <a:rPr lang="en-GB" dirty="0"/>
            <a:t>HSA LLDB Debugger</a:t>
          </a:r>
        </a:p>
      </dgm:t>
    </dgm:pt>
    <dgm:pt modelId="{D1A46D28-F89D-4CC9-B67A-ABF0FE323DAB}" cxnId="{A0475C1C-573E-4F06-B7FD-5776102D2680}" type="parTrans">
      <dgm:prSet/>
      <dgm:spPr/>
      <dgm:t>
        <a:bodyPr/>
        <a:lstStyle/>
        <a:p>
          <a:endParaRPr lang="en-US"/>
        </a:p>
      </dgm:t>
    </dgm:pt>
    <dgm:pt modelId="{D38D2123-962B-4CD4-B1EE-356CC005FF4F}" cxnId="{A0475C1C-573E-4F06-B7FD-5776102D2680}" type="sibTrans">
      <dgm:prSet/>
      <dgm:spPr/>
      <dgm:t>
        <a:bodyPr/>
        <a:lstStyle/>
        <a:p>
          <a:endParaRPr lang="en-US"/>
        </a:p>
      </dgm:t>
    </dgm:pt>
    <dgm:pt modelId="{3D2A9839-5687-4AAC-8C8E-1C34D8EE3503}">
      <dgm:prSet/>
      <dgm:spPr/>
      <dgm:t>
        <a:bodyPr/>
        <a:lstStyle/>
        <a:p>
          <a:pPr rtl="0" eaLnBrk="1" latinLnBrk="0" hangingPunct="1"/>
          <a:r>
            <a:rPr lang="en-GB" dirty="0"/>
            <a:t>SPIR-V tools</a:t>
          </a:r>
        </a:p>
      </dgm:t>
    </dgm:pt>
    <dgm:pt modelId="{D0A6C5F1-F42B-4F54-A422-047962C39B13}" cxnId="{ECECD01A-4A0B-4887-A5B8-DD2B21307321}" type="parTrans">
      <dgm:prSet/>
      <dgm:spPr/>
      <dgm:t>
        <a:bodyPr/>
        <a:lstStyle/>
        <a:p>
          <a:endParaRPr lang="en-US"/>
        </a:p>
      </dgm:t>
    </dgm:pt>
    <dgm:pt modelId="{9FC64063-A088-4CD5-90EB-890D513C01FE}" cxnId="{ECECD01A-4A0B-4887-A5B8-DD2B21307321}" type="sibTrans">
      <dgm:prSet/>
      <dgm:spPr/>
      <dgm:t>
        <a:bodyPr/>
        <a:lstStyle/>
        <a:p>
          <a:endParaRPr lang="en-US"/>
        </a:p>
      </dgm:t>
    </dgm:pt>
    <dgm:pt modelId="{A23681FD-7C25-46DB-AA04-A721F6E537EF}">
      <dgm:prSet/>
      <dgm:spPr/>
      <dgm:t>
        <a:bodyPr/>
        <a:lstStyle/>
        <a:p>
          <a:pPr rtl="0" eaLnBrk="1" latinLnBrk="0" hangingPunct="1"/>
          <a:r>
            <a:rPr lang="en-GB" dirty="0" err="1"/>
            <a:t>TensorFlow</a:t>
          </a:r>
          <a:r>
            <a:rPr lang="en-GB" dirty="0"/>
            <a:t> for OpenCL</a:t>
          </a:r>
        </a:p>
      </dgm:t>
    </dgm:pt>
    <dgm:pt modelId="{7B7F902A-524B-4986-9912-97D74517FF1E}" cxnId="{3F207A3A-2DDB-434B-89C1-ECE3DB7776CB}" type="parTrans">
      <dgm:prSet/>
      <dgm:spPr/>
      <dgm:t>
        <a:bodyPr/>
        <a:lstStyle/>
        <a:p>
          <a:endParaRPr lang="en-US"/>
        </a:p>
      </dgm:t>
    </dgm:pt>
    <dgm:pt modelId="{F8D79C4B-93F9-4868-A946-48662B78D434}" cxnId="{3F207A3A-2DDB-434B-89C1-ECE3DB7776CB}" type="sibTrans">
      <dgm:prSet/>
      <dgm:spPr/>
      <dgm:t>
        <a:bodyPr/>
        <a:lstStyle/>
        <a:p>
          <a:endParaRPr lang="en-US"/>
        </a:p>
      </dgm:t>
    </dgm:pt>
    <dgm:pt modelId="{0755DEFC-965B-41E3-90C6-B3026FBAAC53}">
      <dgm:prSet/>
      <dgm:spPr/>
      <dgm:t>
        <a:bodyPr/>
        <a:lstStyle/>
        <a:p>
          <a:pPr rtl="0" eaLnBrk="1" latinLnBrk="0" hangingPunct="1"/>
          <a:r>
            <a:rPr lang="en-GB" dirty="0"/>
            <a:t>RenderScript debugger in AOSP</a:t>
          </a:r>
        </a:p>
      </dgm:t>
    </dgm:pt>
    <dgm:pt modelId="{4083C783-5247-46BA-8EB9-04EEDBF889C5}" cxnId="{253BC09F-C556-492F-B940-61A10A3DCFB1}" type="parTrans">
      <dgm:prSet/>
      <dgm:spPr/>
      <dgm:t>
        <a:bodyPr/>
        <a:lstStyle/>
        <a:p>
          <a:endParaRPr lang="en-US"/>
        </a:p>
      </dgm:t>
    </dgm:pt>
    <dgm:pt modelId="{6EBC0CD0-2898-4F2C-AE61-EE46D6796531}" cxnId="{253BC09F-C556-492F-B940-61A10A3DCFB1}" type="sibTrans">
      <dgm:prSet/>
      <dgm:spPr/>
      <dgm:t>
        <a:bodyPr/>
        <a:lstStyle/>
        <a:p>
          <a:endParaRPr lang="en-US"/>
        </a:p>
      </dgm:t>
    </dgm:pt>
    <dgm:pt modelId="{A558E15F-1C80-4DC6-B7AE-F9DA25457CED}">
      <dgm:prSet/>
      <dgm:spPr/>
      <dgm:t>
        <a:bodyPr/>
        <a:lstStyle/>
        <a:p>
          <a:pPr rtl="0" eaLnBrk="1" latinLnBrk="0" hangingPunct="1"/>
          <a:r>
            <a:rPr lang="en-GB" dirty="0"/>
            <a:t>LLDB for Qualcomm Hexagon</a:t>
          </a:r>
        </a:p>
      </dgm:t>
    </dgm:pt>
    <dgm:pt modelId="{BC2D9627-EA77-47CC-91BE-D993AAEEAB24}" cxnId="{F2A41EA6-5578-42A1-AC1D-58457DFC1932}" type="parTrans">
      <dgm:prSet/>
      <dgm:spPr/>
      <dgm:t>
        <a:bodyPr/>
        <a:lstStyle/>
        <a:p>
          <a:endParaRPr lang="en-US"/>
        </a:p>
      </dgm:t>
    </dgm:pt>
    <dgm:pt modelId="{A8D1799A-398F-4E95-A66B-608B97CC9857}" cxnId="{F2A41EA6-5578-42A1-AC1D-58457DFC1932}" type="sibTrans">
      <dgm:prSet/>
      <dgm:spPr/>
      <dgm:t>
        <a:bodyPr/>
        <a:lstStyle/>
        <a:p>
          <a:endParaRPr lang="en-US"/>
        </a:p>
      </dgm:t>
    </dgm:pt>
    <dgm:pt modelId="{C7455B6D-7ECC-418E-AABE-3AF71953767E}">
      <dgm:prSet custT="1"/>
      <dgm:spPr/>
      <dgm:t>
        <a:bodyPr/>
        <a:lstStyle/>
        <a:p>
          <a:pPr rtl="0" eaLnBrk="1" latinLnBrk="0" hangingPunct="1"/>
          <a:r>
            <a:rPr lang="en-GB" sz="1400" dirty="0">
              <a:latin typeface="Aharoni" panose="02010803020104030203" pitchFamily="2" charset="-79"/>
              <a:cs typeface="Aharoni" panose="02010803020104030203" pitchFamily="2" charset="-79"/>
            </a:rPr>
            <a:t>Presentations</a:t>
          </a:r>
        </a:p>
      </dgm:t>
    </dgm:pt>
    <dgm:pt modelId="{A87E3016-F308-4E31-A4A2-CE0AB47DFCDB}" cxnId="{2931A979-01AD-460D-A738-44F3EABF119C}" type="parTrans">
      <dgm:prSet/>
      <dgm:spPr/>
      <dgm:t>
        <a:bodyPr/>
        <a:lstStyle/>
        <a:p>
          <a:endParaRPr lang="en-US"/>
        </a:p>
      </dgm:t>
    </dgm:pt>
    <dgm:pt modelId="{4B51DCEB-1123-4C94-A0AB-4567A04F9E4B}" cxnId="{2931A979-01AD-460D-A738-44F3EABF119C}" type="sibTrans">
      <dgm:prSet/>
      <dgm:spPr/>
      <dgm:t>
        <a:bodyPr/>
        <a:lstStyle/>
        <a:p>
          <a:endParaRPr lang="en-US"/>
        </a:p>
      </dgm:t>
    </dgm:pt>
    <dgm:pt modelId="{2BA796A8-2275-4C26-BD11-D25C5BA5EB14}">
      <dgm:prSet/>
      <dgm:spPr/>
      <dgm:t>
        <a:bodyPr/>
        <a:lstStyle/>
        <a:p>
          <a:pPr rtl="0" eaLnBrk="1" latinLnBrk="0" hangingPunct="1"/>
          <a:r>
            <a:rPr lang="en-GB" b="0" dirty="0"/>
            <a:t>Building an LLVM back-end</a:t>
          </a:r>
        </a:p>
      </dgm:t>
    </dgm:pt>
    <dgm:pt modelId="{73724439-F88B-407E-BC45-75DFE4136728}" cxnId="{717E6933-229C-40A8-9E3A-CB99212167CF}" type="parTrans">
      <dgm:prSet/>
      <dgm:spPr/>
      <dgm:t>
        <a:bodyPr/>
        <a:lstStyle/>
        <a:p>
          <a:endParaRPr lang="en-US"/>
        </a:p>
      </dgm:t>
    </dgm:pt>
    <dgm:pt modelId="{9801F1B9-9668-4CEA-A5AE-D7A944FD802C}" cxnId="{717E6933-229C-40A8-9E3A-CB99212167CF}" type="sibTrans">
      <dgm:prSet/>
      <dgm:spPr/>
      <dgm:t>
        <a:bodyPr/>
        <a:lstStyle/>
        <a:p>
          <a:endParaRPr lang="en-US"/>
        </a:p>
      </dgm:t>
    </dgm:pt>
    <dgm:pt modelId="{39E21297-B70C-4B3B-B268-7219663733AB}">
      <dgm:prSet/>
      <dgm:spPr/>
      <dgm:t>
        <a:bodyPr/>
        <a:lstStyle/>
        <a:p>
          <a:pPr rtl="0" eaLnBrk="1" latinLnBrk="0" hangingPunct="1"/>
          <a:r>
            <a:rPr lang="en-GB" dirty="0"/>
            <a:t>C++ 17 Parallel STL for SYCL</a:t>
          </a:r>
        </a:p>
      </dgm:t>
    </dgm:pt>
    <dgm:pt modelId="{8D3A6C00-5C4B-4948-ACA4-8B9139DBA407}" cxnId="{7FD1655B-EAC2-4C70-A07A-49078F54077D}" type="parTrans">
      <dgm:prSet/>
      <dgm:spPr/>
      <dgm:t>
        <a:bodyPr/>
        <a:lstStyle/>
        <a:p>
          <a:endParaRPr lang="en-US"/>
        </a:p>
      </dgm:t>
    </dgm:pt>
    <dgm:pt modelId="{418EA59B-634C-47A3-9093-1A7B93C76666}" cxnId="{7FD1655B-EAC2-4C70-A07A-49078F54077D}" type="sibTrans">
      <dgm:prSet/>
      <dgm:spPr/>
      <dgm:t>
        <a:bodyPr/>
        <a:lstStyle/>
        <a:p>
          <a:endParaRPr lang="en-US"/>
        </a:p>
      </dgm:t>
    </dgm:pt>
    <dgm:pt modelId="{8DD21736-4206-426C-B545-CA6996D3E75C}">
      <dgm:prSet/>
      <dgm:spPr/>
      <dgm:t>
        <a:bodyPr/>
        <a:lstStyle/>
        <a:p>
          <a:pPr rtl="0" eaLnBrk="1" latinLnBrk="0" hangingPunct="1"/>
          <a:r>
            <a:rPr lang="en-GB" dirty="0"/>
            <a:t>ComputeAorta and ComputeCpp: implementations of OpenCL, Vulkan and SYCL</a:t>
          </a:r>
        </a:p>
      </dgm:t>
    </dgm:pt>
    <dgm:pt modelId="{543BF679-23A2-409F-BD24-3ABDA913AC28}" cxnId="{EF1B806D-3CD6-4751-B183-26BFB23FF915}" type="parTrans">
      <dgm:prSet/>
      <dgm:spPr/>
      <dgm:t>
        <a:bodyPr/>
        <a:lstStyle/>
        <a:p>
          <a:endParaRPr lang="en-US"/>
        </a:p>
      </dgm:t>
    </dgm:pt>
    <dgm:pt modelId="{373F9A24-EB65-4F49-830E-CF57D4877434}" cxnId="{EF1B806D-3CD6-4751-B183-26BFB23FF915}" type="sibTrans">
      <dgm:prSet/>
      <dgm:spPr/>
      <dgm:t>
        <a:bodyPr/>
        <a:lstStyle/>
        <a:p>
          <a:endParaRPr lang="en-US"/>
        </a:p>
      </dgm:t>
    </dgm:pt>
    <dgm:pt modelId="{FBFEB218-00DE-4C82-98AC-7E7DE859C170}">
      <dgm:prSet/>
      <dgm:spPr/>
      <dgm:t>
        <a:bodyPr/>
        <a:lstStyle/>
        <a:p>
          <a:pPr rtl="0" eaLnBrk="1" latinLnBrk="0" hangingPunct="1"/>
          <a:r>
            <a:rPr lang="en-GB" dirty="0"/>
            <a:t>License and customize technologies for semiconductor companies</a:t>
          </a:r>
        </a:p>
      </dgm:t>
    </dgm:pt>
    <dgm:pt modelId="{920B1F9C-FECC-401F-8CFF-860D7C5279A7}" cxnId="{46E3B7D2-C8DB-4E04-A5E9-9E279815558B}" type="parTrans">
      <dgm:prSet/>
      <dgm:spPr/>
      <dgm:t>
        <a:bodyPr/>
        <a:lstStyle/>
        <a:p>
          <a:endParaRPr lang="en-US"/>
        </a:p>
      </dgm:t>
    </dgm:pt>
    <dgm:pt modelId="{E6294234-A864-492D-A1A4-D884C790B6E1}" cxnId="{46E3B7D2-C8DB-4E04-A5E9-9E279815558B}" type="sibTrans">
      <dgm:prSet/>
      <dgm:spPr/>
      <dgm:t>
        <a:bodyPr/>
        <a:lstStyle/>
        <a:p>
          <a:endParaRPr lang="en-US"/>
        </a:p>
      </dgm:t>
    </dgm:pt>
    <dgm:pt modelId="{C21476DA-AF73-497C-AFEE-7806235B38A0}">
      <dgm:prSet/>
      <dgm:spPr/>
      <dgm:t>
        <a:bodyPr/>
        <a:lstStyle/>
        <a:p>
          <a:pPr rtl="0" eaLnBrk="1" latinLnBrk="0" hangingPunct="1"/>
          <a:r>
            <a:rPr lang="en-GB" dirty="0"/>
            <a:t>Sponsorship of PhDs and </a:t>
          </a:r>
          <a:r>
            <a:rPr lang="en-GB" dirty="0" err="1"/>
            <a:t>EngDs</a:t>
          </a:r>
          <a:r>
            <a:rPr lang="en-GB" dirty="0"/>
            <a:t> for heterogeneous programming: HSA, FPGAs, ray-tracing</a:t>
          </a:r>
        </a:p>
      </dgm:t>
    </dgm:pt>
    <dgm:pt modelId="{112AF80F-FD4B-4DCC-9C1A-EE7640D1F0BE}" cxnId="{BD8CE19F-5A6D-4F8C-89D2-F698708F6760}" type="parTrans">
      <dgm:prSet/>
      <dgm:spPr/>
      <dgm:t>
        <a:bodyPr/>
        <a:lstStyle/>
        <a:p>
          <a:endParaRPr lang="en-US"/>
        </a:p>
      </dgm:t>
    </dgm:pt>
    <dgm:pt modelId="{0C825A92-B397-4065-9D06-E8D9A92CC096}" cxnId="{BD8CE19F-5A6D-4F8C-89D2-F698708F6760}" type="sibTrans">
      <dgm:prSet/>
      <dgm:spPr/>
      <dgm:t>
        <a:bodyPr/>
        <a:lstStyle/>
        <a:p>
          <a:endParaRPr lang="en-US"/>
        </a:p>
      </dgm:t>
    </dgm:pt>
    <dgm:pt modelId="{0CF62A64-2BEF-4E63-92A8-FE94E43D03F4}">
      <dgm:prSet/>
      <dgm:spPr/>
      <dgm:t>
        <a:bodyPr/>
        <a:lstStyle/>
        <a:p>
          <a:pPr rtl="0" eaLnBrk="1" latinLnBrk="0" hangingPunct="1"/>
          <a:r>
            <a:rPr lang="en-GB" b="0" dirty="0"/>
            <a:t>Creating an SPMD </a:t>
          </a:r>
          <a:r>
            <a:rPr lang="en-GB" b="0" dirty="0" err="1"/>
            <a:t>Vectorizer</a:t>
          </a:r>
          <a:r>
            <a:rPr lang="en-GB" b="0" dirty="0"/>
            <a:t> for OpenCL with LLVM</a:t>
          </a:r>
        </a:p>
      </dgm:t>
    </dgm:pt>
    <dgm:pt modelId="{88638DD5-E934-47A5-856A-A3376794DDE8}" cxnId="{0169DF44-EE35-400C-9E9F-C1CB9D8EF946}" type="parTrans">
      <dgm:prSet/>
      <dgm:spPr/>
      <dgm:t>
        <a:bodyPr/>
        <a:lstStyle/>
        <a:p>
          <a:endParaRPr lang="en-US"/>
        </a:p>
      </dgm:t>
    </dgm:pt>
    <dgm:pt modelId="{61A9BE0D-EFC1-4CB6-813E-04A75F87FD8C}" cxnId="{0169DF44-EE35-400C-9E9F-C1CB9D8EF946}" type="sibTrans">
      <dgm:prSet/>
      <dgm:spPr/>
      <dgm:t>
        <a:bodyPr/>
        <a:lstStyle/>
        <a:p>
          <a:endParaRPr lang="en-US"/>
        </a:p>
      </dgm:t>
    </dgm:pt>
    <dgm:pt modelId="{457DC8F9-C0D9-446D-92DE-E715ED2AE0FC}">
      <dgm:prSet/>
      <dgm:spPr/>
      <dgm:t>
        <a:bodyPr/>
        <a:lstStyle/>
        <a:p>
          <a:pPr rtl="0" eaLnBrk="1" latinLnBrk="0" hangingPunct="1"/>
          <a:r>
            <a:rPr lang="en-GB" b="0" dirty="0"/>
            <a:t>Challenges</a:t>
          </a:r>
          <a:r>
            <a:rPr lang="en-GB" b="0" baseline="0" dirty="0"/>
            <a:t> of Mixed-Width Vector Code Gen &amp; Scheduling in LLVM</a:t>
          </a:r>
          <a:endParaRPr lang="en-GB" b="0" dirty="0"/>
        </a:p>
      </dgm:t>
    </dgm:pt>
    <dgm:pt modelId="{68636ACF-3523-4B58-BB1D-4DCF228B15F4}" cxnId="{67D1D94F-C1F1-41C4-BA6C-E1262E4888B6}" type="parTrans">
      <dgm:prSet/>
      <dgm:spPr/>
      <dgm:t>
        <a:bodyPr/>
        <a:lstStyle/>
        <a:p>
          <a:endParaRPr lang="en-US"/>
        </a:p>
      </dgm:t>
    </dgm:pt>
    <dgm:pt modelId="{F293FC52-B9C4-4D31-91F3-2605B89178E1}" cxnId="{67D1D94F-C1F1-41C4-BA6C-E1262E4888B6}" type="sibTrans">
      <dgm:prSet/>
      <dgm:spPr/>
      <dgm:t>
        <a:bodyPr/>
        <a:lstStyle/>
        <a:p>
          <a:endParaRPr lang="en-US"/>
        </a:p>
      </dgm:t>
    </dgm:pt>
    <dgm:pt modelId="{ACB3B475-031F-475A-B4B0-51E5BFBCD4C8}">
      <dgm:prSet/>
      <dgm:spPr/>
      <dgm:t>
        <a:bodyPr/>
        <a:lstStyle/>
        <a:p>
          <a:pPr rtl="0" eaLnBrk="1" latinLnBrk="0" hangingPunct="1"/>
          <a:r>
            <a:rPr lang="en-GB" b="0" dirty="0"/>
            <a:t>C++ on Accelerators: Supporting Single-Source SYCL and HSA</a:t>
          </a:r>
        </a:p>
      </dgm:t>
    </dgm:pt>
    <dgm:pt modelId="{EF40F990-748A-40AE-947C-B205671D5E3C}" cxnId="{EE969181-48BF-424E-9C88-0CC40F4CDBC0}" type="parTrans">
      <dgm:prSet/>
      <dgm:spPr/>
      <dgm:t>
        <a:bodyPr/>
        <a:lstStyle/>
        <a:p>
          <a:endParaRPr lang="en-US"/>
        </a:p>
      </dgm:t>
    </dgm:pt>
    <dgm:pt modelId="{AF7C99FE-C684-4A6D-9BAC-8A72CBB49641}" cxnId="{EE969181-48BF-424E-9C88-0CC40F4CDBC0}" type="sibTrans">
      <dgm:prSet/>
      <dgm:spPr/>
      <dgm:t>
        <a:bodyPr/>
        <a:lstStyle/>
        <a:p>
          <a:endParaRPr lang="en-US"/>
        </a:p>
      </dgm:t>
    </dgm:pt>
    <dgm:pt modelId="{B76CF71C-CA7C-44BC-80BB-BE8BC7E1CF7A}">
      <dgm:prSet/>
      <dgm:spPr/>
      <dgm:t>
        <a:bodyPr/>
        <a:lstStyle/>
        <a:p>
          <a:pPr rtl="0" eaLnBrk="1" latinLnBrk="0" hangingPunct="1"/>
          <a:r>
            <a:rPr lang="en-GB" b="0" dirty="0"/>
            <a:t>LLDB Tutorial: Adding debugger support for your target</a:t>
          </a:r>
        </a:p>
      </dgm:t>
    </dgm:pt>
    <dgm:pt modelId="{106DF339-B5F3-42FF-BCCC-F437D7ECA3D7}" cxnId="{A51AFADD-7DB2-40DC-82ED-B5F31114EA8B}" type="parTrans">
      <dgm:prSet/>
      <dgm:spPr/>
      <dgm:t>
        <a:bodyPr/>
        <a:lstStyle/>
        <a:p>
          <a:endParaRPr lang="en-US"/>
        </a:p>
      </dgm:t>
    </dgm:pt>
    <dgm:pt modelId="{EDD7ECDD-DF61-4BB2-8CFC-65D6A8CE8543}" cxnId="{A51AFADD-7DB2-40DC-82ED-B5F31114EA8B}" type="sibTrans">
      <dgm:prSet/>
      <dgm:spPr/>
      <dgm:t>
        <a:bodyPr/>
        <a:lstStyle/>
        <a:p>
          <a:endParaRPr lang="en-US"/>
        </a:p>
      </dgm:t>
    </dgm:pt>
    <dgm:pt modelId="{1C6ACB6E-04D6-4725-BF9F-22FA73D2CB27}">
      <dgm:prSet/>
      <dgm:spPr/>
      <dgm:t>
        <a:bodyPr/>
        <a:lstStyle/>
        <a:p>
          <a:pPr rtl="0" eaLnBrk="1" latinLnBrk="0" hangingPunct="1"/>
          <a:r>
            <a:rPr lang="en-GB" dirty="0" err="1"/>
            <a:t>VisionCpp</a:t>
          </a:r>
          <a:r>
            <a:rPr lang="en-GB" dirty="0"/>
            <a:t>: C++ performance-portable programming model for vision</a:t>
          </a:r>
        </a:p>
      </dgm:t>
    </dgm:pt>
    <dgm:pt modelId="{9B2B179F-25BB-440E-911E-C7A2F6188B96}" cxnId="{6AE05BF0-F4B9-4F41-A96E-0029F443FB49}" type="parTrans">
      <dgm:prSet/>
      <dgm:spPr/>
      <dgm:t>
        <a:bodyPr/>
        <a:lstStyle/>
        <a:p>
          <a:endParaRPr lang="en-US"/>
        </a:p>
      </dgm:t>
    </dgm:pt>
    <dgm:pt modelId="{042EC21E-F528-4DEE-B0B9-B33499FAA5AF}" cxnId="{6AE05BF0-F4B9-4F41-A96E-0029F443FB49}" type="sibTrans">
      <dgm:prSet/>
      <dgm:spPr/>
      <dgm:t>
        <a:bodyPr/>
        <a:lstStyle/>
        <a:p>
          <a:endParaRPr lang="en-US"/>
        </a:p>
      </dgm:t>
    </dgm:pt>
    <dgm:pt modelId="{F46743E6-7574-477D-A3D5-020AFFAE6F3E}">
      <dgm:prSet/>
      <dgm:spPr/>
      <dgm:t>
        <a:bodyPr/>
        <a:lstStyle/>
        <a:p>
          <a:pPr rtl="0" eaLnBrk="1" latinLnBrk="0" hangingPunct="1"/>
          <a:r>
            <a:rPr lang="en-GB" dirty="0"/>
            <a:t>Collaborations with academics</a:t>
          </a:r>
        </a:p>
      </dgm:t>
    </dgm:pt>
    <dgm:pt modelId="{07AFD949-C4FB-4738-981B-A9A977686723}" cxnId="{968A9A45-0A3F-4BCB-82FE-A1DF6777F2B7}" type="parTrans">
      <dgm:prSet/>
      <dgm:spPr/>
      <dgm:t>
        <a:bodyPr/>
        <a:lstStyle/>
        <a:p>
          <a:endParaRPr lang="en-US"/>
        </a:p>
      </dgm:t>
    </dgm:pt>
    <dgm:pt modelId="{C719B60D-EE3B-43F9-9280-5AC4E983BA74}" cxnId="{968A9A45-0A3F-4BCB-82FE-A1DF6777F2B7}" type="sibTrans">
      <dgm:prSet/>
      <dgm:spPr/>
      <dgm:t>
        <a:bodyPr/>
        <a:lstStyle/>
        <a:p>
          <a:endParaRPr lang="en-US"/>
        </a:p>
      </dgm:t>
    </dgm:pt>
    <dgm:pt modelId="{5F02121B-3527-4EF0-A490-BDDBD59D30C9}">
      <dgm:prSet/>
      <dgm:spPr/>
      <dgm:t>
        <a:bodyPr/>
        <a:lstStyle/>
        <a:p>
          <a:pPr rtl="0" eaLnBrk="1" latinLnBrk="0" hangingPunct="1"/>
          <a:r>
            <a:rPr lang="en-GB" dirty="0"/>
            <a:t>Members of </a:t>
          </a:r>
          <a:r>
            <a:rPr lang="en-GB" dirty="0" err="1"/>
            <a:t>HiPEAC</a:t>
          </a:r>
          <a:endParaRPr lang="en-GB" dirty="0"/>
        </a:p>
      </dgm:t>
    </dgm:pt>
    <dgm:pt modelId="{FC423313-D0BA-4273-A4FD-01019B83A8D2}" cxnId="{AAA520FC-70BB-4379-9212-4C9670ADBB33}" type="parTrans">
      <dgm:prSet/>
      <dgm:spPr/>
      <dgm:t>
        <a:bodyPr/>
        <a:lstStyle/>
        <a:p>
          <a:endParaRPr lang="en-US"/>
        </a:p>
      </dgm:t>
    </dgm:pt>
    <dgm:pt modelId="{1E2CDB30-EC87-4411-9427-D4FDF06AF97C}" cxnId="{AAA520FC-70BB-4379-9212-4C9670ADBB33}" type="sibTrans">
      <dgm:prSet/>
      <dgm:spPr/>
      <dgm:t>
        <a:bodyPr/>
        <a:lstStyle/>
        <a:p>
          <a:endParaRPr lang="en-US"/>
        </a:p>
      </dgm:t>
    </dgm:pt>
    <dgm:pt modelId="{E1248F1F-00AF-4828-B623-D95D3AD7CE35}">
      <dgm:prSet/>
      <dgm:spPr/>
      <dgm:t>
        <a:bodyPr/>
        <a:lstStyle/>
        <a:p>
          <a:pPr rtl="0" eaLnBrk="1" latinLnBrk="0" hangingPunct="1"/>
          <a:r>
            <a:rPr lang="en-GB" dirty="0"/>
            <a:t>15+ years of experience in heterogeneous systems tools</a:t>
          </a:r>
        </a:p>
      </dgm:t>
    </dgm:pt>
    <dgm:pt modelId="{04551862-F106-4E5A-B13B-77A78E6D2D26}" cxnId="{ABE6403A-E8EF-4EE1-BD28-93EB9EA3D89D}" type="parTrans">
      <dgm:prSet/>
      <dgm:spPr/>
      <dgm:t>
        <a:bodyPr/>
        <a:lstStyle/>
        <a:p>
          <a:endParaRPr lang="en-US"/>
        </a:p>
      </dgm:t>
    </dgm:pt>
    <dgm:pt modelId="{741523CF-EA43-4F32-B956-7DE459D4DF81}" cxnId="{ABE6403A-E8EF-4EE1-BD28-93EB9EA3D89D}" type="sibTrans">
      <dgm:prSet/>
      <dgm:spPr/>
      <dgm:t>
        <a:bodyPr/>
        <a:lstStyle/>
        <a:p>
          <a:endParaRPr lang="en-US"/>
        </a:p>
      </dgm:t>
    </dgm:pt>
    <dgm:pt modelId="{3033901A-3387-4AE7-B212-A99BD4052821}" type="pres">
      <dgm:prSet presAssocID="{8B445F6C-574C-4790-89D0-F425C0FD217A}" presName="Name0" presStyleCnt="0">
        <dgm:presLayoutVars>
          <dgm:dir/>
          <dgm:animLvl val="lvl"/>
          <dgm:resizeHandles val="exact"/>
        </dgm:presLayoutVars>
      </dgm:prSet>
      <dgm:spPr/>
      <dgm:t>
        <a:bodyPr/>
        <a:lstStyle/>
        <a:p>
          <a:endParaRPr lang="en-US"/>
        </a:p>
      </dgm:t>
    </dgm:pt>
    <dgm:pt modelId="{0CE599AA-6F61-400F-A888-FD69ACE95845}" type="pres">
      <dgm:prSet presAssocID="{1C47F131-836D-4E8F-8529-CD483B1BF40C}" presName="composite" presStyleCnt="0"/>
      <dgm:spPr/>
    </dgm:pt>
    <dgm:pt modelId="{AEEE3A61-0D41-4C12-811E-AF2624CFD5B6}" type="pres">
      <dgm:prSet presAssocID="{1C47F131-836D-4E8F-8529-CD483B1BF40C}" presName="parTx" presStyleLbl="alignNode1" presStyleIdx="0" presStyleCnt="5">
        <dgm:presLayoutVars>
          <dgm:chMax val="0"/>
          <dgm:chPref val="0"/>
          <dgm:bulletEnabled val="1"/>
        </dgm:presLayoutVars>
      </dgm:prSet>
      <dgm:spPr/>
      <dgm:t>
        <a:bodyPr/>
        <a:lstStyle/>
        <a:p>
          <a:endParaRPr lang="en-US"/>
        </a:p>
      </dgm:t>
    </dgm:pt>
    <dgm:pt modelId="{5F7B0788-B634-414D-B57A-43CFA06CF82E}" type="pres">
      <dgm:prSet presAssocID="{1C47F131-836D-4E8F-8529-CD483B1BF40C}" presName="desTx" presStyleLbl="alignAccFollowNode1" presStyleIdx="0" presStyleCnt="5">
        <dgm:presLayoutVars>
          <dgm:bulletEnabled val="1"/>
        </dgm:presLayoutVars>
      </dgm:prSet>
      <dgm:spPr/>
      <dgm:t>
        <a:bodyPr/>
        <a:lstStyle/>
        <a:p>
          <a:endParaRPr lang="en-US"/>
        </a:p>
      </dgm:t>
    </dgm:pt>
    <dgm:pt modelId="{137BCC57-9305-4B4B-A646-54BAF95AE7E8}" type="pres">
      <dgm:prSet presAssocID="{B32E6BC7-EAB4-4C66-9A88-124839CB9989}" presName="space" presStyleCnt="0"/>
      <dgm:spPr/>
    </dgm:pt>
    <dgm:pt modelId="{FBF9BF55-6D19-41E8-92F1-474940F03FF8}" type="pres">
      <dgm:prSet presAssocID="{8D376EC2-B59A-4E9C-984D-578826376722}" presName="composite" presStyleCnt="0"/>
      <dgm:spPr/>
    </dgm:pt>
    <dgm:pt modelId="{2FD5C756-EA08-4639-AD46-1FF2DD5705EC}" type="pres">
      <dgm:prSet presAssocID="{8D376EC2-B59A-4E9C-984D-578826376722}" presName="parTx" presStyleLbl="alignNode1" presStyleIdx="1" presStyleCnt="5">
        <dgm:presLayoutVars>
          <dgm:chMax val="0"/>
          <dgm:chPref val="0"/>
          <dgm:bulletEnabled val="1"/>
        </dgm:presLayoutVars>
      </dgm:prSet>
      <dgm:spPr/>
      <dgm:t>
        <a:bodyPr/>
        <a:lstStyle/>
        <a:p>
          <a:endParaRPr lang="en-US"/>
        </a:p>
      </dgm:t>
    </dgm:pt>
    <dgm:pt modelId="{224E4A9D-8BB3-41C1-9A8C-B4DA89FD91F8}" type="pres">
      <dgm:prSet presAssocID="{8D376EC2-B59A-4E9C-984D-578826376722}" presName="desTx" presStyleLbl="alignAccFollowNode1" presStyleIdx="1" presStyleCnt="5">
        <dgm:presLayoutVars>
          <dgm:bulletEnabled val="1"/>
        </dgm:presLayoutVars>
      </dgm:prSet>
      <dgm:spPr/>
      <dgm:t>
        <a:bodyPr/>
        <a:lstStyle/>
        <a:p>
          <a:endParaRPr lang="en-US"/>
        </a:p>
      </dgm:t>
    </dgm:pt>
    <dgm:pt modelId="{A127DCB2-4A1E-40BD-B90D-10804E2564E7}" type="pres">
      <dgm:prSet presAssocID="{B643BDFD-EE35-479B-A34F-96A629A2521D}" presName="space" presStyleCnt="0"/>
      <dgm:spPr/>
    </dgm:pt>
    <dgm:pt modelId="{0F70E349-1FEA-46A3-A59F-E36A9687101A}" type="pres">
      <dgm:prSet presAssocID="{4271D15E-5646-4E98-AB1E-028645DDEEE8}" presName="composite" presStyleCnt="0"/>
      <dgm:spPr/>
    </dgm:pt>
    <dgm:pt modelId="{CEF67CFC-6E82-43A0-BDF8-320B39BEAAFE}" type="pres">
      <dgm:prSet presAssocID="{4271D15E-5646-4E98-AB1E-028645DDEEE8}" presName="parTx" presStyleLbl="alignNode1" presStyleIdx="2" presStyleCnt="5">
        <dgm:presLayoutVars>
          <dgm:chMax val="0"/>
          <dgm:chPref val="0"/>
          <dgm:bulletEnabled val="1"/>
        </dgm:presLayoutVars>
      </dgm:prSet>
      <dgm:spPr/>
      <dgm:t>
        <a:bodyPr/>
        <a:lstStyle/>
        <a:p>
          <a:endParaRPr lang="en-US"/>
        </a:p>
      </dgm:t>
    </dgm:pt>
    <dgm:pt modelId="{68432A9F-9CC8-44E3-B6BC-E52158283440}" type="pres">
      <dgm:prSet presAssocID="{4271D15E-5646-4E98-AB1E-028645DDEEE8}" presName="desTx" presStyleLbl="alignAccFollowNode1" presStyleIdx="2" presStyleCnt="5">
        <dgm:presLayoutVars>
          <dgm:bulletEnabled val="1"/>
        </dgm:presLayoutVars>
      </dgm:prSet>
      <dgm:spPr/>
      <dgm:t>
        <a:bodyPr/>
        <a:lstStyle/>
        <a:p>
          <a:endParaRPr lang="en-US"/>
        </a:p>
      </dgm:t>
    </dgm:pt>
    <dgm:pt modelId="{BB68C614-5D33-4CD4-890A-B98F6DC1F75A}" type="pres">
      <dgm:prSet presAssocID="{63A70EDE-0C43-460F-8DFE-BC4E2A6DD1CA}" presName="space" presStyleCnt="0"/>
      <dgm:spPr/>
    </dgm:pt>
    <dgm:pt modelId="{DB5E1B2F-DE36-4EF4-8E61-97F7871A4EE3}" type="pres">
      <dgm:prSet presAssocID="{C7455B6D-7ECC-418E-AABE-3AF71953767E}" presName="composite" presStyleCnt="0"/>
      <dgm:spPr/>
    </dgm:pt>
    <dgm:pt modelId="{EDC9C026-9B16-4EE4-A1E8-B9EB9CFBC908}" type="pres">
      <dgm:prSet presAssocID="{C7455B6D-7ECC-418E-AABE-3AF71953767E}" presName="parTx" presStyleLbl="alignNode1" presStyleIdx="3" presStyleCnt="5">
        <dgm:presLayoutVars>
          <dgm:chMax val="0"/>
          <dgm:chPref val="0"/>
          <dgm:bulletEnabled val="1"/>
        </dgm:presLayoutVars>
      </dgm:prSet>
      <dgm:spPr/>
      <dgm:t>
        <a:bodyPr/>
        <a:lstStyle/>
        <a:p>
          <a:endParaRPr lang="en-US"/>
        </a:p>
      </dgm:t>
    </dgm:pt>
    <dgm:pt modelId="{AF78733F-1C59-493A-A279-4F594EBCB6A8}" type="pres">
      <dgm:prSet presAssocID="{C7455B6D-7ECC-418E-AABE-3AF71953767E}" presName="desTx" presStyleLbl="alignAccFollowNode1" presStyleIdx="3" presStyleCnt="5">
        <dgm:presLayoutVars>
          <dgm:bulletEnabled val="1"/>
        </dgm:presLayoutVars>
      </dgm:prSet>
      <dgm:spPr/>
      <dgm:t>
        <a:bodyPr/>
        <a:lstStyle/>
        <a:p>
          <a:endParaRPr lang="en-US"/>
        </a:p>
      </dgm:t>
    </dgm:pt>
    <dgm:pt modelId="{E333822B-13E2-4657-BFA8-2CFA6FF695C0}" type="pres">
      <dgm:prSet presAssocID="{4B51DCEB-1123-4C94-A0AB-4567A04F9E4B}" presName="space" presStyleCnt="0"/>
      <dgm:spPr/>
    </dgm:pt>
    <dgm:pt modelId="{F2159465-2A20-4A1F-BCCA-F475B4381A75}" type="pres">
      <dgm:prSet presAssocID="{387C8701-E3CB-46D6-A8A0-620CBE5858DB}" presName="composite" presStyleCnt="0"/>
      <dgm:spPr/>
    </dgm:pt>
    <dgm:pt modelId="{768C9CA1-4E1B-45A0-9BAA-17E027163CCD}" type="pres">
      <dgm:prSet presAssocID="{387C8701-E3CB-46D6-A8A0-620CBE5858DB}" presName="parTx" presStyleLbl="alignNode1" presStyleIdx="4" presStyleCnt="5">
        <dgm:presLayoutVars>
          <dgm:chMax val="0"/>
          <dgm:chPref val="0"/>
          <dgm:bulletEnabled val="1"/>
        </dgm:presLayoutVars>
      </dgm:prSet>
      <dgm:spPr/>
      <dgm:t>
        <a:bodyPr/>
        <a:lstStyle/>
        <a:p>
          <a:endParaRPr lang="en-US"/>
        </a:p>
      </dgm:t>
    </dgm:pt>
    <dgm:pt modelId="{90F3FD00-A561-41AA-B357-FE089521F187}" type="pres">
      <dgm:prSet presAssocID="{387C8701-E3CB-46D6-A8A0-620CBE5858DB}" presName="desTx" presStyleLbl="alignAccFollowNode1" presStyleIdx="4" presStyleCnt="5">
        <dgm:presLayoutVars>
          <dgm:bulletEnabled val="1"/>
        </dgm:presLayoutVars>
      </dgm:prSet>
      <dgm:spPr/>
      <dgm:t>
        <a:bodyPr/>
        <a:lstStyle/>
        <a:p>
          <a:endParaRPr lang="en-US"/>
        </a:p>
      </dgm:t>
    </dgm:pt>
  </dgm:ptLst>
  <dgm:cxnLst>
    <dgm:cxn modelId="{2E8E413C-E690-4EFE-8156-77F8439CF0D8}" srcId="{8B445F6C-574C-4790-89D0-F425C0FD217A}" destId="{4271D15E-5646-4E98-AB1E-028645DDEEE8}" srcOrd="2" destOrd="0" parTransId="{8E415339-6208-4E26-859A-CB92FAC2E365}" sibTransId="{63A70EDE-0C43-460F-8DFE-BC4E2A6DD1CA}"/>
    <dgm:cxn modelId="{AAA520FC-70BB-4379-9212-4C9670ADBB33}" srcId="{8D376EC2-B59A-4E9C-984D-578826376722}" destId="{5F02121B-3527-4EF0-A490-BDDBD59D30C9}" srcOrd="3" destOrd="0" parTransId="{FC423313-D0BA-4273-A4FD-01019B83A8D2}" sibTransId="{1E2CDB30-EC87-4411-9427-D4FDF06AF97C}"/>
    <dgm:cxn modelId="{65029A08-7713-4F0F-B8FF-FB15549344B0}" type="presOf" srcId="{2BA796A8-2275-4C26-BD11-D25C5BA5EB14}" destId="{AF78733F-1C59-493A-A279-4F594EBCB6A8}" srcOrd="0" destOrd="0" presId="urn:microsoft.com/office/officeart/2005/8/layout/hList1"/>
    <dgm:cxn modelId="{CD5A0CF4-CFBF-48C1-8B24-9028ECD0FC0B}" type="presOf" srcId="{0622EB26-78B4-42E0-A4D2-30CEAB600437}" destId="{90F3FD00-A561-41AA-B357-FE089521F187}" srcOrd="0" destOrd="0" presId="urn:microsoft.com/office/officeart/2005/8/layout/hList1"/>
    <dgm:cxn modelId="{C7D67FFE-F65C-4B11-BC08-40E2E737BF31}" type="presOf" srcId="{4271D15E-5646-4E98-AB1E-028645DDEEE8}" destId="{CEF67CFC-6E82-43A0-BDF8-320B39BEAAFE}" srcOrd="0" destOrd="0" presId="urn:microsoft.com/office/officeart/2005/8/layout/hList1"/>
    <dgm:cxn modelId="{63291654-8D0B-4AFB-98AB-C47847A6C25E}" type="presOf" srcId="{1C47F131-836D-4E8F-8529-CD483B1BF40C}" destId="{AEEE3A61-0D41-4C12-811E-AF2624CFD5B6}" srcOrd="0" destOrd="0" presId="urn:microsoft.com/office/officeart/2005/8/layout/hList1"/>
    <dgm:cxn modelId="{A7C8A032-0175-4215-B33E-938D8A553D3E}" type="presOf" srcId="{E1248F1F-00AF-4828-B623-D95D3AD7CE35}" destId="{90F3FD00-A561-41AA-B357-FE089521F187}" srcOrd="0" destOrd="4" presId="urn:microsoft.com/office/officeart/2005/8/layout/hList1"/>
    <dgm:cxn modelId="{2931A979-01AD-460D-A738-44F3EABF119C}" srcId="{8B445F6C-574C-4790-89D0-F425C0FD217A}" destId="{C7455B6D-7ECC-418E-AABE-3AF71953767E}" srcOrd="3" destOrd="0" parTransId="{A87E3016-F308-4E31-A4A2-CE0AB47DFCDB}" sibTransId="{4B51DCEB-1123-4C94-A0AB-4567A04F9E4B}"/>
    <dgm:cxn modelId="{9AADB4E1-0666-4118-B8A5-BE8B891FEBB4}" type="presOf" srcId="{F46743E6-7574-477D-A3D5-020AFFAE6F3E}" destId="{224E4A9D-8BB3-41C1-9A8C-B4DA89FD91F8}" srcOrd="0" destOrd="2" presId="urn:microsoft.com/office/officeart/2005/8/layout/hList1"/>
    <dgm:cxn modelId="{AEAB57FD-67A7-431E-AFFC-581BC2678941}" type="presOf" srcId="{019F138A-B985-4F5D-A8BF-FBFE06D02DA0}" destId="{5F7B0788-B634-414D-B57A-43CFA06CF82E}" srcOrd="0" destOrd="3" presId="urn:microsoft.com/office/officeart/2005/8/layout/hList1"/>
    <dgm:cxn modelId="{1D976371-BE05-461C-AB88-864F6E7D1ABA}" srcId="{1C47F131-836D-4E8F-8529-CD483B1BF40C}" destId="{2301459E-0303-4E3E-A97F-3340BF7213D8}" srcOrd="1" destOrd="0" parTransId="{D5E61B73-D0CC-4F2C-A826-DDEBE89D3B20}" sibTransId="{7E96B3BF-0C03-4D3C-9B4B-1B2784FF1CA9}"/>
    <dgm:cxn modelId="{FB1C8F88-DE3F-41D3-969B-90E875CC7821}" srcId="{8B445F6C-574C-4790-89D0-F425C0FD217A}" destId="{387C8701-E3CB-46D6-A8A0-620CBE5858DB}" srcOrd="4" destOrd="0" parTransId="{5F982763-663E-4971-8F7D-0B335BE96A74}" sibTransId="{907F8651-F6BB-449E-9E11-A7670D3C8A5B}"/>
    <dgm:cxn modelId="{E2864C90-5E81-4049-AEBD-4F769FC5DFA7}" type="presOf" srcId="{9E141C11-E9EE-4F54-B7D2-186323F173A1}" destId="{5F7B0788-B634-414D-B57A-43CFA06CF82E}" srcOrd="0" destOrd="2" presId="urn:microsoft.com/office/officeart/2005/8/layout/hList1"/>
    <dgm:cxn modelId="{15E6DFF5-260C-4B31-971C-5EEE69D1C5FD}" type="presOf" srcId="{8B445F6C-574C-4790-89D0-F425C0FD217A}" destId="{3033901A-3387-4AE7-B212-A99BD4052821}" srcOrd="0" destOrd="0" presId="urn:microsoft.com/office/officeart/2005/8/layout/hList1"/>
    <dgm:cxn modelId="{2A4CEC96-4257-49DB-8DAA-97EDAC7A7E26}" type="presOf" srcId="{0CF62A64-2BEF-4E63-92A8-FE94E43D03F4}" destId="{AF78733F-1C59-493A-A279-4F594EBCB6A8}" srcOrd="0" destOrd="1" presId="urn:microsoft.com/office/officeart/2005/8/layout/hList1"/>
    <dgm:cxn modelId="{F46271CE-7F61-46D9-AC3B-3947C2F1F5FD}" type="presOf" srcId="{5F02121B-3527-4EF0-A490-BDDBD59D30C9}" destId="{224E4A9D-8BB3-41C1-9A8C-B4DA89FD91F8}" srcOrd="0" destOrd="3" presId="urn:microsoft.com/office/officeart/2005/8/layout/hList1"/>
    <dgm:cxn modelId="{B142F297-E325-4E0A-9B94-755AA294F9EA}" type="presOf" srcId="{8DD21736-4206-426C-B545-CA6996D3E75C}" destId="{90F3FD00-A561-41AA-B357-FE089521F187}" srcOrd="0" destOrd="3" presId="urn:microsoft.com/office/officeart/2005/8/layout/hList1"/>
    <dgm:cxn modelId="{DC830290-C787-4A52-969A-B9F8F6B49241}" type="presOf" srcId="{2301459E-0303-4E3E-A97F-3340BF7213D8}" destId="{5F7B0788-B634-414D-B57A-43CFA06CF82E}" srcOrd="0" destOrd="1" presId="urn:microsoft.com/office/officeart/2005/8/layout/hList1"/>
    <dgm:cxn modelId="{55C45E7C-CFFB-43DA-A7BF-D8D5B4B1B337}" type="presOf" srcId="{39E21297-B70C-4B3B-B268-7219663733AB}" destId="{68432A9F-9CC8-44E3-B6BC-E52158283440}" srcOrd="0" destOrd="5" presId="urn:microsoft.com/office/officeart/2005/8/layout/hList1"/>
    <dgm:cxn modelId="{7FD1655B-EAC2-4C70-A07A-49078F54077D}" srcId="{4271D15E-5646-4E98-AB1E-028645DDEEE8}" destId="{39E21297-B70C-4B3B-B268-7219663733AB}" srcOrd="5" destOrd="0" parTransId="{8D3A6C00-5C4B-4948-ACA4-8B9139DBA407}" sibTransId="{418EA59B-634C-47A3-9093-1A7B93C76666}"/>
    <dgm:cxn modelId="{98551CA0-BD1C-4518-9173-1477095C21C6}" type="presOf" srcId="{A558E15F-1C80-4DC6-B7AE-F9DA25457CED}" destId="{68432A9F-9CC8-44E3-B6BC-E52158283440}" srcOrd="0" destOrd="3" presId="urn:microsoft.com/office/officeart/2005/8/layout/hList1"/>
    <dgm:cxn modelId="{75B1ADF6-4F93-4C9A-95A3-F8E097EE2180}" srcId="{8B445F6C-574C-4790-89D0-F425C0FD217A}" destId="{8D376EC2-B59A-4E9C-984D-578826376722}" srcOrd="1" destOrd="0" parTransId="{8EB1A2E1-2339-44E8-8486-D336F68B099B}" sibTransId="{B643BDFD-EE35-479B-A34F-96A629A2521D}"/>
    <dgm:cxn modelId="{22F3EECA-80A1-49B2-AD32-E33A4B847BE3}" type="presOf" srcId="{D3C06CC5-B09B-4846-9ABE-6705B697A4B8}" destId="{68432A9F-9CC8-44E3-B6BC-E52158283440}" srcOrd="0" destOrd="0" presId="urn:microsoft.com/office/officeart/2005/8/layout/hList1"/>
    <dgm:cxn modelId="{717E6933-229C-40A8-9E3A-CB99212167CF}" srcId="{C7455B6D-7ECC-418E-AABE-3AF71953767E}" destId="{2BA796A8-2275-4C26-BD11-D25C5BA5EB14}" srcOrd="0" destOrd="0" parTransId="{73724439-F88B-407E-BC45-75DFE4136728}" sibTransId="{9801F1B9-9668-4CEA-A5AE-D7A944FD802C}"/>
    <dgm:cxn modelId="{DD4BFF69-A410-4376-8525-B580BB3E02D5}" srcId="{1C47F131-836D-4E8F-8529-CD483B1BF40C}" destId="{019F138A-B985-4F5D-A8BF-FBFE06D02DA0}" srcOrd="3" destOrd="0" parTransId="{A722CF48-1C45-461F-AEFA-1048E497DD91}" sibTransId="{D6892052-D7A7-4480-ADD0-C639E55192ED}"/>
    <dgm:cxn modelId="{6AE05BF0-F4B9-4F41-A96E-0029F443FB49}" srcId="{4271D15E-5646-4E98-AB1E-028645DDEEE8}" destId="{1C6ACB6E-04D6-4725-BF9F-22FA73D2CB27}" srcOrd="6" destOrd="0" parTransId="{9B2B179F-25BB-440E-911E-C7A2F6188B96}" sibTransId="{042EC21E-F528-4DEE-B0B9-B33499FAA5AF}"/>
    <dgm:cxn modelId="{9AC8364C-49D0-4E48-9721-FCFE2358F93D}" type="presOf" srcId="{1C6ACB6E-04D6-4725-BF9F-22FA73D2CB27}" destId="{68432A9F-9CC8-44E3-B6BC-E52158283440}" srcOrd="0" destOrd="6" presId="urn:microsoft.com/office/officeart/2005/8/layout/hList1"/>
    <dgm:cxn modelId="{C4AAC41E-0BC3-4839-B403-14DCE407A42B}" type="presOf" srcId="{8D376EC2-B59A-4E9C-984D-578826376722}" destId="{2FD5C756-EA08-4639-AD46-1FF2DD5705EC}" srcOrd="0" destOrd="0" presId="urn:microsoft.com/office/officeart/2005/8/layout/hList1"/>
    <dgm:cxn modelId="{AD4F6FFF-A301-441F-8308-7FE4DB36F9A1}" type="presOf" srcId="{FBFEB218-00DE-4C82-98AC-7E7DE859C170}" destId="{90F3FD00-A561-41AA-B357-FE089521F187}" srcOrd="0" destOrd="2" presId="urn:microsoft.com/office/officeart/2005/8/layout/hList1"/>
    <dgm:cxn modelId="{2F6237D2-B1CE-4CEC-91B7-407AA4A2C128}" srcId="{1C47F131-836D-4E8F-8529-CD483B1BF40C}" destId="{9E141C11-E9EE-4F54-B7D2-186323F173A1}" srcOrd="2" destOrd="0" parTransId="{DEFAD60D-61E7-463D-A4F8-8F12AE141051}" sibTransId="{056634E5-93F8-4148-A87E-B8F87D5D8242}"/>
    <dgm:cxn modelId="{91CD64D9-E2FB-41DC-91CA-2A6A23EA1FD2}" type="presOf" srcId="{C7455B6D-7ECC-418E-AABE-3AF71953767E}" destId="{EDC9C026-9B16-4EE4-A1E8-B9EB9CFBC908}" srcOrd="0" destOrd="0" presId="urn:microsoft.com/office/officeart/2005/8/layout/hList1"/>
    <dgm:cxn modelId="{F2A41EA6-5578-42A1-AC1D-58457DFC1932}" srcId="{4271D15E-5646-4E98-AB1E-028645DDEEE8}" destId="{A558E15F-1C80-4DC6-B7AE-F9DA25457CED}" srcOrd="3" destOrd="0" parTransId="{BC2D9627-EA77-47CC-91BE-D993AAEEAB24}" sibTransId="{A8D1799A-398F-4E95-A66B-608B97CC9857}"/>
    <dgm:cxn modelId="{BD8CE19F-5A6D-4F8C-89D2-F698708F6760}" srcId="{8D376EC2-B59A-4E9C-984D-578826376722}" destId="{C21476DA-AF73-497C-AFEE-7806235B38A0}" srcOrd="1" destOrd="0" parTransId="{112AF80F-FD4B-4DCC-9C1A-EE7640D1F0BE}" sibTransId="{0C825A92-B397-4065-9D06-E8D9A92CC096}"/>
    <dgm:cxn modelId="{884FC2E1-E4C0-455C-868C-EE5AB34B0764}" type="presOf" srcId="{9D0EF82C-22B7-4A81-B745-B8FFB77161F1}" destId="{224E4A9D-8BB3-41C1-9A8C-B4DA89FD91F8}" srcOrd="0" destOrd="0" presId="urn:microsoft.com/office/officeart/2005/8/layout/hList1"/>
    <dgm:cxn modelId="{3B87B471-E43A-4F3F-8E11-A969B43E0ACD}" srcId="{1C47F131-836D-4E8F-8529-CD483B1BF40C}" destId="{E8CC03CE-D1AE-41BB-8B06-486F524DF29C}" srcOrd="0" destOrd="0" parTransId="{53611C23-AC7F-4B71-8A21-282E41ED98DB}" sibTransId="{7E301E6F-1F78-48A7-B350-6646EA472EB8}"/>
    <dgm:cxn modelId="{46DD69EB-7528-45A3-8EC8-CAABDBEEBB82}" type="presOf" srcId="{C21476DA-AF73-497C-AFEE-7806235B38A0}" destId="{224E4A9D-8BB3-41C1-9A8C-B4DA89FD91F8}" srcOrd="0" destOrd="1" presId="urn:microsoft.com/office/officeart/2005/8/layout/hList1"/>
    <dgm:cxn modelId="{0169DF44-EE35-400C-9E9F-C1CB9D8EF946}" srcId="{C7455B6D-7ECC-418E-AABE-3AF71953767E}" destId="{0CF62A64-2BEF-4E63-92A8-FE94E43D03F4}" srcOrd="1" destOrd="0" parTransId="{88638DD5-E934-47A5-856A-A3376794DDE8}" sibTransId="{61A9BE0D-EFC1-4CB6-813E-04A75F87FD8C}"/>
    <dgm:cxn modelId="{ECECD01A-4A0B-4887-A5B8-DD2B21307321}" srcId="{4271D15E-5646-4E98-AB1E-028645DDEEE8}" destId="{3D2A9839-5687-4AAC-8C8E-1C34D8EE3503}" srcOrd="1" destOrd="0" parTransId="{D0A6C5F1-F42B-4F54-A422-047962C39B13}" sibTransId="{9FC64063-A088-4CD5-90EB-890D513C01FE}"/>
    <dgm:cxn modelId="{C494ACAB-7FE7-4CD2-B940-B1E15661002E}" type="presOf" srcId="{A23681FD-7C25-46DB-AA04-A721F6E537EF}" destId="{68432A9F-9CC8-44E3-B6BC-E52158283440}" srcOrd="0" destOrd="4" presId="urn:microsoft.com/office/officeart/2005/8/layout/hList1"/>
    <dgm:cxn modelId="{FF43B8D6-65AE-43F1-AEA5-01923CD243AB}" srcId="{387C8701-E3CB-46D6-A8A0-620CBE5858DB}" destId="{6CC843FD-AE31-4C89-A877-B71C753F086D}" srcOrd="1" destOrd="0" parTransId="{59EB77C8-4646-4769-9C3F-06ECDBE06A90}" sibTransId="{70E6DDA3-1380-4516-94DE-A3B215F1D87E}"/>
    <dgm:cxn modelId="{EF1B806D-3CD6-4751-B183-26BFB23FF915}" srcId="{387C8701-E3CB-46D6-A8A0-620CBE5858DB}" destId="{8DD21736-4206-426C-B545-CA6996D3E75C}" srcOrd="3" destOrd="0" parTransId="{543BF679-23A2-409F-BD24-3ABDA913AC28}" sibTransId="{373F9A24-EB65-4F49-830E-CF57D4877434}"/>
    <dgm:cxn modelId="{A0475C1C-573E-4F06-B7FD-5776102D2680}" srcId="{4271D15E-5646-4E98-AB1E-028645DDEEE8}" destId="{D3C06CC5-B09B-4846-9ABE-6705B697A4B8}" srcOrd="0" destOrd="0" parTransId="{D1A46D28-F89D-4CC9-B67A-ABF0FE323DAB}" sibTransId="{D38D2123-962B-4CD4-B1EE-356CC005FF4F}"/>
    <dgm:cxn modelId="{A51AFADD-7DB2-40DC-82ED-B5F31114EA8B}" srcId="{C7455B6D-7ECC-418E-AABE-3AF71953767E}" destId="{B76CF71C-CA7C-44BC-80BB-BE8BC7E1CF7A}" srcOrd="4" destOrd="0" parTransId="{106DF339-B5F3-42FF-BCCC-F437D7ECA3D7}" sibTransId="{EDD7ECDD-DF61-4BB2-8CFC-65D6A8CE8543}"/>
    <dgm:cxn modelId="{AB04C075-6A7A-4CEE-8207-53AC51FC637A}" type="presOf" srcId="{457DC8F9-C0D9-446D-92DE-E715ED2AE0FC}" destId="{AF78733F-1C59-493A-A279-4F594EBCB6A8}" srcOrd="0" destOrd="2" presId="urn:microsoft.com/office/officeart/2005/8/layout/hList1"/>
    <dgm:cxn modelId="{253BC09F-C556-492F-B940-61A10A3DCFB1}" srcId="{4271D15E-5646-4E98-AB1E-028645DDEEE8}" destId="{0755DEFC-965B-41E3-90C6-B3026FBAAC53}" srcOrd="2" destOrd="0" parTransId="{4083C783-5247-46BA-8EB9-04EEDBF889C5}" sibTransId="{6EBC0CD0-2898-4F2C-AE61-EE46D6796531}"/>
    <dgm:cxn modelId="{505D5A8D-173A-42E8-8DBB-966D03B1B5CE}" type="presOf" srcId="{B76CF71C-CA7C-44BC-80BB-BE8BC7E1CF7A}" destId="{AF78733F-1C59-493A-A279-4F594EBCB6A8}" srcOrd="0" destOrd="4" presId="urn:microsoft.com/office/officeart/2005/8/layout/hList1"/>
    <dgm:cxn modelId="{6550CCF2-FA45-4A06-A0C3-5A09617BCBB1}" type="presOf" srcId="{3D2A9839-5687-4AAC-8C8E-1C34D8EE3503}" destId="{68432A9F-9CC8-44E3-B6BC-E52158283440}" srcOrd="0" destOrd="1" presId="urn:microsoft.com/office/officeart/2005/8/layout/hList1"/>
    <dgm:cxn modelId="{ABE6403A-E8EF-4EE1-BD28-93EB9EA3D89D}" srcId="{387C8701-E3CB-46D6-A8A0-620CBE5858DB}" destId="{E1248F1F-00AF-4828-B623-D95D3AD7CE35}" srcOrd="4" destOrd="0" parTransId="{04551862-F106-4E5A-B13B-77A78E6D2D26}" sibTransId="{741523CF-EA43-4F32-B956-7DE459D4DF81}"/>
    <dgm:cxn modelId="{1ECCACC0-936E-4F57-B5D4-C71FD2569B76}" srcId="{387C8701-E3CB-46D6-A8A0-620CBE5858DB}" destId="{0622EB26-78B4-42E0-A4D2-30CEAB600437}" srcOrd="0" destOrd="0" parTransId="{F6132808-4ADC-40A3-95F5-612495898D7C}" sibTransId="{9D4D9B59-0E64-4299-A401-B35E5EF44FE0}"/>
    <dgm:cxn modelId="{B47061F2-933F-4410-AFAE-7D920F6BD1D6}" type="presOf" srcId="{E8CC03CE-D1AE-41BB-8B06-486F524DF29C}" destId="{5F7B0788-B634-414D-B57A-43CFA06CF82E}" srcOrd="0" destOrd="0" presId="urn:microsoft.com/office/officeart/2005/8/layout/hList1"/>
    <dgm:cxn modelId="{E41DDEC1-3AEB-4D79-A395-E74E97335921}" srcId="{8B445F6C-574C-4790-89D0-F425C0FD217A}" destId="{1C47F131-836D-4E8F-8529-CD483B1BF40C}" srcOrd="0" destOrd="0" parTransId="{F72621BA-DFE9-4BBE-9384-499DD558DF33}" sibTransId="{B32E6BC7-EAB4-4C66-9A88-124839CB9989}"/>
    <dgm:cxn modelId="{26389F3D-FAF1-4EBC-8B0F-5BEB41DD80C7}" type="presOf" srcId="{ACB3B475-031F-475A-B4B0-51E5BFBCD4C8}" destId="{AF78733F-1C59-493A-A279-4F594EBCB6A8}" srcOrd="0" destOrd="3" presId="urn:microsoft.com/office/officeart/2005/8/layout/hList1"/>
    <dgm:cxn modelId="{67D1D94F-C1F1-41C4-BA6C-E1262E4888B6}" srcId="{C7455B6D-7ECC-418E-AABE-3AF71953767E}" destId="{457DC8F9-C0D9-446D-92DE-E715ED2AE0FC}" srcOrd="2" destOrd="0" parTransId="{68636ACF-3523-4B58-BB1D-4DCF228B15F4}" sibTransId="{F293FC52-B9C4-4D31-91F3-2605B89178E1}"/>
    <dgm:cxn modelId="{968A9A45-0A3F-4BCB-82FE-A1DF6777F2B7}" srcId="{8D376EC2-B59A-4E9C-984D-578826376722}" destId="{F46743E6-7574-477D-A3D5-020AFFAE6F3E}" srcOrd="2" destOrd="0" parTransId="{07AFD949-C4FB-4738-981B-A9A977686723}" sibTransId="{C719B60D-EE3B-43F9-9280-5AC4E983BA74}"/>
    <dgm:cxn modelId="{D04AF292-D065-4659-916A-C508310A1D8C}" type="presOf" srcId="{387C8701-E3CB-46D6-A8A0-620CBE5858DB}" destId="{768C9CA1-4E1B-45A0-9BAA-17E027163CCD}" srcOrd="0" destOrd="0" presId="urn:microsoft.com/office/officeart/2005/8/layout/hList1"/>
    <dgm:cxn modelId="{C33A8AF9-EF07-4856-B1D9-7885D2881DB2}" srcId="{8D376EC2-B59A-4E9C-984D-578826376722}" destId="{9D0EF82C-22B7-4A81-B745-B8FFB77161F1}" srcOrd="0" destOrd="0" parTransId="{4F50781B-5F56-499B-8A16-1E1112359FE2}" sibTransId="{612BCD16-559B-4442-97E9-C0ED9C0B516F}"/>
    <dgm:cxn modelId="{EE969181-48BF-424E-9C88-0CC40F4CDBC0}" srcId="{C7455B6D-7ECC-418E-AABE-3AF71953767E}" destId="{ACB3B475-031F-475A-B4B0-51E5BFBCD4C8}" srcOrd="3" destOrd="0" parTransId="{EF40F990-748A-40AE-947C-B205671D5E3C}" sibTransId="{AF7C99FE-C684-4A6D-9BAC-8A72CBB49641}"/>
    <dgm:cxn modelId="{5CC016E2-400E-4912-B5FB-9898A738FC8D}" type="presOf" srcId="{0755DEFC-965B-41E3-90C6-B3026FBAAC53}" destId="{68432A9F-9CC8-44E3-B6BC-E52158283440}" srcOrd="0" destOrd="2" presId="urn:microsoft.com/office/officeart/2005/8/layout/hList1"/>
    <dgm:cxn modelId="{3F207A3A-2DDB-434B-89C1-ECE3DB7776CB}" srcId="{4271D15E-5646-4E98-AB1E-028645DDEEE8}" destId="{A23681FD-7C25-46DB-AA04-A721F6E537EF}" srcOrd="4" destOrd="0" parTransId="{7B7F902A-524B-4986-9912-97D74517FF1E}" sibTransId="{F8D79C4B-93F9-4868-A946-48662B78D434}"/>
    <dgm:cxn modelId="{46E3B7D2-C8DB-4E04-A5E9-9E279815558B}" srcId="{387C8701-E3CB-46D6-A8A0-620CBE5858DB}" destId="{FBFEB218-00DE-4C82-98AC-7E7DE859C170}" srcOrd="2" destOrd="0" parTransId="{920B1F9C-FECC-401F-8CFF-860D7C5279A7}" sibTransId="{E6294234-A864-492D-A1A4-D884C790B6E1}"/>
    <dgm:cxn modelId="{9C37B42B-537F-4C9D-B04F-C465FBEC2462}" type="presOf" srcId="{6CC843FD-AE31-4C89-A877-B71C753F086D}" destId="{90F3FD00-A561-41AA-B357-FE089521F187}" srcOrd="0" destOrd="1" presId="urn:microsoft.com/office/officeart/2005/8/layout/hList1"/>
    <dgm:cxn modelId="{C022CCE1-9452-4524-BA33-C364317ABB63}" type="presParOf" srcId="{3033901A-3387-4AE7-B212-A99BD4052821}" destId="{0CE599AA-6F61-400F-A888-FD69ACE95845}" srcOrd="0" destOrd="0" presId="urn:microsoft.com/office/officeart/2005/8/layout/hList1"/>
    <dgm:cxn modelId="{551AA6D0-F1DB-41BC-81E4-A12269B87A36}" type="presParOf" srcId="{0CE599AA-6F61-400F-A888-FD69ACE95845}" destId="{AEEE3A61-0D41-4C12-811E-AF2624CFD5B6}" srcOrd="0" destOrd="0" presId="urn:microsoft.com/office/officeart/2005/8/layout/hList1"/>
    <dgm:cxn modelId="{BC766566-D32A-4647-BF55-B08739F49325}" type="presParOf" srcId="{0CE599AA-6F61-400F-A888-FD69ACE95845}" destId="{5F7B0788-B634-414D-B57A-43CFA06CF82E}" srcOrd="1" destOrd="0" presId="urn:microsoft.com/office/officeart/2005/8/layout/hList1"/>
    <dgm:cxn modelId="{7C90DE9A-50FE-4AEC-9D94-1C8AB1D906D8}" type="presParOf" srcId="{3033901A-3387-4AE7-B212-A99BD4052821}" destId="{137BCC57-9305-4B4B-A646-54BAF95AE7E8}" srcOrd="1" destOrd="0" presId="urn:microsoft.com/office/officeart/2005/8/layout/hList1"/>
    <dgm:cxn modelId="{32107C93-5D0B-4626-A5E9-F11DF29A8B10}" type="presParOf" srcId="{3033901A-3387-4AE7-B212-A99BD4052821}" destId="{FBF9BF55-6D19-41E8-92F1-474940F03FF8}" srcOrd="2" destOrd="0" presId="urn:microsoft.com/office/officeart/2005/8/layout/hList1"/>
    <dgm:cxn modelId="{34197F1F-9669-41DF-A9C0-B08A71DFE486}" type="presParOf" srcId="{FBF9BF55-6D19-41E8-92F1-474940F03FF8}" destId="{2FD5C756-EA08-4639-AD46-1FF2DD5705EC}" srcOrd="0" destOrd="0" presId="urn:microsoft.com/office/officeart/2005/8/layout/hList1"/>
    <dgm:cxn modelId="{4A9225AF-C413-4FF9-9807-16E8309F01BD}" type="presParOf" srcId="{FBF9BF55-6D19-41E8-92F1-474940F03FF8}" destId="{224E4A9D-8BB3-41C1-9A8C-B4DA89FD91F8}" srcOrd="1" destOrd="0" presId="urn:microsoft.com/office/officeart/2005/8/layout/hList1"/>
    <dgm:cxn modelId="{8F64BBD7-F25E-43B0-BCAD-E103C64B194D}" type="presParOf" srcId="{3033901A-3387-4AE7-B212-A99BD4052821}" destId="{A127DCB2-4A1E-40BD-B90D-10804E2564E7}" srcOrd="3" destOrd="0" presId="urn:microsoft.com/office/officeart/2005/8/layout/hList1"/>
    <dgm:cxn modelId="{E714A793-D59C-4848-BFAA-A3CFB26E937E}" type="presParOf" srcId="{3033901A-3387-4AE7-B212-A99BD4052821}" destId="{0F70E349-1FEA-46A3-A59F-E36A9687101A}" srcOrd="4" destOrd="0" presId="urn:microsoft.com/office/officeart/2005/8/layout/hList1"/>
    <dgm:cxn modelId="{A1E75964-ED7F-4F0D-A1FF-867658230403}" type="presParOf" srcId="{0F70E349-1FEA-46A3-A59F-E36A9687101A}" destId="{CEF67CFC-6E82-43A0-BDF8-320B39BEAAFE}" srcOrd="0" destOrd="0" presId="urn:microsoft.com/office/officeart/2005/8/layout/hList1"/>
    <dgm:cxn modelId="{0FF38DB9-55EB-463D-933D-1037EE628B3A}" type="presParOf" srcId="{0F70E349-1FEA-46A3-A59F-E36A9687101A}" destId="{68432A9F-9CC8-44E3-B6BC-E52158283440}" srcOrd="1" destOrd="0" presId="urn:microsoft.com/office/officeart/2005/8/layout/hList1"/>
    <dgm:cxn modelId="{D256D167-7F35-433C-A741-704D85706690}" type="presParOf" srcId="{3033901A-3387-4AE7-B212-A99BD4052821}" destId="{BB68C614-5D33-4CD4-890A-B98F6DC1F75A}" srcOrd="5" destOrd="0" presId="urn:microsoft.com/office/officeart/2005/8/layout/hList1"/>
    <dgm:cxn modelId="{2FAFC775-464F-45C8-B189-B7EB4B009CCB}" type="presParOf" srcId="{3033901A-3387-4AE7-B212-A99BD4052821}" destId="{DB5E1B2F-DE36-4EF4-8E61-97F7871A4EE3}" srcOrd="6" destOrd="0" presId="urn:microsoft.com/office/officeart/2005/8/layout/hList1"/>
    <dgm:cxn modelId="{017894F0-BF1E-476A-A916-8E6F9351D881}" type="presParOf" srcId="{DB5E1B2F-DE36-4EF4-8E61-97F7871A4EE3}" destId="{EDC9C026-9B16-4EE4-A1E8-B9EB9CFBC908}" srcOrd="0" destOrd="0" presId="urn:microsoft.com/office/officeart/2005/8/layout/hList1"/>
    <dgm:cxn modelId="{0715D8EA-6E01-4AAC-8D09-DE998F506D6B}" type="presParOf" srcId="{DB5E1B2F-DE36-4EF4-8E61-97F7871A4EE3}" destId="{AF78733F-1C59-493A-A279-4F594EBCB6A8}" srcOrd="1" destOrd="0" presId="urn:microsoft.com/office/officeart/2005/8/layout/hList1"/>
    <dgm:cxn modelId="{61144F93-6F62-46DE-AB5D-EC8D6F552951}" type="presParOf" srcId="{3033901A-3387-4AE7-B212-A99BD4052821}" destId="{E333822B-13E2-4657-BFA8-2CFA6FF695C0}" srcOrd="7" destOrd="0" presId="urn:microsoft.com/office/officeart/2005/8/layout/hList1"/>
    <dgm:cxn modelId="{62DC21B4-9EE7-4910-B09F-6B396BFE8177}" type="presParOf" srcId="{3033901A-3387-4AE7-B212-A99BD4052821}" destId="{F2159465-2A20-4A1F-BCCA-F475B4381A75}" srcOrd="8" destOrd="0" presId="urn:microsoft.com/office/officeart/2005/8/layout/hList1"/>
    <dgm:cxn modelId="{65F101DD-600C-4B91-B6F4-AC9231351509}" type="presParOf" srcId="{F2159465-2A20-4A1F-BCCA-F475B4381A75}" destId="{768C9CA1-4E1B-45A0-9BAA-17E027163CCD}" srcOrd="0" destOrd="0" presId="urn:microsoft.com/office/officeart/2005/8/layout/hList1"/>
    <dgm:cxn modelId="{8270A3E3-D70F-401B-8683-B64EBF5B99E3}" type="presParOf" srcId="{F2159465-2A20-4A1F-BCCA-F475B4381A75}" destId="{90F3FD00-A561-41AA-B357-FE089521F1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1B9738-6618-4215-9341-92F6CD2FDE94}" type="doc">
      <dgm:prSet loTypeId="urn:microsoft.com/office/officeart/2008/layout/TitlePictureLineup" loCatId="picture" qsTypeId="urn:microsoft.com/office/officeart/2005/8/quickstyle/simple1" qsCatId="simple" csTypeId="urn:microsoft.com/office/officeart/2005/8/colors/colorful5" csCatId="colorful" phldr="1"/>
      <dgm:spPr/>
      <dgm:t>
        <a:bodyPr/>
        <a:lstStyle/>
        <a:p>
          <a:endParaRPr lang="en-US"/>
        </a:p>
      </dgm:t>
    </dgm:pt>
    <dgm:pt modelId="{773C7503-30C5-4788-8BF1-923936F70C78}">
      <dgm:prSet/>
      <dgm:spPr/>
      <dgm:t>
        <a:bodyPr/>
        <a:lstStyle/>
        <a:p>
          <a:pPr rtl="0" eaLnBrk="1" latinLnBrk="0" hangingPunct="1"/>
          <a:r>
            <a:rPr lang="en-GB" i="1" dirty="0"/>
            <a:t>Benoit Steiner – Google TensorFlow engineer</a:t>
          </a:r>
          <a:endParaRPr lang="en-GB" dirty="0"/>
        </a:p>
      </dgm:t>
    </dgm:pt>
    <dgm:pt modelId="{B6A39417-FA55-47DD-89CB-F650DAFFF037}" cxnId="{1592424E-7858-4740-8CC3-F340B931A2DF}" type="parTrans">
      <dgm:prSet/>
      <dgm:spPr/>
      <dgm:t>
        <a:bodyPr/>
        <a:lstStyle/>
        <a:p>
          <a:endParaRPr lang="en-US"/>
        </a:p>
      </dgm:t>
    </dgm:pt>
    <dgm:pt modelId="{8FA2F8E4-14F3-44A9-AA98-EA234683DC9E}" cxnId="{1592424E-7858-4740-8CC3-F340B931A2DF}" type="sibTrans">
      <dgm:prSet/>
      <dgm:spPr/>
      <dgm:t>
        <a:bodyPr/>
        <a:lstStyle/>
        <a:p>
          <a:endParaRPr lang="en-US"/>
        </a:p>
      </dgm:t>
    </dgm:pt>
    <dgm:pt modelId="{6EECE310-2ABB-4A6E-9EAF-5068BB1C9B5D}">
      <dgm:prSet/>
      <dgm:spPr/>
      <dgm:t>
        <a:bodyPr/>
        <a:lstStyle/>
        <a:p>
          <a:pPr rtl="0" eaLnBrk="1" latinLnBrk="0" hangingPunct="1"/>
          <a:r>
            <a:rPr lang="en-GB" dirty="0"/>
            <a:t>ONERA</a:t>
          </a:r>
        </a:p>
      </dgm:t>
    </dgm:pt>
    <dgm:pt modelId="{E36DBDE5-A84D-45EA-8640-3EC25190BADB}" cxnId="{26E84C46-5F4F-4E2F-8F05-759E3F46D27A}" type="parTrans">
      <dgm:prSet/>
      <dgm:spPr/>
      <dgm:t>
        <a:bodyPr/>
        <a:lstStyle/>
        <a:p>
          <a:endParaRPr lang="en-US"/>
        </a:p>
      </dgm:t>
    </dgm:pt>
    <dgm:pt modelId="{5A75FE23-C04C-421E-B163-F75D89883DFB}" cxnId="{26E84C46-5F4F-4E2F-8F05-759E3F46D27A}" type="sibTrans">
      <dgm:prSet/>
      <dgm:spPr/>
      <dgm:t>
        <a:bodyPr/>
        <a:lstStyle/>
        <a:p>
          <a:endParaRPr lang="en-US"/>
        </a:p>
      </dgm:t>
    </dgm:pt>
    <dgm:pt modelId="{79EFA99B-5BDF-41F8-A8D6-77F66BF9BDE8}">
      <dgm:prSet/>
      <dgm:spPr/>
      <dgm:t>
        <a:bodyPr/>
        <a:lstStyle/>
        <a:p>
          <a:pPr rtl="0" eaLnBrk="1" latinLnBrk="0" hangingPunct="1"/>
          <a:r>
            <a:rPr lang="en-GB" dirty="0" err="1" smtClean="0"/>
            <a:t>Hartmut</a:t>
          </a:r>
          <a:r>
            <a:rPr lang="en-GB" dirty="0" smtClean="0"/>
            <a:t> Kaiser -HPX</a:t>
          </a:r>
          <a:endParaRPr lang="en-GB" dirty="0"/>
        </a:p>
      </dgm:t>
    </dgm:pt>
    <dgm:pt modelId="{8906EEEF-6A36-44F6-8FF6-FAC68A8C7E37}" cxnId="{5E6A19F7-B730-4384-BA8C-8E0AA0691259}" type="parTrans">
      <dgm:prSet/>
      <dgm:spPr/>
      <dgm:t>
        <a:bodyPr/>
        <a:lstStyle/>
        <a:p>
          <a:endParaRPr lang="en-US"/>
        </a:p>
      </dgm:t>
    </dgm:pt>
    <dgm:pt modelId="{DC729101-2AEB-4908-8769-EA8B481DBA3B}" cxnId="{5E6A19F7-B730-4384-BA8C-8E0AA0691259}" type="sibTrans">
      <dgm:prSet/>
      <dgm:spPr/>
      <dgm:t>
        <a:bodyPr/>
        <a:lstStyle/>
        <a:p>
          <a:endParaRPr lang="en-US"/>
        </a:p>
      </dgm:t>
    </dgm:pt>
    <dgm:pt modelId="{54BD2949-6747-40B0-843F-0CB319F6C84D}">
      <dgm:prSet/>
      <dgm:spPr/>
      <dgm:t>
        <a:bodyPr/>
        <a:lstStyle/>
        <a:p>
          <a:pPr rtl="0" eaLnBrk="1" latinLnBrk="0" hangingPunct="1"/>
          <a:r>
            <a:rPr lang="en-GB" dirty="0"/>
            <a:t>WIGNER Research Centre</a:t>
          </a:r>
        </a:p>
        <a:p>
          <a:pPr rtl="0" eaLnBrk="1" latinLnBrk="0" hangingPunct="1"/>
          <a:r>
            <a:rPr lang="en-GB" dirty="0"/>
            <a:t>for Physics</a:t>
          </a:r>
        </a:p>
      </dgm:t>
    </dgm:pt>
    <dgm:pt modelId="{2400F97E-0E5B-4044-A35A-00095F86A05A}" cxnId="{F0665B5D-97AD-4CA2-BFF5-69A35380BCF4}" type="parTrans">
      <dgm:prSet/>
      <dgm:spPr/>
      <dgm:t>
        <a:bodyPr/>
        <a:lstStyle/>
        <a:p>
          <a:endParaRPr lang="en-US"/>
        </a:p>
      </dgm:t>
    </dgm:pt>
    <dgm:pt modelId="{FE9611C7-1FAF-4294-9546-EA7087F20FB2}" cxnId="{F0665B5D-97AD-4CA2-BFF5-69A35380BCF4}" type="sibTrans">
      <dgm:prSet/>
      <dgm:spPr/>
      <dgm:t>
        <a:bodyPr/>
        <a:lstStyle/>
        <a:p>
          <a:endParaRPr lang="en-US"/>
        </a:p>
      </dgm:t>
    </dgm:pt>
    <dgm:pt modelId="{AB1D854A-B6B5-4C4C-8964-35AD7C5235E8}">
      <dgm:prSet/>
      <dgm:spPr/>
      <dgm:t>
        <a:bodyPr/>
        <a:lstStyle/>
        <a:p>
          <a:pPr rtl="0" eaLnBrk="1" latinLnBrk="0" hangingPunct="1"/>
          <a:r>
            <a:rPr lang="en-GB" i="1" dirty="0"/>
            <a:t>“We at Google have been working closely with Luke and his Codeplay colleagues on this project for almost 12 months now. Codeplay's contribution to this effort has been tremendous, so we felt that we should let them take the lead when it comes down to communicating updates related to OpenCL. …  we are planning to merge the work that has been done so far… we want to put together a comprehensive test infrastructure”</a:t>
          </a:r>
          <a:endParaRPr lang="en-GB" dirty="0"/>
        </a:p>
      </dgm:t>
    </dgm:pt>
    <dgm:pt modelId="{88A7CD21-0A10-4E78-8012-A2F1BC9A8E56}" cxnId="{871945AB-71FE-4A98-A065-6827BB24A906}" type="parTrans">
      <dgm:prSet/>
      <dgm:spPr/>
      <dgm:t>
        <a:bodyPr/>
        <a:lstStyle/>
        <a:p>
          <a:endParaRPr lang="en-US"/>
        </a:p>
      </dgm:t>
    </dgm:pt>
    <dgm:pt modelId="{9F40DEE3-8BEF-460C-8C30-356135B6A26E}" cxnId="{871945AB-71FE-4A98-A065-6827BB24A906}" type="sibTrans">
      <dgm:prSet/>
      <dgm:spPr/>
      <dgm:t>
        <a:bodyPr/>
        <a:lstStyle/>
        <a:p>
          <a:endParaRPr lang="en-US"/>
        </a:p>
      </dgm:t>
    </dgm:pt>
    <dgm:pt modelId="{088CE429-6819-4D1C-8272-A40F2EF58D74}">
      <dgm:prSet/>
      <dgm:spPr/>
      <dgm:t>
        <a:bodyPr/>
        <a:lstStyle/>
        <a:p>
          <a:r>
            <a:rPr lang="en-GB" dirty="0"/>
            <a:t>It was a great pleasure this week for us, that Codeplay released the ComputeCpp project for the wider audience. We've been waiting for this moment and keeping our colleagues and students in constant rally and excitement. We'd like to build on this opportunity to increase the awareness of this technology by providing sample codes and talks to potential users. We're going to give a lecture series on modern scientific programming providing field specific examples.“</a:t>
          </a:r>
          <a:endParaRPr lang="en-US" dirty="0"/>
        </a:p>
      </dgm:t>
    </dgm:pt>
    <dgm:pt modelId="{DB0E183A-8D43-4B72-8CD0-7489B13EEDCC}" cxnId="{4A9D5C8E-1638-4111-83B9-47B93D9C09A8}" type="parTrans">
      <dgm:prSet/>
      <dgm:spPr/>
      <dgm:t>
        <a:bodyPr/>
        <a:lstStyle/>
        <a:p>
          <a:endParaRPr lang="en-US"/>
        </a:p>
      </dgm:t>
    </dgm:pt>
    <dgm:pt modelId="{1D5A568F-5A9D-405F-A04E-81FA1936A181}" cxnId="{4A9D5C8E-1638-4111-83B9-47B93D9C09A8}" type="sibTrans">
      <dgm:prSet/>
      <dgm:spPr/>
      <dgm:t>
        <a:bodyPr/>
        <a:lstStyle/>
        <a:p>
          <a:endParaRPr lang="en-US"/>
        </a:p>
      </dgm:t>
    </dgm:pt>
    <dgm:pt modelId="{BCB13169-51F0-4F06-BB41-5925D77ED747}">
      <dgm:prSet/>
      <dgm:spPr/>
      <dgm:t>
        <a:bodyPr/>
        <a:lstStyle/>
        <a:p>
          <a:r>
            <a:rPr lang="en-GB" dirty="0"/>
            <a:t>“My team and I are working with Codeplay's ComputeCpp for almost a year now and they have resolved every issue in a timely manner, while demonstrating that this technology can work with the most complex C++ template code. I am happy to say that the combination of Codeplay's SYCL implementation with our HPX runtime system has turned out to be a very capable basis for Building a Heterogeneous Computing Model for the  C++ Standard using high-level abstractions.”</a:t>
          </a:r>
          <a:endParaRPr lang="en-US" dirty="0"/>
        </a:p>
      </dgm:t>
    </dgm:pt>
    <dgm:pt modelId="{BB1F826E-796D-4530-B9BD-70D4232419C5}" cxnId="{5EFDC5AC-8514-4105-89F7-DF4FBA6D2060}" type="parTrans">
      <dgm:prSet/>
      <dgm:spPr/>
      <dgm:t>
        <a:bodyPr/>
        <a:lstStyle/>
        <a:p>
          <a:endParaRPr lang="en-US"/>
        </a:p>
      </dgm:t>
    </dgm:pt>
    <dgm:pt modelId="{F9AD4F68-DAEE-47B0-8E1D-2D993E6BE6CD}" cxnId="{5EFDC5AC-8514-4105-89F7-DF4FBA6D2060}" type="sibTrans">
      <dgm:prSet/>
      <dgm:spPr/>
      <dgm:t>
        <a:bodyPr/>
        <a:lstStyle/>
        <a:p>
          <a:endParaRPr lang="en-US"/>
        </a:p>
      </dgm:t>
    </dgm:pt>
    <dgm:pt modelId="{6D7147EA-5BDD-4A8A-A089-7FF3367AC52B}">
      <dgm:prSet/>
      <dgm:spPr/>
      <dgm:t>
        <a:bodyPr/>
        <a:lstStyle/>
        <a:p>
          <a:pPr rtl="0" eaLnBrk="1" latinLnBrk="0" hangingPunct="1"/>
          <a:r>
            <a:rPr lang="en-GB" dirty="0"/>
            <a:t>“We work with royalty-free SYCL because it is hardware vendor agnostic, single-source C++ programming model without platform specific keywords. This will allow us to easily work with any heterogeneous processor solutions using OpenCL to develop our complex algorithms and ensure future compatibility”</a:t>
          </a:r>
        </a:p>
      </dgm:t>
    </dgm:pt>
    <dgm:pt modelId="{DBE2D642-CA12-47BB-AD74-AD93D9AC11A1}" cxnId="{E5DB3A6E-D82F-4CE2-9E3B-9D6314B51B6E}" type="parTrans">
      <dgm:prSet/>
      <dgm:spPr/>
      <dgm:t>
        <a:bodyPr/>
        <a:lstStyle/>
        <a:p>
          <a:endParaRPr lang="en-US"/>
        </a:p>
      </dgm:t>
    </dgm:pt>
    <dgm:pt modelId="{50C5A4CF-96E0-47ED-80F4-1B7B87BFF954}" cxnId="{E5DB3A6E-D82F-4CE2-9E3B-9D6314B51B6E}" type="sibTrans">
      <dgm:prSet/>
      <dgm:spPr/>
      <dgm:t>
        <a:bodyPr/>
        <a:lstStyle/>
        <a:p>
          <a:endParaRPr lang="en-US"/>
        </a:p>
      </dgm:t>
    </dgm:pt>
    <dgm:pt modelId="{42DE64A6-6A13-4B41-8C4C-3B69DEA40343}" type="pres">
      <dgm:prSet presAssocID="{1F1B9738-6618-4215-9341-92F6CD2FDE94}" presName="Name0" presStyleCnt="0">
        <dgm:presLayoutVars>
          <dgm:dir/>
        </dgm:presLayoutVars>
      </dgm:prSet>
      <dgm:spPr/>
      <dgm:t>
        <a:bodyPr/>
        <a:lstStyle/>
        <a:p>
          <a:endParaRPr lang="en-US"/>
        </a:p>
      </dgm:t>
    </dgm:pt>
    <dgm:pt modelId="{3FAB43DD-4FAC-4B42-9B62-5FD5ECCF5EA5}" type="pres">
      <dgm:prSet presAssocID="{773C7503-30C5-4788-8BF1-923936F70C78}" presName="composite" presStyleCnt="0"/>
      <dgm:spPr/>
    </dgm:pt>
    <dgm:pt modelId="{10F51829-2C3F-4B4E-A87A-2F5523FFCE9D}" type="pres">
      <dgm:prSet presAssocID="{773C7503-30C5-4788-8BF1-923936F70C78}" presName="Accent" presStyleLbl="alignAcc1" presStyleIdx="0" presStyleCnt="4"/>
      <dgm:spPr/>
    </dgm:pt>
    <dgm:pt modelId="{A9E4BCCD-277D-48CA-814D-1B22F5337B1B}" type="pres">
      <dgm:prSet presAssocID="{773C7503-30C5-4788-8BF1-923936F70C78}" presName="Image" presStyleLbl="node1" presStyleIdx="0" presStyleCnt="4"/>
      <dgm:spPr>
        <a:blipFill dpi="0" rotWithShape="1">
          <a:blip xmlns:r="http://schemas.openxmlformats.org/officeDocument/2006/relationships" r:embed="rId1" cstate="print"/>
          <a:srcRect/>
          <a:stretch>
            <a:fillRect t="9318" b="9318"/>
          </a:stretch>
        </a:blipFill>
      </dgm:spPr>
    </dgm:pt>
    <dgm:pt modelId="{2F0112A7-566D-4365-AE5C-26E16C13BBE6}" type="pres">
      <dgm:prSet presAssocID="{773C7503-30C5-4788-8BF1-923936F70C78}" presName="Child" presStyleLbl="revTx" presStyleIdx="0" presStyleCnt="4">
        <dgm:presLayoutVars>
          <dgm:bulletEnabled val="1"/>
        </dgm:presLayoutVars>
      </dgm:prSet>
      <dgm:spPr/>
      <dgm:t>
        <a:bodyPr/>
        <a:lstStyle/>
        <a:p>
          <a:endParaRPr lang="en-US"/>
        </a:p>
      </dgm:t>
    </dgm:pt>
    <dgm:pt modelId="{6A0732F3-3DE1-4D2B-A314-15AC61677014}" type="pres">
      <dgm:prSet presAssocID="{773C7503-30C5-4788-8BF1-923936F70C78}" presName="Parent" presStyleLbl="alignNode1" presStyleIdx="0" presStyleCnt="4">
        <dgm:presLayoutVars>
          <dgm:bulletEnabled val="1"/>
        </dgm:presLayoutVars>
      </dgm:prSet>
      <dgm:spPr/>
      <dgm:t>
        <a:bodyPr/>
        <a:lstStyle/>
        <a:p>
          <a:endParaRPr lang="en-US"/>
        </a:p>
      </dgm:t>
    </dgm:pt>
    <dgm:pt modelId="{F9FA1C5F-8B46-4A36-83DE-A927CEA6E25F}" type="pres">
      <dgm:prSet presAssocID="{8FA2F8E4-14F3-44A9-AA98-EA234683DC9E}" presName="sibTrans" presStyleCnt="0"/>
      <dgm:spPr/>
    </dgm:pt>
    <dgm:pt modelId="{6B995299-CF2D-4A17-9E4B-9C01484EE1F2}" type="pres">
      <dgm:prSet presAssocID="{6EECE310-2ABB-4A6E-9EAF-5068BB1C9B5D}" presName="composite" presStyleCnt="0"/>
      <dgm:spPr/>
    </dgm:pt>
    <dgm:pt modelId="{1D7A8D69-805E-4612-AF3A-32319319D7D6}" type="pres">
      <dgm:prSet presAssocID="{6EECE310-2ABB-4A6E-9EAF-5068BB1C9B5D}" presName="Accent" presStyleLbl="alignAcc1" presStyleIdx="1" presStyleCnt="4"/>
      <dgm:spPr/>
    </dgm:pt>
    <dgm:pt modelId="{13581DF0-320F-4FC1-8014-12930CFC4692}" type="pres">
      <dgm:prSet presAssocID="{6EECE310-2ABB-4A6E-9EAF-5068BB1C9B5D}" presName="Image" presStyleLbl="node1" presStyleIdx="1" presStyleCnt="4"/>
      <dgm:spPr>
        <a:blipFill dpi="0" rotWithShape="1">
          <a:blip xmlns:r="http://schemas.openxmlformats.org/officeDocument/2006/relationships" r:embed="rId2" cstate="print"/>
          <a:srcRect/>
          <a:stretch>
            <a:fillRect t="38750" b="38750"/>
          </a:stretch>
        </a:blipFill>
      </dgm:spPr>
    </dgm:pt>
    <dgm:pt modelId="{79882AC6-E798-45C8-9D05-1495B62A18A6}" type="pres">
      <dgm:prSet presAssocID="{6EECE310-2ABB-4A6E-9EAF-5068BB1C9B5D}" presName="Child" presStyleLbl="revTx" presStyleIdx="1" presStyleCnt="4">
        <dgm:presLayoutVars>
          <dgm:bulletEnabled val="1"/>
        </dgm:presLayoutVars>
      </dgm:prSet>
      <dgm:spPr/>
      <dgm:t>
        <a:bodyPr/>
        <a:lstStyle/>
        <a:p>
          <a:endParaRPr lang="en-US"/>
        </a:p>
      </dgm:t>
    </dgm:pt>
    <dgm:pt modelId="{E243D7A0-F18B-4CD2-AF60-FA23FA98D10F}" type="pres">
      <dgm:prSet presAssocID="{6EECE310-2ABB-4A6E-9EAF-5068BB1C9B5D}" presName="Parent" presStyleLbl="alignNode1" presStyleIdx="1" presStyleCnt="4">
        <dgm:presLayoutVars>
          <dgm:bulletEnabled val="1"/>
        </dgm:presLayoutVars>
      </dgm:prSet>
      <dgm:spPr/>
      <dgm:t>
        <a:bodyPr/>
        <a:lstStyle/>
        <a:p>
          <a:endParaRPr lang="en-US"/>
        </a:p>
      </dgm:t>
    </dgm:pt>
    <dgm:pt modelId="{8E37D2A3-9DDD-458D-86F7-B1E35DBB7D9E}" type="pres">
      <dgm:prSet presAssocID="{5A75FE23-C04C-421E-B163-F75D89883DFB}" presName="sibTrans" presStyleCnt="0"/>
      <dgm:spPr/>
    </dgm:pt>
    <dgm:pt modelId="{4B6AC072-4A46-444A-84C9-E5D41A5F3360}" type="pres">
      <dgm:prSet presAssocID="{79EFA99B-5BDF-41F8-A8D6-77F66BF9BDE8}" presName="composite" presStyleCnt="0"/>
      <dgm:spPr/>
    </dgm:pt>
    <dgm:pt modelId="{08B28633-7838-4AF8-9DA4-8CB383266ADB}" type="pres">
      <dgm:prSet presAssocID="{79EFA99B-5BDF-41F8-A8D6-77F66BF9BDE8}" presName="Accent" presStyleLbl="alignAcc1" presStyleIdx="2" presStyleCnt="4"/>
      <dgm:spPr/>
    </dgm:pt>
    <dgm:pt modelId="{3FCBA34D-F0FA-41B6-A3AF-18A9C4A9F383}" type="pres">
      <dgm:prSet presAssocID="{79EFA99B-5BDF-41F8-A8D6-77F66BF9BDE8}" presName="Image" presStyleLbl="node1" presStyleIdx="2" presStyleCnt="4"/>
      <dgm:spPr>
        <a:blipFill dpi="0" rotWithShape="1">
          <a:blip xmlns:r="http://schemas.openxmlformats.org/officeDocument/2006/relationships" r:embed="rId3"/>
          <a:srcRect/>
          <a:stretch>
            <a:fillRect t="30671" b="30671"/>
          </a:stretch>
        </a:blipFill>
      </dgm:spPr>
    </dgm:pt>
    <dgm:pt modelId="{DF41D8C3-A437-45EF-B250-924E508411B9}" type="pres">
      <dgm:prSet presAssocID="{79EFA99B-5BDF-41F8-A8D6-77F66BF9BDE8}" presName="Child" presStyleLbl="revTx" presStyleIdx="2" presStyleCnt="4">
        <dgm:presLayoutVars>
          <dgm:bulletEnabled val="1"/>
        </dgm:presLayoutVars>
      </dgm:prSet>
      <dgm:spPr/>
      <dgm:t>
        <a:bodyPr/>
        <a:lstStyle/>
        <a:p>
          <a:endParaRPr lang="en-US"/>
        </a:p>
      </dgm:t>
    </dgm:pt>
    <dgm:pt modelId="{1D5E2044-6F59-48CD-B6FF-BBA3F8409F7C}" type="pres">
      <dgm:prSet presAssocID="{79EFA99B-5BDF-41F8-A8D6-77F66BF9BDE8}" presName="Parent" presStyleLbl="alignNode1" presStyleIdx="2" presStyleCnt="4">
        <dgm:presLayoutVars>
          <dgm:bulletEnabled val="1"/>
        </dgm:presLayoutVars>
      </dgm:prSet>
      <dgm:spPr/>
      <dgm:t>
        <a:bodyPr/>
        <a:lstStyle/>
        <a:p>
          <a:endParaRPr lang="en-US"/>
        </a:p>
      </dgm:t>
    </dgm:pt>
    <dgm:pt modelId="{8485FC9A-A0C9-42B3-9C78-FE2D611667F2}" type="pres">
      <dgm:prSet presAssocID="{DC729101-2AEB-4908-8769-EA8B481DBA3B}" presName="sibTrans" presStyleCnt="0"/>
      <dgm:spPr/>
    </dgm:pt>
    <dgm:pt modelId="{D3C23E18-DAD5-431C-95E1-AB08B4EE445E}" type="pres">
      <dgm:prSet presAssocID="{54BD2949-6747-40B0-843F-0CB319F6C84D}" presName="composite" presStyleCnt="0"/>
      <dgm:spPr/>
    </dgm:pt>
    <dgm:pt modelId="{F3393605-A311-49A4-A3AB-51077CEEB53A}" type="pres">
      <dgm:prSet presAssocID="{54BD2949-6747-40B0-843F-0CB319F6C84D}" presName="Accent" presStyleLbl="alignAcc1" presStyleIdx="3" presStyleCnt="4"/>
      <dgm:spPr/>
    </dgm:pt>
    <dgm:pt modelId="{F0A44D08-3ECB-4006-8354-6989A2BA337A}" type="pres">
      <dgm:prSet presAssocID="{54BD2949-6747-40B0-843F-0CB319F6C84D}" presName="Image" presStyleLbl="node1" presStyleIdx="3" presStyleCnt="4"/>
      <dgm:spPr>
        <a:blipFill dpi="0" rotWithShape="1">
          <a:blip xmlns:r="http://schemas.openxmlformats.org/officeDocument/2006/relationships" r:embed="rId4"/>
          <a:srcRect/>
          <a:stretch>
            <a:fillRect l="18125" r="18125"/>
          </a:stretch>
        </a:blipFill>
      </dgm:spPr>
    </dgm:pt>
    <dgm:pt modelId="{470B31F9-FEA4-467B-B4D5-72FFF42923E9}" type="pres">
      <dgm:prSet presAssocID="{54BD2949-6747-40B0-843F-0CB319F6C84D}" presName="Child" presStyleLbl="revTx" presStyleIdx="3" presStyleCnt="4">
        <dgm:presLayoutVars>
          <dgm:bulletEnabled val="1"/>
        </dgm:presLayoutVars>
      </dgm:prSet>
      <dgm:spPr/>
      <dgm:t>
        <a:bodyPr/>
        <a:lstStyle/>
        <a:p>
          <a:endParaRPr lang="en-US"/>
        </a:p>
      </dgm:t>
    </dgm:pt>
    <dgm:pt modelId="{B43BB7C3-E287-4D0F-A2E4-2E2910397815}" type="pres">
      <dgm:prSet presAssocID="{54BD2949-6747-40B0-843F-0CB319F6C84D}" presName="Parent" presStyleLbl="alignNode1" presStyleIdx="3" presStyleCnt="4">
        <dgm:presLayoutVars>
          <dgm:bulletEnabled val="1"/>
        </dgm:presLayoutVars>
      </dgm:prSet>
      <dgm:spPr/>
      <dgm:t>
        <a:bodyPr/>
        <a:lstStyle/>
        <a:p>
          <a:endParaRPr lang="en-US"/>
        </a:p>
      </dgm:t>
    </dgm:pt>
  </dgm:ptLst>
  <dgm:cxnLst>
    <dgm:cxn modelId="{5EFDC5AC-8514-4105-89F7-DF4FBA6D2060}" srcId="{79EFA99B-5BDF-41F8-A8D6-77F66BF9BDE8}" destId="{BCB13169-51F0-4F06-BB41-5925D77ED747}" srcOrd="0" destOrd="0" parTransId="{BB1F826E-796D-4530-B9BD-70D4232419C5}" sibTransId="{F9AD4F68-DAEE-47B0-8E1D-2D993E6BE6CD}"/>
    <dgm:cxn modelId="{871945AB-71FE-4A98-A065-6827BB24A906}" srcId="{773C7503-30C5-4788-8BF1-923936F70C78}" destId="{AB1D854A-B6B5-4C4C-8964-35AD7C5235E8}" srcOrd="0" destOrd="0" parTransId="{88A7CD21-0A10-4E78-8012-A2F1BC9A8E56}" sibTransId="{9F40DEE3-8BEF-460C-8C30-356135B6A26E}"/>
    <dgm:cxn modelId="{4A9D5C8E-1638-4111-83B9-47B93D9C09A8}" srcId="{54BD2949-6747-40B0-843F-0CB319F6C84D}" destId="{088CE429-6819-4D1C-8272-A40F2EF58D74}" srcOrd="0" destOrd="0" parTransId="{DB0E183A-8D43-4B72-8CD0-7489B13EEDCC}" sibTransId="{1D5A568F-5A9D-405F-A04E-81FA1936A181}"/>
    <dgm:cxn modelId="{ACB0F9CD-E454-4000-9ADF-BFB20532717E}" type="presOf" srcId="{54BD2949-6747-40B0-843F-0CB319F6C84D}" destId="{B43BB7C3-E287-4D0F-A2E4-2E2910397815}" srcOrd="0" destOrd="0" presId="urn:microsoft.com/office/officeart/2008/layout/TitlePictureLineup"/>
    <dgm:cxn modelId="{1592424E-7858-4740-8CC3-F340B931A2DF}" srcId="{1F1B9738-6618-4215-9341-92F6CD2FDE94}" destId="{773C7503-30C5-4788-8BF1-923936F70C78}" srcOrd="0" destOrd="0" parTransId="{B6A39417-FA55-47DD-89CB-F650DAFFF037}" sibTransId="{8FA2F8E4-14F3-44A9-AA98-EA234683DC9E}"/>
    <dgm:cxn modelId="{E5DB3A6E-D82F-4CE2-9E3B-9D6314B51B6E}" srcId="{6EECE310-2ABB-4A6E-9EAF-5068BB1C9B5D}" destId="{6D7147EA-5BDD-4A8A-A089-7FF3367AC52B}" srcOrd="0" destOrd="0" parTransId="{DBE2D642-CA12-47BB-AD74-AD93D9AC11A1}" sibTransId="{50C5A4CF-96E0-47ED-80F4-1B7B87BFF954}"/>
    <dgm:cxn modelId="{26E84C46-5F4F-4E2F-8F05-759E3F46D27A}" srcId="{1F1B9738-6618-4215-9341-92F6CD2FDE94}" destId="{6EECE310-2ABB-4A6E-9EAF-5068BB1C9B5D}" srcOrd="1" destOrd="0" parTransId="{E36DBDE5-A84D-45EA-8640-3EC25190BADB}" sibTransId="{5A75FE23-C04C-421E-B163-F75D89883DFB}"/>
    <dgm:cxn modelId="{FC3FEF96-A279-43DF-B95C-D7F16F1EFF4B}" type="presOf" srcId="{6EECE310-2ABB-4A6E-9EAF-5068BB1C9B5D}" destId="{E243D7A0-F18B-4CD2-AF60-FA23FA98D10F}" srcOrd="0" destOrd="0" presId="urn:microsoft.com/office/officeart/2008/layout/TitlePictureLineup"/>
    <dgm:cxn modelId="{F0665B5D-97AD-4CA2-BFF5-69A35380BCF4}" srcId="{1F1B9738-6618-4215-9341-92F6CD2FDE94}" destId="{54BD2949-6747-40B0-843F-0CB319F6C84D}" srcOrd="3" destOrd="0" parTransId="{2400F97E-0E5B-4044-A35A-00095F86A05A}" sibTransId="{FE9611C7-1FAF-4294-9546-EA7087F20FB2}"/>
    <dgm:cxn modelId="{CBE2C302-7D1A-4B50-B8DB-3AD97D2A7B96}" type="presOf" srcId="{088CE429-6819-4D1C-8272-A40F2EF58D74}" destId="{470B31F9-FEA4-467B-B4D5-72FFF42923E9}" srcOrd="0" destOrd="0" presId="urn:microsoft.com/office/officeart/2008/layout/TitlePictureLineup"/>
    <dgm:cxn modelId="{BCE44ABB-4695-44C9-98A4-97CC56E95140}" type="presOf" srcId="{6D7147EA-5BDD-4A8A-A089-7FF3367AC52B}" destId="{79882AC6-E798-45C8-9D05-1495B62A18A6}" srcOrd="0" destOrd="0" presId="urn:microsoft.com/office/officeart/2008/layout/TitlePictureLineup"/>
    <dgm:cxn modelId="{6C09EFBA-DFFB-4502-A93D-CD9F7AC80B4D}" type="presOf" srcId="{1F1B9738-6618-4215-9341-92F6CD2FDE94}" destId="{42DE64A6-6A13-4B41-8C4C-3B69DEA40343}" srcOrd="0" destOrd="0" presId="urn:microsoft.com/office/officeart/2008/layout/TitlePictureLineup"/>
    <dgm:cxn modelId="{5E6A19F7-B730-4384-BA8C-8E0AA0691259}" srcId="{1F1B9738-6618-4215-9341-92F6CD2FDE94}" destId="{79EFA99B-5BDF-41F8-A8D6-77F66BF9BDE8}" srcOrd="2" destOrd="0" parTransId="{8906EEEF-6A36-44F6-8FF6-FAC68A8C7E37}" sibTransId="{DC729101-2AEB-4908-8769-EA8B481DBA3B}"/>
    <dgm:cxn modelId="{5AA007A0-6671-4300-99D8-87C58A74B53D}" type="presOf" srcId="{773C7503-30C5-4788-8BF1-923936F70C78}" destId="{6A0732F3-3DE1-4D2B-A314-15AC61677014}" srcOrd="0" destOrd="0" presId="urn:microsoft.com/office/officeart/2008/layout/TitlePictureLineup"/>
    <dgm:cxn modelId="{FECC0A18-DE08-4916-B1B9-80934A92A802}" type="presOf" srcId="{BCB13169-51F0-4F06-BB41-5925D77ED747}" destId="{DF41D8C3-A437-45EF-B250-924E508411B9}" srcOrd="0" destOrd="0" presId="urn:microsoft.com/office/officeart/2008/layout/TitlePictureLineup"/>
    <dgm:cxn modelId="{447F69BB-3695-436C-BC92-9605EB77C680}" type="presOf" srcId="{AB1D854A-B6B5-4C4C-8964-35AD7C5235E8}" destId="{2F0112A7-566D-4365-AE5C-26E16C13BBE6}" srcOrd="0" destOrd="0" presId="urn:microsoft.com/office/officeart/2008/layout/TitlePictureLineup"/>
    <dgm:cxn modelId="{43ABC0FF-2F06-4414-AB01-5B5AC34A2CC7}" type="presOf" srcId="{79EFA99B-5BDF-41F8-A8D6-77F66BF9BDE8}" destId="{1D5E2044-6F59-48CD-B6FF-BBA3F8409F7C}" srcOrd="0" destOrd="0" presId="urn:microsoft.com/office/officeart/2008/layout/TitlePictureLineup"/>
    <dgm:cxn modelId="{D1CCC02A-A842-4974-A06E-4140E62CFD4F}" type="presParOf" srcId="{42DE64A6-6A13-4B41-8C4C-3B69DEA40343}" destId="{3FAB43DD-4FAC-4B42-9B62-5FD5ECCF5EA5}" srcOrd="0" destOrd="0" presId="urn:microsoft.com/office/officeart/2008/layout/TitlePictureLineup"/>
    <dgm:cxn modelId="{F7C4967F-A4D4-462E-BE89-E249A4B6293A}" type="presParOf" srcId="{3FAB43DD-4FAC-4B42-9B62-5FD5ECCF5EA5}" destId="{10F51829-2C3F-4B4E-A87A-2F5523FFCE9D}" srcOrd="0" destOrd="0" presId="urn:microsoft.com/office/officeart/2008/layout/TitlePictureLineup"/>
    <dgm:cxn modelId="{0AEB1F39-F39A-496E-8999-6D640EAA254C}" type="presParOf" srcId="{3FAB43DD-4FAC-4B42-9B62-5FD5ECCF5EA5}" destId="{A9E4BCCD-277D-48CA-814D-1B22F5337B1B}" srcOrd="1" destOrd="0" presId="urn:microsoft.com/office/officeart/2008/layout/TitlePictureLineup"/>
    <dgm:cxn modelId="{A46EAA69-6E48-4736-AAB3-F7135E90B15D}" type="presParOf" srcId="{3FAB43DD-4FAC-4B42-9B62-5FD5ECCF5EA5}" destId="{2F0112A7-566D-4365-AE5C-26E16C13BBE6}" srcOrd="2" destOrd="0" presId="urn:microsoft.com/office/officeart/2008/layout/TitlePictureLineup"/>
    <dgm:cxn modelId="{19F5C5F5-6503-4028-84A8-DB9AFEA92B9C}" type="presParOf" srcId="{3FAB43DD-4FAC-4B42-9B62-5FD5ECCF5EA5}" destId="{6A0732F3-3DE1-4D2B-A314-15AC61677014}" srcOrd="3" destOrd="0" presId="urn:microsoft.com/office/officeart/2008/layout/TitlePictureLineup"/>
    <dgm:cxn modelId="{10112E86-8E94-4353-9B47-6B36658D740E}" type="presParOf" srcId="{42DE64A6-6A13-4B41-8C4C-3B69DEA40343}" destId="{F9FA1C5F-8B46-4A36-83DE-A927CEA6E25F}" srcOrd="1" destOrd="0" presId="urn:microsoft.com/office/officeart/2008/layout/TitlePictureLineup"/>
    <dgm:cxn modelId="{5EBF11B0-6016-4D5C-8605-6B06F19A641F}" type="presParOf" srcId="{42DE64A6-6A13-4B41-8C4C-3B69DEA40343}" destId="{6B995299-CF2D-4A17-9E4B-9C01484EE1F2}" srcOrd="2" destOrd="0" presId="urn:microsoft.com/office/officeart/2008/layout/TitlePictureLineup"/>
    <dgm:cxn modelId="{B356D1F1-3FD1-42C7-B8E1-0822E7145529}" type="presParOf" srcId="{6B995299-CF2D-4A17-9E4B-9C01484EE1F2}" destId="{1D7A8D69-805E-4612-AF3A-32319319D7D6}" srcOrd="0" destOrd="0" presId="urn:microsoft.com/office/officeart/2008/layout/TitlePictureLineup"/>
    <dgm:cxn modelId="{57EDD17B-0B7F-4B34-9E57-C2AF4EE09E39}" type="presParOf" srcId="{6B995299-CF2D-4A17-9E4B-9C01484EE1F2}" destId="{13581DF0-320F-4FC1-8014-12930CFC4692}" srcOrd="1" destOrd="0" presId="urn:microsoft.com/office/officeart/2008/layout/TitlePictureLineup"/>
    <dgm:cxn modelId="{BA787607-9265-447F-BD53-5FD771CEF4E0}" type="presParOf" srcId="{6B995299-CF2D-4A17-9E4B-9C01484EE1F2}" destId="{79882AC6-E798-45C8-9D05-1495B62A18A6}" srcOrd="2" destOrd="0" presId="urn:microsoft.com/office/officeart/2008/layout/TitlePictureLineup"/>
    <dgm:cxn modelId="{6BF3FB05-993B-4D11-9B16-C1EA384AB7E4}" type="presParOf" srcId="{6B995299-CF2D-4A17-9E4B-9C01484EE1F2}" destId="{E243D7A0-F18B-4CD2-AF60-FA23FA98D10F}" srcOrd="3" destOrd="0" presId="urn:microsoft.com/office/officeart/2008/layout/TitlePictureLineup"/>
    <dgm:cxn modelId="{682D88B2-6B59-474A-A82F-2181A094C0B2}" type="presParOf" srcId="{42DE64A6-6A13-4B41-8C4C-3B69DEA40343}" destId="{8E37D2A3-9DDD-458D-86F7-B1E35DBB7D9E}" srcOrd="3" destOrd="0" presId="urn:microsoft.com/office/officeart/2008/layout/TitlePictureLineup"/>
    <dgm:cxn modelId="{5CDC46F7-95C1-43F5-AF17-9EC93E591AC2}" type="presParOf" srcId="{42DE64A6-6A13-4B41-8C4C-3B69DEA40343}" destId="{4B6AC072-4A46-444A-84C9-E5D41A5F3360}" srcOrd="4" destOrd="0" presId="urn:microsoft.com/office/officeart/2008/layout/TitlePictureLineup"/>
    <dgm:cxn modelId="{5194D7B9-F0E9-450A-AF36-E4044088F3EE}" type="presParOf" srcId="{4B6AC072-4A46-444A-84C9-E5D41A5F3360}" destId="{08B28633-7838-4AF8-9DA4-8CB383266ADB}" srcOrd="0" destOrd="0" presId="urn:microsoft.com/office/officeart/2008/layout/TitlePictureLineup"/>
    <dgm:cxn modelId="{9A213E28-6333-4243-A0B1-3B4348B415E7}" type="presParOf" srcId="{4B6AC072-4A46-444A-84C9-E5D41A5F3360}" destId="{3FCBA34D-F0FA-41B6-A3AF-18A9C4A9F383}" srcOrd="1" destOrd="0" presId="urn:microsoft.com/office/officeart/2008/layout/TitlePictureLineup"/>
    <dgm:cxn modelId="{3D210F3F-E9EA-4F0C-AD2F-421A43CE953A}" type="presParOf" srcId="{4B6AC072-4A46-444A-84C9-E5D41A5F3360}" destId="{DF41D8C3-A437-45EF-B250-924E508411B9}" srcOrd="2" destOrd="0" presId="urn:microsoft.com/office/officeart/2008/layout/TitlePictureLineup"/>
    <dgm:cxn modelId="{613A378F-1E2E-45F8-8006-89949CC403B6}" type="presParOf" srcId="{4B6AC072-4A46-444A-84C9-E5D41A5F3360}" destId="{1D5E2044-6F59-48CD-B6FF-BBA3F8409F7C}" srcOrd="3" destOrd="0" presId="urn:microsoft.com/office/officeart/2008/layout/TitlePictureLineup"/>
    <dgm:cxn modelId="{D261714B-306E-4DEA-A788-DFD06B3C8E0D}" type="presParOf" srcId="{42DE64A6-6A13-4B41-8C4C-3B69DEA40343}" destId="{8485FC9A-A0C9-42B3-9C78-FE2D611667F2}" srcOrd="5" destOrd="0" presId="urn:microsoft.com/office/officeart/2008/layout/TitlePictureLineup"/>
    <dgm:cxn modelId="{22E844E0-6313-455E-8122-8EBAF98465C0}" type="presParOf" srcId="{42DE64A6-6A13-4B41-8C4C-3B69DEA40343}" destId="{D3C23E18-DAD5-431C-95E1-AB08B4EE445E}" srcOrd="6" destOrd="0" presId="urn:microsoft.com/office/officeart/2008/layout/TitlePictureLineup"/>
    <dgm:cxn modelId="{668F8772-AF26-4233-AE71-C7078228109C}" type="presParOf" srcId="{D3C23E18-DAD5-431C-95E1-AB08B4EE445E}" destId="{F3393605-A311-49A4-A3AB-51077CEEB53A}" srcOrd="0" destOrd="0" presId="urn:microsoft.com/office/officeart/2008/layout/TitlePictureLineup"/>
    <dgm:cxn modelId="{D70C8013-B8ED-4219-94A1-191C5512B82C}" type="presParOf" srcId="{D3C23E18-DAD5-431C-95E1-AB08B4EE445E}" destId="{F0A44D08-3ECB-4006-8354-6989A2BA337A}" srcOrd="1" destOrd="0" presId="urn:microsoft.com/office/officeart/2008/layout/TitlePictureLineup"/>
    <dgm:cxn modelId="{D0B2A721-36EF-448F-8A6F-0802635D92FA}" type="presParOf" srcId="{D3C23E18-DAD5-431C-95E1-AB08B4EE445E}" destId="{470B31F9-FEA4-467B-B4D5-72FFF42923E9}" srcOrd="2" destOrd="0" presId="urn:microsoft.com/office/officeart/2008/layout/TitlePictureLineup"/>
    <dgm:cxn modelId="{B6BF9D51-A477-4F2C-9933-D99449CECC74}" type="presParOf" srcId="{D3C23E18-DAD5-431C-95E1-AB08B4EE445E}" destId="{B43BB7C3-E287-4D0F-A2E4-2E2910397815}" srcOrd="3" destOrd="0" presId="urn:microsoft.com/office/officeart/2008/layout/TitlePictureLineup"/>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95EDF-E140-437B-8939-D7C01B1A2F84}">
      <dsp:nvSpPr>
        <dsp:cNvPr id="0" name=""/>
        <dsp:cNvSpPr/>
      </dsp:nvSpPr>
      <dsp:spPr>
        <a:xfrm>
          <a:off x="1243012" y="632260"/>
          <a:ext cx="2570607" cy="2570896"/>
        </a:xfrm>
        <a:prstGeom prst="ellipse">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ts val="0"/>
            </a:spcAft>
          </a:pPr>
          <a:r>
            <a:rPr lang="en-US" sz="1100" b="0" kern="1200" dirty="0" smtClean="0">
              <a:ln w="3175">
                <a:solidFill>
                  <a:schemeClr val="tx1">
                    <a:lumMod val="50000"/>
                    <a:lumOff val="5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wg21</a:t>
          </a:r>
        </a:p>
        <a:p>
          <a:pPr lvl="0" algn="ctr" defTabSz="488950">
            <a:lnSpc>
              <a:spcPct val="90000"/>
            </a:lnSpc>
            <a:spcBef>
              <a:spcPct val="0"/>
            </a:spcBef>
            <a:spcAft>
              <a:spcPts val="0"/>
            </a:spcAft>
          </a:pPr>
          <a:r>
            <a:rPr lang="en-US" sz="1100" kern="1200" dirty="0" smtClean="0">
              <a:ln w="3175">
                <a:solidFill>
                  <a:schemeClr val="tx1">
                    <a:lumMod val="50000"/>
                    <a:lumOff val="50000"/>
                  </a:schemeClr>
                </a:solidFill>
              </a:ln>
              <a:effectLst>
                <a:outerShdw blurRad="50800" dist="38100" dir="2700000" algn="tl" rotWithShape="0">
                  <a:prstClr val="black">
                    <a:alpha val="40000"/>
                  </a:prstClr>
                </a:outerShdw>
              </a:effectLst>
            </a:rPr>
            <a:t>core / </a:t>
          </a:r>
          <a:r>
            <a:rPr lang="en-US" sz="1100" kern="1200" dirty="0" err="1" smtClean="0">
              <a:ln w="3175">
                <a:solidFill>
                  <a:schemeClr val="tx1">
                    <a:lumMod val="50000"/>
                    <a:lumOff val="50000"/>
                  </a:schemeClr>
                </a:solidFill>
              </a:ln>
              <a:effectLst>
                <a:outerShdw blurRad="50800" dist="38100" dir="2700000" algn="tl" rotWithShape="0">
                  <a:prstClr val="black">
                    <a:alpha val="40000"/>
                  </a:prstClr>
                </a:outerShdw>
              </a:effectLst>
            </a:rPr>
            <a:t>ewg</a:t>
          </a:r>
          <a:endParaRPr lang="en-US" sz="1100" kern="1200" dirty="0" smtClean="0">
            <a:ln w="3175">
              <a:solidFill>
                <a:schemeClr val="tx1">
                  <a:lumMod val="50000"/>
                  <a:lumOff val="50000"/>
                </a:schemeClr>
              </a:solidFill>
            </a:ln>
            <a:effectLst>
              <a:outerShdw blurRad="50800" dist="38100" dir="2700000" algn="tl" rotWithShape="0">
                <a:prstClr val="black">
                  <a:alpha val="40000"/>
                </a:prstClr>
              </a:outerShdw>
            </a:effectLst>
          </a:endParaRPr>
        </a:p>
        <a:p>
          <a:pPr lvl="0" algn="ctr" defTabSz="488950">
            <a:lnSpc>
              <a:spcPct val="90000"/>
            </a:lnSpc>
            <a:spcBef>
              <a:spcPct val="0"/>
            </a:spcBef>
            <a:spcAft>
              <a:spcPts val="0"/>
            </a:spcAft>
          </a:pPr>
          <a:r>
            <a:rPr lang="en-US" sz="1100" kern="1200" dirty="0" smtClean="0">
              <a:ln w="3175">
                <a:solidFill>
                  <a:schemeClr val="tx1">
                    <a:lumMod val="50000"/>
                    <a:lumOff val="50000"/>
                  </a:schemeClr>
                </a:solidFill>
              </a:ln>
              <a:effectLst>
                <a:outerShdw blurRad="50800" dist="38100" dir="2700000" algn="tl" rotWithShape="0">
                  <a:prstClr val="black">
                    <a:alpha val="40000"/>
                  </a:prstClr>
                </a:outerShdw>
              </a:effectLst>
            </a:rPr>
            <a:t>lib / </a:t>
          </a:r>
          <a:r>
            <a:rPr lang="en-US" sz="1100" kern="1200" dirty="0" err="1" smtClean="0">
              <a:ln w="3175">
                <a:solidFill>
                  <a:schemeClr val="tx1">
                    <a:lumMod val="50000"/>
                    <a:lumOff val="50000"/>
                  </a:schemeClr>
                </a:solidFill>
              </a:ln>
              <a:effectLst>
                <a:outerShdw blurRad="50800" dist="38100" dir="2700000" algn="tl" rotWithShape="0">
                  <a:prstClr val="black">
                    <a:alpha val="40000"/>
                  </a:prstClr>
                </a:outerShdw>
              </a:effectLst>
            </a:rPr>
            <a:t>lewg</a:t>
          </a:r>
          <a:endParaRPr lang="en-US" sz="1100" kern="1200" dirty="0" smtClean="0">
            <a:ln w="3175">
              <a:solidFill>
                <a:schemeClr val="tx1">
                  <a:lumMod val="50000"/>
                  <a:lumOff val="50000"/>
                </a:schemeClr>
              </a:solidFill>
            </a:ln>
            <a:effectLst>
              <a:outerShdw blurRad="50800" dist="38100" dir="2700000" algn="tl" rotWithShape="0">
                <a:prstClr val="black">
                  <a:alpha val="40000"/>
                </a:prstClr>
              </a:outerShdw>
            </a:effectLst>
          </a:endParaRPr>
        </a:p>
      </dsp:txBody>
      <dsp:txXfrm>
        <a:off x="1619469" y="1008759"/>
        <a:ext cx="1817693" cy="1817898"/>
      </dsp:txXfrm>
    </dsp:sp>
    <dsp:sp modelId="{967C2C26-164F-4B1C-A87A-7D37DAA2E40C}">
      <dsp:nvSpPr>
        <dsp:cNvPr id="0" name=""/>
        <dsp:cNvSpPr/>
      </dsp:nvSpPr>
      <dsp:spPr>
        <a:xfrm>
          <a:off x="2738323" y="296228"/>
          <a:ext cx="330403" cy="330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CD2A9-E034-4974-A0A1-BB19C4DE3099}">
      <dsp:nvSpPr>
        <dsp:cNvPr id="0" name=""/>
        <dsp:cNvSpPr/>
      </dsp:nvSpPr>
      <dsp:spPr>
        <a:xfrm>
          <a:off x="1956206" y="3182948"/>
          <a:ext cx="239572" cy="23957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CE2DE6-FDDA-4E5D-9D2E-391390C3FF4C}">
      <dsp:nvSpPr>
        <dsp:cNvPr id="0" name=""/>
        <dsp:cNvSpPr/>
      </dsp:nvSpPr>
      <dsp:spPr>
        <a:xfrm>
          <a:off x="4205630" y="1637855"/>
          <a:ext cx="239572" cy="23957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98E0F-76BE-4F92-B392-A52409222340}">
      <dsp:nvSpPr>
        <dsp:cNvPr id="0" name=""/>
        <dsp:cNvSpPr/>
      </dsp:nvSpPr>
      <dsp:spPr>
        <a:xfrm>
          <a:off x="3060801" y="3437801"/>
          <a:ext cx="330403" cy="33054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95EF5F-293C-4CFD-9AD8-C1C1B8D4DEA1}">
      <dsp:nvSpPr>
        <dsp:cNvPr id="0" name=""/>
        <dsp:cNvSpPr/>
      </dsp:nvSpPr>
      <dsp:spPr>
        <a:xfrm>
          <a:off x="2023262" y="766006"/>
          <a:ext cx="239572" cy="23957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5EACF-A893-4D1B-B1FC-C6291A7B810F}">
      <dsp:nvSpPr>
        <dsp:cNvPr id="0" name=""/>
        <dsp:cNvSpPr/>
      </dsp:nvSpPr>
      <dsp:spPr>
        <a:xfrm>
          <a:off x="1269187" y="2136451"/>
          <a:ext cx="239572" cy="23957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D5C33-94AA-4E8B-B355-A88DA25CF29B}">
      <dsp:nvSpPr>
        <dsp:cNvPr id="0" name=""/>
        <dsp:cNvSpPr/>
      </dsp:nvSpPr>
      <dsp:spPr>
        <a:xfrm>
          <a:off x="113385" y="968083"/>
          <a:ext cx="1208227" cy="120795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SG1 Par/Con TS</a:t>
          </a:r>
          <a:endParaRPr lang="en-US" sz="1100" kern="1200" dirty="0"/>
        </a:p>
      </dsp:txBody>
      <dsp:txXfrm>
        <a:off x="290326" y="1144983"/>
        <a:ext cx="854345" cy="854150"/>
      </dsp:txXfrm>
    </dsp:sp>
    <dsp:sp modelId="{07325A4D-1B89-4B4F-9D69-B340FF58BFE7}">
      <dsp:nvSpPr>
        <dsp:cNvPr id="0" name=""/>
        <dsp:cNvSpPr/>
      </dsp:nvSpPr>
      <dsp:spPr>
        <a:xfrm>
          <a:off x="2404262" y="776422"/>
          <a:ext cx="330403" cy="3305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1731CD-BBCF-47B4-A85B-4EC3836C89D8}">
      <dsp:nvSpPr>
        <dsp:cNvPr id="0" name=""/>
        <dsp:cNvSpPr/>
      </dsp:nvSpPr>
      <dsp:spPr>
        <a:xfrm>
          <a:off x="227380" y="2530189"/>
          <a:ext cx="597408" cy="59755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FEFF7-9592-4BF6-9418-037C6B34BD95}">
      <dsp:nvSpPr>
        <dsp:cNvPr id="0" name=""/>
        <dsp:cNvSpPr/>
      </dsp:nvSpPr>
      <dsp:spPr>
        <a:xfrm>
          <a:off x="4319625" y="399697"/>
          <a:ext cx="1208227" cy="1207950"/>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SG5 Transactional Memory TS</a:t>
          </a:r>
          <a:endParaRPr lang="en-US" sz="1100" kern="1200" dirty="0"/>
        </a:p>
      </dsp:txBody>
      <dsp:txXfrm>
        <a:off x="4496566" y="576597"/>
        <a:ext cx="854345" cy="854150"/>
      </dsp:txXfrm>
    </dsp:sp>
    <dsp:sp modelId="{50A2DCEB-E820-4855-B574-5164F9B2E2FC}">
      <dsp:nvSpPr>
        <dsp:cNvPr id="0" name=""/>
        <dsp:cNvSpPr/>
      </dsp:nvSpPr>
      <dsp:spPr>
        <a:xfrm>
          <a:off x="3780129" y="1233700"/>
          <a:ext cx="330403" cy="330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67ED15-9379-4586-B8A6-EE36ED62A326}">
      <dsp:nvSpPr>
        <dsp:cNvPr id="0" name=""/>
        <dsp:cNvSpPr/>
      </dsp:nvSpPr>
      <dsp:spPr>
        <a:xfrm>
          <a:off x="0" y="3241279"/>
          <a:ext cx="239572" cy="23957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F10357-3B87-4F2D-AF67-C260AE3C98D0}">
      <dsp:nvSpPr>
        <dsp:cNvPr id="0" name=""/>
        <dsp:cNvSpPr/>
      </dsp:nvSpPr>
      <dsp:spPr>
        <a:xfrm>
          <a:off x="2387193" y="2900317"/>
          <a:ext cx="239572" cy="23957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2EA823-78E2-4745-A84B-B63BF98EDBDB}">
      <dsp:nvSpPr>
        <dsp:cNvPr id="0" name=""/>
        <dsp:cNvSpPr/>
      </dsp:nvSpPr>
      <dsp:spPr>
        <a:xfrm>
          <a:off x="4887772" y="2487830"/>
          <a:ext cx="1208227" cy="120795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SG14 Low Latency</a:t>
          </a:r>
          <a:endParaRPr lang="en-US" sz="1100" kern="1200" dirty="0"/>
        </a:p>
      </dsp:txBody>
      <dsp:txXfrm>
        <a:off x="5064713" y="2664730"/>
        <a:ext cx="854345" cy="854150"/>
      </dsp:txXfrm>
    </dsp:sp>
    <dsp:sp modelId="{482FA9CB-1F1B-423F-9E4E-9645DE2AEB28}">
      <dsp:nvSpPr>
        <dsp:cNvPr id="0" name=""/>
        <dsp:cNvSpPr/>
      </dsp:nvSpPr>
      <dsp:spPr>
        <a:xfrm>
          <a:off x="4547006" y="2445470"/>
          <a:ext cx="239572" cy="23957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E3A61-0D41-4C12-811E-AF2624CFD5B6}">
      <dsp:nvSpPr>
        <dsp:cNvPr id="0" name=""/>
        <dsp:cNvSpPr/>
      </dsp:nvSpPr>
      <dsp:spPr>
        <a:xfrm>
          <a:off x="3683" y="27079"/>
          <a:ext cx="1412006" cy="44230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eaLnBrk="1" latinLnBrk="0" hangingPunct="1">
            <a:lnSpc>
              <a:spcPct val="90000"/>
            </a:lnSpc>
            <a:spcBef>
              <a:spcPct val="0"/>
            </a:spcBef>
            <a:spcAft>
              <a:spcPct val="35000"/>
            </a:spcAft>
            <a:buClrTx/>
            <a:buSzPts val="1800"/>
            <a:buFont typeface="Arial" panose="020B0604020202020204" pitchFamily="34" charset="0"/>
            <a:buChar char="•"/>
          </a:pPr>
          <a:r>
            <a:rPr lang="en-GB" sz="1400" kern="1200" dirty="0">
              <a:latin typeface="Aharoni" panose="02010803020104030203" pitchFamily="2" charset="-79"/>
              <a:cs typeface="Aharoni" panose="02010803020104030203" pitchFamily="2" charset="-79"/>
            </a:rPr>
            <a:t>Standards bodies</a:t>
          </a:r>
        </a:p>
      </dsp:txBody>
      <dsp:txXfrm>
        <a:off x="3683" y="27079"/>
        <a:ext cx="1412006" cy="442301"/>
      </dsp:txXfrm>
    </dsp:sp>
    <dsp:sp modelId="{5F7B0788-B634-414D-B57A-43CFA06CF82E}">
      <dsp:nvSpPr>
        <dsp:cNvPr id="0" name=""/>
        <dsp:cNvSpPr/>
      </dsp:nvSpPr>
      <dsp:spPr>
        <a:xfrm>
          <a:off x="3683" y="469381"/>
          <a:ext cx="1412006" cy="97173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 tIns="32004" rIns="42672" bIns="48006" numCol="1" spcCol="1270" anchor="t" anchorCtr="0">
          <a:noAutofit/>
        </a:bodyPr>
        <a:lstStyle/>
        <a:p>
          <a:pPr marL="57150" lvl="1" indent="-57150" algn="l" defTabSz="266700" rtl="0" eaLnBrk="1" latinLnBrk="0" hangingPunct="1">
            <a:lnSpc>
              <a:spcPct val="90000"/>
            </a:lnSpc>
            <a:spcBef>
              <a:spcPct val="0"/>
            </a:spcBef>
            <a:spcAft>
              <a:spcPct val="15000"/>
            </a:spcAft>
            <a:buChar char="••"/>
          </a:pPr>
          <a:r>
            <a:rPr lang="en-GB" sz="600" kern="1200" dirty="0"/>
            <a:t>HSA Foundation: Chair of software group, spec editor of runtime and debugging</a:t>
          </a:r>
        </a:p>
        <a:p>
          <a:pPr marL="57150" lvl="1" indent="-57150" algn="l" defTabSz="266700" rtl="0" eaLnBrk="1" latinLnBrk="0" hangingPunct="1">
            <a:lnSpc>
              <a:spcPct val="90000"/>
            </a:lnSpc>
            <a:spcBef>
              <a:spcPct val="0"/>
            </a:spcBef>
            <a:spcAft>
              <a:spcPct val="15000"/>
            </a:spcAft>
            <a:buChar char="••"/>
          </a:pPr>
          <a:r>
            <a:rPr lang="en-GB" sz="600" kern="1200" dirty="0"/>
            <a:t>Khronos: chair &amp; spec editor of SYCL. Contributors to OpenCL, Safety Critical, Vulkan</a:t>
          </a:r>
        </a:p>
        <a:p>
          <a:pPr marL="57150" lvl="1" indent="-57150" algn="l" defTabSz="266700" rtl="0" eaLnBrk="1" latinLnBrk="0" hangingPunct="1">
            <a:lnSpc>
              <a:spcPct val="90000"/>
            </a:lnSpc>
            <a:spcBef>
              <a:spcPct val="0"/>
            </a:spcBef>
            <a:spcAft>
              <a:spcPct val="15000"/>
            </a:spcAft>
            <a:buChar char="••"/>
          </a:pPr>
          <a:r>
            <a:rPr lang="en-GB" sz="600" kern="1200" dirty="0"/>
            <a:t>ISO C++: Chair of Low Latency, Embedded WG; Editor of SG1 Concurrency TS</a:t>
          </a:r>
        </a:p>
        <a:p>
          <a:pPr marL="57150" lvl="1" indent="-57150" algn="l" defTabSz="266700" rtl="0" eaLnBrk="1" latinLnBrk="0" hangingPunct="1">
            <a:lnSpc>
              <a:spcPct val="90000"/>
            </a:lnSpc>
            <a:spcBef>
              <a:spcPct val="0"/>
            </a:spcBef>
            <a:spcAft>
              <a:spcPct val="15000"/>
            </a:spcAft>
            <a:buChar char="••"/>
          </a:pPr>
          <a:r>
            <a:rPr lang="en-GB" sz="600" kern="1200" dirty="0"/>
            <a:t>EEMBC: members</a:t>
          </a:r>
        </a:p>
      </dsp:txBody>
      <dsp:txXfrm>
        <a:off x="3683" y="469381"/>
        <a:ext cx="1412006" cy="971730"/>
      </dsp:txXfrm>
    </dsp:sp>
    <dsp:sp modelId="{2FD5C756-EA08-4639-AD46-1FF2DD5705EC}">
      <dsp:nvSpPr>
        <dsp:cNvPr id="0" name=""/>
        <dsp:cNvSpPr/>
      </dsp:nvSpPr>
      <dsp:spPr>
        <a:xfrm>
          <a:off x="1613371" y="27079"/>
          <a:ext cx="1412006" cy="442301"/>
        </a:xfrm>
        <a:prstGeom prst="rect">
          <a:avLst/>
        </a:prstGeom>
        <a:solidFill>
          <a:schemeClr val="accent4">
            <a:hueOff val="2598923"/>
            <a:satOff val="-11992"/>
            <a:lumOff val="441"/>
            <a:alphaOff val="0"/>
          </a:schemeClr>
        </a:solidFill>
        <a:ln w="12700" cap="flat" cmpd="sng" algn="ctr">
          <a:solidFill>
            <a:schemeClr val="accent4">
              <a:hueOff val="2598923"/>
              <a:satOff val="-11992"/>
              <a:lumOff val="4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eaLnBrk="1" latinLnBrk="0" hangingPunct="1">
            <a:lnSpc>
              <a:spcPct val="90000"/>
            </a:lnSpc>
            <a:spcBef>
              <a:spcPct val="0"/>
            </a:spcBef>
            <a:spcAft>
              <a:spcPct val="35000"/>
            </a:spcAft>
          </a:pPr>
          <a:r>
            <a:rPr lang="en-GB" sz="1400" kern="1200" dirty="0">
              <a:latin typeface="Aharoni" panose="02010803020104030203" pitchFamily="2" charset="-79"/>
              <a:cs typeface="Aharoni" panose="02010803020104030203" pitchFamily="2" charset="-79"/>
            </a:rPr>
            <a:t>Research</a:t>
          </a:r>
          <a:endParaRPr lang="en-GB" sz="1000" kern="1200" dirty="0">
            <a:latin typeface="Aharoni" panose="02010803020104030203" pitchFamily="2" charset="-79"/>
            <a:cs typeface="Aharoni" panose="02010803020104030203" pitchFamily="2" charset="-79"/>
          </a:endParaRPr>
        </a:p>
      </dsp:txBody>
      <dsp:txXfrm>
        <a:off x="1613371" y="27079"/>
        <a:ext cx="1412006" cy="442301"/>
      </dsp:txXfrm>
    </dsp:sp>
    <dsp:sp modelId="{224E4A9D-8BB3-41C1-9A8C-B4DA89FD91F8}">
      <dsp:nvSpPr>
        <dsp:cNvPr id="0" name=""/>
        <dsp:cNvSpPr/>
      </dsp:nvSpPr>
      <dsp:spPr>
        <a:xfrm>
          <a:off x="1613371" y="469381"/>
          <a:ext cx="1412006" cy="971730"/>
        </a:xfrm>
        <a:prstGeom prst="rect">
          <a:avLst/>
        </a:prstGeom>
        <a:solidFill>
          <a:schemeClr val="accent4">
            <a:tint val="40000"/>
            <a:alpha val="90000"/>
            <a:hueOff val="2878480"/>
            <a:satOff val="-15315"/>
            <a:lumOff val="-873"/>
            <a:alphaOff val="0"/>
          </a:schemeClr>
        </a:solidFill>
        <a:ln w="12700" cap="flat" cmpd="sng" algn="ctr">
          <a:solidFill>
            <a:schemeClr val="accent4">
              <a:tint val="40000"/>
              <a:alpha val="90000"/>
              <a:hueOff val="2878480"/>
              <a:satOff val="-15315"/>
              <a:lumOff val="-8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 tIns="32004" rIns="42672" bIns="48006" numCol="1" spcCol="1270" anchor="t" anchorCtr="0">
          <a:noAutofit/>
        </a:bodyPr>
        <a:lstStyle/>
        <a:p>
          <a:pPr marL="57150" lvl="1" indent="-57150" algn="l" defTabSz="266700" rtl="0" eaLnBrk="1" latinLnBrk="0" hangingPunct="1">
            <a:lnSpc>
              <a:spcPct val="90000"/>
            </a:lnSpc>
            <a:spcBef>
              <a:spcPct val="0"/>
            </a:spcBef>
            <a:spcAft>
              <a:spcPct val="15000"/>
            </a:spcAft>
            <a:buChar char="••"/>
          </a:pPr>
          <a:r>
            <a:rPr lang="en-GB" sz="600" kern="1200" dirty="0"/>
            <a:t>Members of EU research consortiums: PEPPHER, LPGPU, LPGPU2, CARP</a:t>
          </a:r>
        </a:p>
        <a:p>
          <a:pPr marL="57150" lvl="1" indent="-57150" algn="l" defTabSz="266700" rtl="0" eaLnBrk="1" latinLnBrk="0" hangingPunct="1">
            <a:lnSpc>
              <a:spcPct val="90000"/>
            </a:lnSpc>
            <a:spcBef>
              <a:spcPct val="0"/>
            </a:spcBef>
            <a:spcAft>
              <a:spcPct val="15000"/>
            </a:spcAft>
            <a:buChar char="••"/>
          </a:pPr>
          <a:r>
            <a:rPr lang="en-GB" sz="600" kern="1200" dirty="0"/>
            <a:t>Sponsorship of PhDs and </a:t>
          </a:r>
          <a:r>
            <a:rPr lang="en-GB" sz="600" kern="1200" dirty="0" err="1"/>
            <a:t>EngDs</a:t>
          </a:r>
          <a:r>
            <a:rPr lang="en-GB" sz="600" kern="1200" dirty="0"/>
            <a:t> for heterogeneous programming: HSA, FPGAs, ray-tracing</a:t>
          </a:r>
        </a:p>
        <a:p>
          <a:pPr marL="57150" lvl="1" indent="-57150" algn="l" defTabSz="266700" rtl="0" eaLnBrk="1" latinLnBrk="0" hangingPunct="1">
            <a:lnSpc>
              <a:spcPct val="90000"/>
            </a:lnSpc>
            <a:spcBef>
              <a:spcPct val="0"/>
            </a:spcBef>
            <a:spcAft>
              <a:spcPct val="15000"/>
            </a:spcAft>
            <a:buChar char="••"/>
          </a:pPr>
          <a:r>
            <a:rPr lang="en-GB" sz="600" kern="1200" dirty="0"/>
            <a:t>Collaborations with academics</a:t>
          </a:r>
        </a:p>
        <a:p>
          <a:pPr marL="57150" lvl="1" indent="-57150" algn="l" defTabSz="266700" rtl="0" eaLnBrk="1" latinLnBrk="0" hangingPunct="1">
            <a:lnSpc>
              <a:spcPct val="90000"/>
            </a:lnSpc>
            <a:spcBef>
              <a:spcPct val="0"/>
            </a:spcBef>
            <a:spcAft>
              <a:spcPct val="15000"/>
            </a:spcAft>
            <a:buChar char="••"/>
          </a:pPr>
          <a:r>
            <a:rPr lang="en-GB" sz="600" kern="1200" dirty="0"/>
            <a:t>Members of </a:t>
          </a:r>
          <a:r>
            <a:rPr lang="en-GB" sz="600" kern="1200" dirty="0" err="1"/>
            <a:t>HiPEAC</a:t>
          </a:r>
          <a:endParaRPr lang="en-GB" sz="600" kern="1200" dirty="0"/>
        </a:p>
      </dsp:txBody>
      <dsp:txXfrm>
        <a:off x="1613371" y="469381"/>
        <a:ext cx="1412006" cy="971730"/>
      </dsp:txXfrm>
    </dsp:sp>
    <dsp:sp modelId="{CEF67CFC-6E82-43A0-BDF8-320B39BEAAFE}">
      <dsp:nvSpPr>
        <dsp:cNvPr id="0" name=""/>
        <dsp:cNvSpPr/>
      </dsp:nvSpPr>
      <dsp:spPr>
        <a:xfrm>
          <a:off x="3223059" y="27079"/>
          <a:ext cx="1412006" cy="442301"/>
        </a:xfrm>
        <a:prstGeom prst="rect">
          <a:avLst/>
        </a:prstGeom>
        <a:solidFill>
          <a:schemeClr val="accent4">
            <a:hueOff val="5197846"/>
            <a:satOff val="-23984"/>
            <a:lumOff val="883"/>
            <a:alphaOff val="0"/>
          </a:schemeClr>
        </a:solidFill>
        <a:ln w="12700" cap="flat" cmpd="sng" algn="ctr">
          <a:solidFill>
            <a:schemeClr val="accent4">
              <a:hueOff val="5197846"/>
              <a:satOff val="-23984"/>
              <a:lumOff val="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eaLnBrk="1" latinLnBrk="0" hangingPunct="1">
            <a:lnSpc>
              <a:spcPct val="90000"/>
            </a:lnSpc>
            <a:spcBef>
              <a:spcPct val="0"/>
            </a:spcBef>
            <a:spcAft>
              <a:spcPct val="35000"/>
            </a:spcAft>
          </a:pPr>
          <a:r>
            <a:rPr lang="en-GB" sz="1400" kern="1200" dirty="0">
              <a:latin typeface="Aharoni" panose="02010803020104030203" pitchFamily="2" charset="-79"/>
              <a:cs typeface="Aharoni" panose="02010803020104030203" pitchFamily="2" charset="-79"/>
            </a:rPr>
            <a:t>Open source</a:t>
          </a:r>
        </a:p>
      </dsp:txBody>
      <dsp:txXfrm>
        <a:off x="3223059" y="27079"/>
        <a:ext cx="1412006" cy="442301"/>
      </dsp:txXfrm>
    </dsp:sp>
    <dsp:sp modelId="{68432A9F-9CC8-44E3-B6BC-E52158283440}">
      <dsp:nvSpPr>
        <dsp:cNvPr id="0" name=""/>
        <dsp:cNvSpPr/>
      </dsp:nvSpPr>
      <dsp:spPr>
        <a:xfrm>
          <a:off x="3223059" y="469381"/>
          <a:ext cx="1412006" cy="971730"/>
        </a:xfrm>
        <a:prstGeom prst="rect">
          <a:avLst/>
        </a:prstGeom>
        <a:solidFill>
          <a:schemeClr val="accent4">
            <a:tint val="40000"/>
            <a:alpha val="90000"/>
            <a:hueOff val="5756959"/>
            <a:satOff val="-30630"/>
            <a:lumOff val="-1745"/>
            <a:alphaOff val="0"/>
          </a:schemeClr>
        </a:solidFill>
        <a:ln w="12700" cap="flat" cmpd="sng" algn="ctr">
          <a:solidFill>
            <a:schemeClr val="accent4">
              <a:tint val="40000"/>
              <a:alpha val="90000"/>
              <a:hueOff val="5756959"/>
              <a:satOff val="-30630"/>
              <a:lumOff val="-17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 tIns="32004" rIns="42672" bIns="48006" numCol="1" spcCol="1270" anchor="t" anchorCtr="0">
          <a:noAutofit/>
        </a:bodyPr>
        <a:lstStyle/>
        <a:p>
          <a:pPr marL="57150" lvl="1" indent="-57150" algn="l" defTabSz="266700" rtl="0" eaLnBrk="1" latinLnBrk="0" hangingPunct="1">
            <a:lnSpc>
              <a:spcPct val="90000"/>
            </a:lnSpc>
            <a:spcBef>
              <a:spcPct val="0"/>
            </a:spcBef>
            <a:spcAft>
              <a:spcPct val="15000"/>
            </a:spcAft>
            <a:buChar char="••"/>
          </a:pPr>
          <a:r>
            <a:rPr lang="en-GB" sz="600" kern="1200" dirty="0"/>
            <a:t>HSA LLDB Debugger</a:t>
          </a:r>
        </a:p>
        <a:p>
          <a:pPr marL="57150" lvl="1" indent="-57150" algn="l" defTabSz="266700" rtl="0" eaLnBrk="1" latinLnBrk="0" hangingPunct="1">
            <a:lnSpc>
              <a:spcPct val="90000"/>
            </a:lnSpc>
            <a:spcBef>
              <a:spcPct val="0"/>
            </a:spcBef>
            <a:spcAft>
              <a:spcPct val="15000"/>
            </a:spcAft>
            <a:buChar char="••"/>
          </a:pPr>
          <a:r>
            <a:rPr lang="en-GB" sz="600" kern="1200" dirty="0"/>
            <a:t>SPIR-V tools</a:t>
          </a:r>
        </a:p>
        <a:p>
          <a:pPr marL="57150" lvl="1" indent="-57150" algn="l" defTabSz="266700" rtl="0" eaLnBrk="1" latinLnBrk="0" hangingPunct="1">
            <a:lnSpc>
              <a:spcPct val="90000"/>
            </a:lnSpc>
            <a:spcBef>
              <a:spcPct val="0"/>
            </a:spcBef>
            <a:spcAft>
              <a:spcPct val="15000"/>
            </a:spcAft>
            <a:buChar char="••"/>
          </a:pPr>
          <a:r>
            <a:rPr lang="en-GB" sz="600" kern="1200" dirty="0"/>
            <a:t>RenderScript debugger in AOSP</a:t>
          </a:r>
        </a:p>
        <a:p>
          <a:pPr marL="57150" lvl="1" indent="-57150" algn="l" defTabSz="266700" rtl="0" eaLnBrk="1" latinLnBrk="0" hangingPunct="1">
            <a:lnSpc>
              <a:spcPct val="90000"/>
            </a:lnSpc>
            <a:spcBef>
              <a:spcPct val="0"/>
            </a:spcBef>
            <a:spcAft>
              <a:spcPct val="15000"/>
            </a:spcAft>
            <a:buChar char="••"/>
          </a:pPr>
          <a:r>
            <a:rPr lang="en-GB" sz="600" kern="1200" dirty="0"/>
            <a:t>LLDB for Qualcomm Hexagon</a:t>
          </a:r>
        </a:p>
        <a:p>
          <a:pPr marL="57150" lvl="1" indent="-57150" algn="l" defTabSz="266700" rtl="0" eaLnBrk="1" latinLnBrk="0" hangingPunct="1">
            <a:lnSpc>
              <a:spcPct val="90000"/>
            </a:lnSpc>
            <a:spcBef>
              <a:spcPct val="0"/>
            </a:spcBef>
            <a:spcAft>
              <a:spcPct val="15000"/>
            </a:spcAft>
            <a:buChar char="••"/>
          </a:pPr>
          <a:r>
            <a:rPr lang="en-GB" sz="600" kern="1200" dirty="0" err="1"/>
            <a:t>TensorFlow</a:t>
          </a:r>
          <a:r>
            <a:rPr lang="en-GB" sz="600" kern="1200" dirty="0"/>
            <a:t> for OpenCL</a:t>
          </a:r>
        </a:p>
        <a:p>
          <a:pPr marL="57150" lvl="1" indent="-57150" algn="l" defTabSz="266700" rtl="0" eaLnBrk="1" latinLnBrk="0" hangingPunct="1">
            <a:lnSpc>
              <a:spcPct val="90000"/>
            </a:lnSpc>
            <a:spcBef>
              <a:spcPct val="0"/>
            </a:spcBef>
            <a:spcAft>
              <a:spcPct val="15000"/>
            </a:spcAft>
            <a:buChar char="••"/>
          </a:pPr>
          <a:r>
            <a:rPr lang="en-GB" sz="600" kern="1200" dirty="0"/>
            <a:t>C++ 17 Parallel STL for SYCL</a:t>
          </a:r>
        </a:p>
        <a:p>
          <a:pPr marL="57150" lvl="1" indent="-57150" algn="l" defTabSz="266700" rtl="0" eaLnBrk="1" latinLnBrk="0" hangingPunct="1">
            <a:lnSpc>
              <a:spcPct val="90000"/>
            </a:lnSpc>
            <a:spcBef>
              <a:spcPct val="0"/>
            </a:spcBef>
            <a:spcAft>
              <a:spcPct val="15000"/>
            </a:spcAft>
            <a:buChar char="••"/>
          </a:pPr>
          <a:r>
            <a:rPr lang="en-GB" sz="600" kern="1200" dirty="0" err="1"/>
            <a:t>VisionCpp</a:t>
          </a:r>
          <a:r>
            <a:rPr lang="en-GB" sz="600" kern="1200" dirty="0"/>
            <a:t>: C++ performance-portable programming model for vision</a:t>
          </a:r>
        </a:p>
      </dsp:txBody>
      <dsp:txXfrm>
        <a:off x="3223059" y="469381"/>
        <a:ext cx="1412006" cy="971730"/>
      </dsp:txXfrm>
    </dsp:sp>
    <dsp:sp modelId="{EDC9C026-9B16-4EE4-A1E8-B9EB9CFBC908}">
      <dsp:nvSpPr>
        <dsp:cNvPr id="0" name=""/>
        <dsp:cNvSpPr/>
      </dsp:nvSpPr>
      <dsp:spPr>
        <a:xfrm>
          <a:off x="4832746" y="27079"/>
          <a:ext cx="1412006" cy="442301"/>
        </a:xfrm>
        <a:prstGeom prst="rect">
          <a:avLst/>
        </a:prstGeom>
        <a:solidFill>
          <a:schemeClr val="accent4">
            <a:hueOff val="7796769"/>
            <a:satOff val="-35976"/>
            <a:lumOff val="1324"/>
            <a:alphaOff val="0"/>
          </a:schemeClr>
        </a:solidFill>
        <a:ln w="12700" cap="flat" cmpd="sng" algn="ctr">
          <a:solidFill>
            <a:schemeClr val="accent4">
              <a:hueOff val="7796769"/>
              <a:satOff val="-35976"/>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rtl="0" eaLnBrk="1" latinLnBrk="0" hangingPunct="1">
            <a:lnSpc>
              <a:spcPct val="90000"/>
            </a:lnSpc>
            <a:spcBef>
              <a:spcPct val="0"/>
            </a:spcBef>
            <a:spcAft>
              <a:spcPct val="35000"/>
            </a:spcAft>
          </a:pPr>
          <a:r>
            <a:rPr lang="en-GB" sz="1400" kern="1200" dirty="0">
              <a:latin typeface="Aharoni" panose="02010803020104030203" pitchFamily="2" charset="-79"/>
              <a:cs typeface="Aharoni" panose="02010803020104030203" pitchFamily="2" charset="-79"/>
            </a:rPr>
            <a:t>Presentations</a:t>
          </a:r>
        </a:p>
      </dsp:txBody>
      <dsp:txXfrm>
        <a:off x="4832746" y="27079"/>
        <a:ext cx="1412006" cy="442301"/>
      </dsp:txXfrm>
    </dsp:sp>
    <dsp:sp modelId="{AF78733F-1C59-493A-A279-4F594EBCB6A8}">
      <dsp:nvSpPr>
        <dsp:cNvPr id="0" name=""/>
        <dsp:cNvSpPr/>
      </dsp:nvSpPr>
      <dsp:spPr>
        <a:xfrm>
          <a:off x="4832746" y="469381"/>
          <a:ext cx="1412006" cy="971730"/>
        </a:xfrm>
        <a:prstGeom prst="rect">
          <a:avLst/>
        </a:prstGeom>
        <a:solidFill>
          <a:schemeClr val="accent4">
            <a:tint val="40000"/>
            <a:alpha val="90000"/>
            <a:hueOff val="8635439"/>
            <a:satOff val="-45946"/>
            <a:lumOff val="-2618"/>
            <a:alphaOff val="0"/>
          </a:schemeClr>
        </a:solidFill>
        <a:ln w="12700" cap="flat" cmpd="sng" algn="ctr">
          <a:solidFill>
            <a:schemeClr val="accent4">
              <a:tint val="40000"/>
              <a:alpha val="90000"/>
              <a:hueOff val="8635439"/>
              <a:satOff val="-45946"/>
              <a:lumOff val="-26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 tIns="32004" rIns="42672" bIns="48006" numCol="1" spcCol="1270" anchor="t" anchorCtr="0">
          <a:noAutofit/>
        </a:bodyPr>
        <a:lstStyle/>
        <a:p>
          <a:pPr marL="57150" lvl="1" indent="-57150" algn="l" defTabSz="266700" rtl="0" eaLnBrk="1" latinLnBrk="0" hangingPunct="1">
            <a:lnSpc>
              <a:spcPct val="90000"/>
            </a:lnSpc>
            <a:spcBef>
              <a:spcPct val="0"/>
            </a:spcBef>
            <a:spcAft>
              <a:spcPct val="15000"/>
            </a:spcAft>
            <a:buChar char="••"/>
          </a:pPr>
          <a:r>
            <a:rPr lang="en-GB" sz="600" b="0" kern="1200" dirty="0"/>
            <a:t>Building an LLVM back-end</a:t>
          </a:r>
        </a:p>
        <a:p>
          <a:pPr marL="57150" lvl="1" indent="-57150" algn="l" defTabSz="266700" rtl="0" eaLnBrk="1" latinLnBrk="0" hangingPunct="1">
            <a:lnSpc>
              <a:spcPct val="90000"/>
            </a:lnSpc>
            <a:spcBef>
              <a:spcPct val="0"/>
            </a:spcBef>
            <a:spcAft>
              <a:spcPct val="15000"/>
            </a:spcAft>
            <a:buChar char="••"/>
          </a:pPr>
          <a:r>
            <a:rPr lang="en-GB" sz="600" b="0" kern="1200" dirty="0"/>
            <a:t>Creating an SPMD </a:t>
          </a:r>
          <a:r>
            <a:rPr lang="en-GB" sz="600" b="0" kern="1200" dirty="0" err="1"/>
            <a:t>Vectorizer</a:t>
          </a:r>
          <a:r>
            <a:rPr lang="en-GB" sz="600" b="0" kern="1200" dirty="0"/>
            <a:t> for OpenCL with LLVM</a:t>
          </a:r>
        </a:p>
        <a:p>
          <a:pPr marL="57150" lvl="1" indent="-57150" algn="l" defTabSz="266700" rtl="0" eaLnBrk="1" latinLnBrk="0" hangingPunct="1">
            <a:lnSpc>
              <a:spcPct val="90000"/>
            </a:lnSpc>
            <a:spcBef>
              <a:spcPct val="0"/>
            </a:spcBef>
            <a:spcAft>
              <a:spcPct val="15000"/>
            </a:spcAft>
            <a:buChar char="••"/>
          </a:pPr>
          <a:r>
            <a:rPr lang="en-GB" sz="600" b="0" kern="1200" dirty="0"/>
            <a:t>Challenges</a:t>
          </a:r>
          <a:r>
            <a:rPr lang="en-GB" sz="600" b="0" kern="1200" baseline="0" dirty="0"/>
            <a:t> of Mixed-Width Vector Code Gen &amp; Scheduling in LLVM</a:t>
          </a:r>
          <a:endParaRPr lang="en-GB" sz="600" b="0" kern="1200" dirty="0"/>
        </a:p>
        <a:p>
          <a:pPr marL="57150" lvl="1" indent="-57150" algn="l" defTabSz="266700" rtl="0" eaLnBrk="1" latinLnBrk="0" hangingPunct="1">
            <a:lnSpc>
              <a:spcPct val="90000"/>
            </a:lnSpc>
            <a:spcBef>
              <a:spcPct val="0"/>
            </a:spcBef>
            <a:spcAft>
              <a:spcPct val="15000"/>
            </a:spcAft>
            <a:buChar char="••"/>
          </a:pPr>
          <a:r>
            <a:rPr lang="en-GB" sz="600" b="0" kern="1200" dirty="0"/>
            <a:t>C++ on Accelerators: Supporting Single-Source SYCL and HSA</a:t>
          </a:r>
        </a:p>
        <a:p>
          <a:pPr marL="57150" lvl="1" indent="-57150" algn="l" defTabSz="266700" rtl="0" eaLnBrk="1" latinLnBrk="0" hangingPunct="1">
            <a:lnSpc>
              <a:spcPct val="90000"/>
            </a:lnSpc>
            <a:spcBef>
              <a:spcPct val="0"/>
            </a:spcBef>
            <a:spcAft>
              <a:spcPct val="15000"/>
            </a:spcAft>
            <a:buChar char="••"/>
          </a:pPr>
          <a:r>
            <a:rPr lang="en-GB" sz="600" b="0" kern="1200" dirty="0"/>
            <a:t>LLDB Tutorial: Adding debugger support for your target</a:t>
          </a:r>
        </a:p>
      </dsp:txBody>
      <dsp:txXfrm>
        <a:off x="4832746" y="469381"/>
        <a:ext cx="1412006" cy="971730"/>
      </dsp:txXfrm>
    </dsp:sp>
    <dsp:sp modelId="{768C9CA1-4E1B-45A0-9BAA-17E027163CCD}">
      <dsp:nvSpPr>
        <dsp:cNvPr id="0" name=""/>
        <dsp:cNvSpPr/>
      </dsp:nvSpPr>
      <dsp:spPr>
        <a:xfrm>
          <a:off x="6442434" y="27079"/>
          <a:ext cx="1412006" cy="442301"/>
        </a:xfrm>
        <a:prstGeom prst="rect">
          <a:avLst/>
        </a:prstGeom>
        <a:solidFill>
          <a:schemeClr val="accent4">
            <a:hueOff val="10395692"/>
            <a:satOff val="-47968"/>
            <a:lumOff val="1765"/>
            <a:alphaOff val="0"/>
          </a:schemeClr>
        </a:solidFill>
        <a:ln w="12700" cap="flat" cmpd="sng" algn="ctr">
          <a:solidFill>
            <a:schemeClr val="accent4">
              <a:hueOff val="10395692"/>
              <a:satOff val="-47968"/>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rtl="0" eaLnBrk="1" latinLnBrk="0" hangingPunct="1">
            <a:lnSpc>
              <a:spcPct val="90000"/>
            </a:lnSpc>
            <a:spcBef>
              <a:spcPct val="0"/>
            </a:spcBef>
            <a:spcAft>
              <a:spcPct val="35000"/>
            </a:spcAft>
          </a:pPr>
          <a:r>
            <a:rPr lang="en-GB" sz="1200" kern="1200" dirty="0">
              <a:latin typeface="Aharoni" panose="02010803020104030203" pitchFamily="2" charset="-79"/>
              <a:cs typeface="Aharoni" panose="02010803020104030203" pitchFamily="2" charset="-79"/>
            </a:rPr>
            <a:t>Company</a:t>
          </a:r>
          <a:endParaRPr lang="en-GB" sz="900" kern="1200" dirty="0">
            <a:latin typeface="Aharoni" panose="02010803020104030203" pitchFamily="2" charset="-79"/>
            <a:cs typeface="Aharoni" panose="02010803020104030203" pitchFamily="2" charset="-79"/>
          </a:endParaRPr>
        </a:p>
      </dsp:txBody>
      <dsp:txXfrm>
        <a:off x="6442434" y="27079"/>
        <a:ext cx="1412006" cy="442301"/>
      </dsp:txXfrm>
    </dsp:sp>
    <dsp:sp modelId="{90F3FD00-A561-41AA-B357-FE089521F187}">
      <dsp:nvSpPr>
        <dsp:cNvPr id="0" name=""/>
        <dsp:cNvSpPr/>
      </dsp:nvSpPr>
      <dsp:spPr>
        <a:xfrm>
          <a:off x="6442434" y="469381"/>
          <a:ext cx="1412006" cy="971730"/>
        </a:xfrm>
        <a:prstGeom prst="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004" tIns="32004" rIns="42672" bIns="48006" numCol="1" spcCol="1270" anchor="t" anchorCtr="0">
          <a:noAutofit/>
        </a:bodyPr>
        <a:lstStyle/>
        <a:p>
          <a:pPr marL="57150" lvl="1" indent="-57150" algn="l" defTabSz="266700" rtl="0" eaLnBrk="1" latinLnBrk="0" hangingPunct="1">
            <a:lnSpc>
              <a:spcPct val="90000"/>
            </a:lnSpc>
            <a:spcBef>
              <a:spcPct val="0"/>
            </a:spcBef>
            <a:spcAft>
              <a:spcPct val="15000"/>
            </a:spcAft>
            <a:buChar char="••"/>
          </a:pPr>
          <a:r>
            <a:rPr lang="en-GB" sz="600" kern="1200" dirty="0"/>
            <a:t>Based in Edinburgh, Scotland</a:t>
          </a:r>
        </a:p>
        <a:p>
          <a:pPr marL="57150" lvl="1" indent="-57150" algn="l" defTabSz="266700" rtl="0" eaLnBrk="1" latinLnBrk="0" hangingPunct="1">
            <a:lnSpc>
              <a:spcPct val="90000"/>
            </a:lnSpc>
            <a:spcBef>
              <a:spcPct val="0"/>
            </a:spcBef>
            <a:spcAft>
              <a:spcPct val="15000"/>
            </a:spcAft>
            <a:buChar char="••"/>
          </a:pPr>
          <a:r>
            <a:rPr lang="en-GB" sz="600" kern="1200" dirty="0"/>
            <a:t>57 staff, mostly engineering</a:t>
          </a:r>
        </a:p>
        <a:p>
          <a:pPr marL="57150" lvl="1" indent="-57150" algn="l" defTabSz="266700" rtl="0" eaLnBrk="1" latinLnBrk="0" hangingPunct="1">
            <a:lnSpc>
              <a:spcPct val="90000"/>
            </a:lnSpc>
            <a:spcBef>
              <a:spcPct val="0"/>
            </a:spcBef>
            <a:spcAft>
              <a:spcPct val="15000"/>
            </a:spcAft>
            <a:buChar char="••"/>
          </a:pPr>
          <a:r>
            <a:rPr lang="en-GB" sz="600" kern="1200" dirty="0"/>
            <a:t>License and customize technologies for semiconductor companies</a:t>
          </a:r>
        </a:p>
        <a:p>
          <a:pPr marL="57150" lvl="1" indent="-57150" algn="l" defTabSz="266700" rtl="0" eaLnBrk="1" latinLnBrk="0" hangingPunct="1">
            <a:lnSpc>
              <a:spcPct val="90000"/>
            </a:lnSpc>
            <a:spcBef>
              <a:spcPct val="0"/>
            </a:spcBef>
            <a:spcAft>
              <a:spcPct val="15000"/>
            </a:spcAft>
            <a:buChar char="••"/>
          </a:pPr>
          <a:r>
            <a:rPr lang="en-GB" sz="600" kern="1200" dirty="0"/>
            <a:t>ComputeAorta and ComputeCpp: implementations of OpenCL, Vulkan and SYCL</a:t>
          </a:r>
        </a:p>
        <a:p>
          <a:pPr marL="57150" lvl="1" indent="-57150" algn="l" defTabSz="266700" rtl="0" eaLnBrk="1" latinLnBrk="0" hangingPunct="1">
            <a:lnSpc>
              <a:spcPct val="90000"/>
            </a:lnSpc>
            <a:spcBef>
              <a:spcPct val="0"/>
            </a:spcBef>
            <a:spcAft>
              <a:spcPct val="15000"/>
            </a:spcAft>
            <a:buChar char="••"/>
          </a:pPr>
          <a:r>
            <a:rPr lang="en-GB" sz="600" kern="1200" dirty="0"/>
            <a:t>15+ years of experience in heterogeneous systems tools</a:t>
          </a:r>
        </a:p>
      </dsp:txBody>
      <dsp:txXfrm>
        <a:off x="6442434" y="469381"/>
        <a:ext cx="1412006" cy="9717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51829-2C3F-4B4E-A87A-2F5523FFCE9D}">
      <dsp:nvSpPr>
        <dsp:cNvPr id="0" name=""/>
        <dsp:cNvSpPr/>
      </dsp:nvSpPr>
      <dsp:spPr>
        <a:xfrm>
          <a:off x="2728" y="566925"/>
          <a:ext cx="0" cy="2965314"/>
        </a:xfrm>
        <a:prstGeom prst="lin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E4BCCD-277D-48CA-814D-1B22F5337B1B}">
      <dsp:nvSpPr>
        <dsp:cNvPr id="0" name=""/>
        <dsp:cNvSpPr/>
      </dsp:nvSpPr>
      <dsp:spPr>
        <a:xfrm>
          <a:off x="85098" y="665769"/>
          <a:ext cx="1559590" cy="1334391"/>
        </a:xfrm>
        <a:prstGeom prst="rect">
          <a:avLst/>
        </a:prstGeom>
        <a:blipFill dpi="0" rotWithShape="1">
          <a:blip xmlns:r="http://schemas.openxmlformats.org/officeDocument/2006/relationships" r:embed="rId1" cstate="print">
            <a:extLst/>
          </a:blip>
          <a:srcRect/>
          <a:stretch>
            <a:fillRect t="9318" b="93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112A7-566D-4365-AE5C-26E16C13BBE6}">
      <dsp:nvSpPr>
        <dsp:cNvPr id="0" name=""/>
        <dsp:cNvSpPr/>
      </dsp:nvSpPr>
      <dsp:spPr>
        <a:xfrm>
          <a:off x="85098" y="2000160"/>
          <a:ext cx="1559590" cy="153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lvl="0" algn="ctr" defTabSz="311150" rtl="0" eaLnBrk="1" latinLnBrk="0" hangingPunct="1">
            <a:lnSpc>
              <a:spcPct val="90000"/>
            </a:lnSpc>
            <a:spcBef>
              <a:spcPct val="0"/>
            </a:spcBef>
            <a:spcAft>
              <a:spcPct val="35000"/>
            </a:spcAft>
          </a:pPr>
          <a:r>
            <a:rPr lang="en-GB" sz="700" i="1" kern="1200" dirty="0"/>
            <a:t>“We at Google have been working closely with Luke and his Codeplay colleagues on this project for almost 12 months now. Codeplay's contribution to this effort has been tremendous, so we felt that we should let them take the lead when it comes down to communicating updates related to OpenCL. …  we are planning to merge the work that has been done so far… we want to put together a comprehensive test infrastructure”</a:t>
          </a:r>
          <a:endParaRPr lang="en-GB" sz="700" kern="1200" dirty="0"/>
        </a:p>
      </dsp:txBody>
      <dsp:txXfrm>
        <a:off x="85098" y="2000160"/>
        <a:ext cx="1559590" cy="1532079"/>
      </dsp:txXfrm>
    </dsp:sp>
    <dsp:sp modelId="{6A0732F3-3DE1-4D2B-A314-15AC61677014}">
      <dsp:nvSpPr>
        <dsp:cNvPr id="0" name=""/>
        <dsp:cNvSpPr/>
      </dsp:nvSpPr>
      <dsp:spPr>
        <a:xfrm>
          <a:off x="2728" y="237446"/>
          <a:ext cx="1647396" cy="32947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rtl="0" eaLnBrk="1" latinLnBrk="0" hangingPunct="1">
            <a:lnSpc>
              <a:spcPct val="90000"/>
            </a:lnSpc>
            <a:spcBef>
              <a:spcPct val="0"/>
            </a:spcBef>
            <a:spcAft>
              <a:spcPct val="35000"/>
            </a:spcAft>
          </a:pPr>
          <a:r>
            <a:rPr lang="en-GB" sz="800" i="1" kern="1200" dirty="0"/>
            <a:t>Benoit Steiner – Google TensorFlow engineer</a:t>
          </a:r>
          <a:endParaRPr lang="en-GB" sz="800" kern="1200" dirty="0"/>
        </a:p>
      </dsp:txBody>
      <dsp:txXfrm>
        <a:off x="2728" y="237446"/>
        <a:ext cx="1647396" cy="329479"/>
      </dsp:txXfrm>
    </dsp:sp>
    <dsp:sp modelId="{1D7A8D69-805E-4612-AF3A-32319319D7D6}">
      <dsp:nvSpPr>
        <dsp:cNvPr id="0" name=""/>
        <dsp:cNvSpPr/>
      </dsp:nvSpPr>
      <dsp:spPr>
        <a:xfrm>
          <a:off x="1981823" y="566925"/>
          <a:ext cx="0" cy="2965314"/>
        </a:xfrm>
        <a:prstGeom prst="line">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581DF0-320F-4FC1-8014-12930CFC4692}">
      <dsp:nvSpPr>
        <dsp:cNvPr id="0" name=""/>
        <dsp:cNvSpPr/>
      </dsp:nvSpPr>
      <dsp:spPr>
        <a:xfrm>
          <a:off x="2064192" y="665769"/>
          <a:ext cx="1559590" cy="1334391"/>
        </a:xfrm>
        <a:prstGeom prst="rect">
          <a:avLst/>
        </a:prstGeom>
        <a:blipFill dpi="0" rotWithShape="1">
          <a:blip xmlns:r="http://schemas.openxmlformats.org/officeDocument/2006/relationships" r:embed="rId2" cstate="print">
            <a:extLst/>
          </a:blip>
          <a:srcRect/>
          <a:stretch>
            <a:fillRect t="38750" b="387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82AC6-E798-45C8-9D05-1495B62A18A6}">
      <dsp:nvSpPr>
        <dsp:cNvPr id="0" name=""/>
        <dsp:cNvSpPr/>
      </dsp:nvSpPr>
      <dsp:spPr>
        <a:xfrm>
          <a:off x="2064192" y="2000160"/>
          <a:ext cx="1559590" cy="153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lvl="0" algn="ctr" defTabSz="311150" rtl="0" eaLnBrk="1" latinLnBrk="0" hangingPunct="1">
            <a:lnSpc>
              <a:spcPct val="90000"/>
            </a:lnSpc>
            <a:spcBef>
              <a:spcPct val="0"/>
            </a:spcBef>
            <a:spcAft>
              <a:spcPct val="35000"/>
            </a:spcAft>
          </a:pPr>
          <a:r>
            <a:rPr lang="en-GB" sz="700" kern="1200" dirty="0"/>
            <a:t>“We work with royalty-free SYCL because it is hardware vendor agnostic, single-source C++ programming model without platform specific keywords. This will allow us to easily work with any heterogeneous processor solutions using OpenCL to develop our complex algorithms and ensure future compatibility”</a:t>
          </a:r>
        </a:p>
      </dsp:txBody>
      <dsp:txXfrm>
        <a:off x="2064192" y="2000160"/>
        <a:ext cx="1559590" cy="1532079"/>
      </dsp:txXfrm>
    </dsp:sp>
    <dsp:sp modelId="{E243D7A0-F18B-4CD2-AF60-FA23FA98D10F}">
      <dsp:nvSpPr>
        <dsp:cNvPr id="0" name=""/>
        <dsp:cNvSpPr/>
      </dsp:nvSpPr>
      <dsp:spPr>
        <a:xfrm>
          <a:off x="1981823" y="237446"/>
          <a:ext cx="1647396" cy="329479"/>
        </a:xfrm>
        <a:prstGeom prst="rect">
          <a:avLst/>
        </a:prstGeom>
        <a:solidFill>
          <a:schemeClr val="accent5">
            <a:hueOff val="-2451115"/>
            <a:satOff val="-3409"/>
            <a:lumOff val="-1307"/>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rtl="0" eaLnBrk="1" latinLnBrk="0" hangingPunct="1">
            <a:lnSpc>
              <a:spcPct val="90000"/>
            </a:lnSpc>
            <a:spcBef>
              <a:spcPct val="0"/>
            </a:spcBef>
            <a:spcAft>
              <a:spcPct val="35000"/>
            </a:spcAft>
          </a:pPr>
          <a:r>
            <a:rPr lang="en-GB" sz="800" kern="1200" dirty="0"/>
            <a:t>ONERA</a:t>
          </a:r>
        </a:p>
      </dsp:txBody>
      <dsp:txXfrm>
        <a:off x="1981823" y="237446"/>
        <a:ext cx="1647396" cy="329479"/>
      </dsp:txXfrm>
    </dsp:sp>
    <dsp:sp modelId="{08B28633-7838-4AF8-9DA4-8CB383266ADB}">
      <dsp:nvSpPr>
        <dsp:cNvPr id="0" name=""/>
        <dsp:cNvSpPr/>
      </dsp:nvSpPr>
      <dsp:spPr>
        <a:xfrm>
          <a:off x="3960917" y="566925"/>
          <a:ext cx="0" cy="2965314"/>
        </a:xfrm>
        <a:prstGeom prst="line">
          <a:avLst/>
        </a:prstGeom>
        <a:solidFill>
          <a:schemeClr val="lt1">
            <a:alpha val="90000"/>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CBA34D-F0FA-41B6-A3AF-18A9C4A9F383}">
      <dsp:nvSpPr>
        <dsp:cNvPr id="0" name=""/>
        <dsp:cNvSpPr/>
      </dsp:nvSpPr>
      <dsp:spPr>
        <a:xfrm>
          <a:off x="4043287" y="665769"/>
          <a:ext cx="1559590" cy="1334391"/>
        </a:xfrm>
        <a:prstGeom prst="rect">
          <a:avLst/>
        </a:prstGeom>
        <a:blipFill dpi="0" rotWithShape="1">
          <a:blip xmlns:r="http://schemas.openxmlformats.org/officeDocument/2006/relationships" r:embed="rId3">
            <a:extLst/>
          </a:blip>
          <a:srcRect/>
          <a:stretch>
            <a:fillRect t="30671" b="306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1D8C3-A437-45EF-B250-924E508411B9}">
      <dsp:nvSpPr>
        <dsp:cNvPr id="0" name=""/>
        <dsp:cNvSpPr/>
      </dsp:nvSpPr>
      <dsp:spPr>
        <a:xfrm>
          <a:off x="4043287" y="2000160"/>
          <a:ext cx="1559590" cy="153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lvl="0" algn="ctr" defTabSz="311150">
            <a:lnSpc>
              <a:spcPct val="90000"/>
            </a:lnSpc>
            <a:spcBef>
              <a:spcPct val="0"/>
            </a:spcBef>
            <a:spcAft>
              <a:spcPct val="35000"/>
            </a:spcAft>
          </a:pPr>
          <a:r>
            <a:rPr lang="en-GB" sz="700" kern="1200" dirty="0"/>
            <a:t>“My team and I are working with Codeplay's ComputeCpp for almost a year now and they have resolved every issue in a timely manner, while demonstrating that this technology can work with the most complex C++ template code. I am happy to say that the combination of Codeplay's SYCL implementation with our HPX runtime system has turned out to be a very capable basis for Building a Heterogeneous Computing Model for the  C++ Standard using high-level abstractions.”</a:t>
          </a:r>
          <a:endParaRPr lang="en-US" sz="700" kern="1200" dirty="0"/>
        </a:p>
      </dsp:txBody>
      <dsp:txXfrm>
        <a:off x="4043287" y="2000160"/>
        <a:ext cx="1559590" cy="1532079"/>
      </dsp:txXfrm>
    </dsp:sp>
    <dsp:sp modelId="{1D5E2044-6F59-48CD-B6FF-BBA3F8409F7C}">
      <dsp:nvSpPr>
        <dsp:cNvPr id="0" name=""/>
        <dsp:cNvSpPr/>
      </dsp:nvSpPr>
      <dsp:spPr>
        <a:xfrm>
          <a:off x="3960917" y="237446"/>
          <a:ext cx="1647396" cy="329479"/>
        </a:xfrm>
        <a:prstGeom prst="rect">
          <a:avLst/>
        </a:prstGeom>
        <a:solidFill>
          <a:schemeClr val="accent5">
            <a:hueOff val="-4902230"/>
            <a:satOff val="-6819"/>
            <a:lumOff val="-2615"/>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rtl="0" eaLnBrk="1" latinLnBrk="0" hangingPunct="1">
            <a:lnSpc>
              <a:spcPct val="90000"/>
            </a:lnSpc>
            <a:spcBef>
              <a:spcPct val="0"/>
            </a:spcBef>
            <a:spcAft>
              <a:spcPct val="35000"/>
            </a:spcAft>
          </a:pPr>
          <a:r>
            <a:rPr lang="en-GB" sz="800" kern="1200" dirty="0" err="1" smtClean="0"/>
            <a:t>Hartmut</a:t>
          </a:r>
          <a:r>
            <a:rPr lang="en-GB" sz="800" kern="1200" dirty="0" smtClean="0"/>
            <a:t> Kaiser -HPX</a:t>
          </a:r>
          <a:endParaRPr lang="en-GB" sz="800" kern="1200" dirty="0"/>
        </a:p>
      </dsp:txBody>
      <dsp:txXfrm>
        <a:off x="3960917" y="237446"/>
        <a:ext cx="1647396" cy="329479"/>
      </dsp:txXfrm>
    </dsp:sp>
    <dsp:sp modelId="{F3393605-A311-49A4-A3AB-51077CEEB53A}">
      <dsp:nvSpPr>
        <dsp:cNvPr id="0" name=""/>
        <dsp:cNvSpPr/>
      </dsp:nvSpPr>
      <dsp:spPr>
        <a:xfrm>
          <a:off x="5940012" y="566925"/>
          <a:ext cx="0" cy="2965314"/>
        </a:xfrm>
        <a:prstGeom prst="line">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A44D08-3ECB-4006-8354-6989A2BA337A}">
      <dsp:nvSpPr>
        <dsp:cNvPr id="0" name=""/>
        <dsp:cNvSpPr/>
      </dsp:nvSpPr>
      <dsp:spPr>
        <a:xfrm>
          <a:off x="6022382" y="665769"/>
          <a:ext cx="1559590" cy="1334391"/>
        </a:xfrm>
        <a:prstGeom prst="rect">
          <a:avLst/>
        </a:prstGeom>
        <a:blipFill dpi="0" rotWithShape="1">
          <a:blip xmlns:r="http://schemas.openxmlformats.org/officeDocument/2006/relationships" r:embed="rId4">
            <a:extLst/>
          </a:blip>
          <a:srcRect/>
          <a:stretch>
            <a:fillRect l="18125" r="1812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B31F9-FEA4-467B-B4D5-72FFF42923E9}">
      <dsp:nvSpPr>
        <dsp:cNvPr id="0" name=""/>
        <dsp:cNvSpPr/>
      </dsp:nvSpPr>
      <dsp:spPr>
        <a:xfrm>
          <a:off x="6022382" y="2000160"/>
          <a:ext cx="1559590" cy="153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lvl="0" algn="ctr" defTabSz="311150">
            <a:lnSpc>
              <a:spcPct val="90000"/>
            </a:lnSpc>
            <a:spcBef>
              <a:spcPct val="0"/>
            </a:spcBef>
            <a:spcAft>
              <a:spcPct val="35000"/>
            </a:spcAft>
          </a:pPr>
          <a:r>
            <a:rPr lang="en-GB" sz="700" kern="1200" dirty="0"/>
            <a:t>It was a great pleasure this week for us, that Codeplay released the ComputeCpp project for the wider audience. We've been waiting for this moment and keeping our colleagues and students in constant rally and excitement. We'd like to build on this opportunity to increase the awareness of this technology by providing sample codes and talks to potential users. We're going to give a lecture series on modern scientific programming providing field specific examples.“</a:t>
          </a:r>
          <a:endParaRPr lang="en-US" sz="700" kern="1200" dirty="0"/>
        </a:p>
      </dsp:txBody>
      <dsp:txXfrm>
        <a:off x="6022382" y="2000160"/>
        <a:ext cx="1559590" cy="1532079"/>
      </dsp:txXfrm>
    </dsp:sp>
    <dsp:sp modelId="{B43BB7C3-E287-4D0F-A2E4-2E2910397815}">
      <dsp:nvSpPr>
        <dsp:cNvPr id="0" name=""/>
        <dsp:cNvSpPr/>
      </dsp:nvSpPr>
      <dsp:spPr>
        <a:xfrm>
          <a:off x="5940012" y="237446"/>
          <a:ext cx="1647396" cy="329479"/>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rtl="0" eaLnBrk="1" latinLnBrk="0" hangingPunct="1">
            <a:lnSpc>
              <a:spcPct val="90000"/>
            </a:lnSpc>
            <a:spcBef>
              <a:spcPct val="0"/>
            </a:spcBef>
            <a:spcAft>
              <a:spcPct val="35000"/>
            </a:spcAft>
          </a:pPr>
          <a:r>
            <a:rPr lang="en-GB" sz="800" kern="1200" dirty="0"/>
            <a:t>WIGNER Research Centre</a:t>
          </a:r>
        </a:p>
        <a:p>
          <a:pPr lvl="0" algn="ctr" defTabSz="355600" rtl="0" eaLnBrk="1" latinLnBrk="0" hangingPunct="1">
            <a:lnSpc>
              <a:spcPct val="90000"/>
            </a:lnSpc>
            <a:spcBef>
              <a:spcPct val="0"/>
            </a:spcBef>
            <a:spcAft>
              <a:spcPct val="35000"/>
            </a:spcAft>
          </a:pPr>
          <a:r>
            <a:rPr lang="en-GB" sz="800" kern="1200" dirty="0"/>
            <a:t>for Physics</a:t>
          </a:r>
        </a:p>
      </dsp:txBody>
      <dsp:txXfrm>
        <a:off x="5940012" y="237446"/>
        <a:ext cx="1647396" cy="329479"/>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nodeVertAlign" val="t"/>
          <dgm:param type="vertAlign" val="mid"/>
          <dgm:param type="horzAlign" val="ctr"/>
          <dgm:param type="fallback" val="1D"/>
        </dgm:alg>
      </dgm:if>
      <dgm:else name="Name3">
        <dgm:alg type="lin">
          <dgm:param type="linDir" val="fromR"/>
          <dgm:param type="nodeVertAlign" val="t"/>
          <dgm:param type="vertAlign" val="mid"/>
          <dgm:param type="horzAlign" val="ctr"/>
          <dgm:param type="fallback" val="1D"/>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stBulletLvl" val="1"/>
                      <dgm:param type="txAnchorVert" val="t"/>
                    </dgm:alg>
                  </dgm:if>
                  <dgm:else name="Name12">
                    <dgm:alg type="tx">
                      <dgm:param type="shpTxLTRAlignCh" val="l"/>
                      <dgm:param type="shpTxRTLAlignCh" val="r"/>
                      <dgm:param type="stBulletLvl" val="1"/>
                      <dgm:param type="txAnchorVert" val="t"/>
                    </dgm:alg>
                  </dgm:else>
                </dgm:choose>
              </dgm:if>
              <dgm:else name="Name13">
                <dgm:choose name="Name14">
                  <dgm:if name="Name15" func="var" arg="dir" op="equ" val="norm">
                    <dgm:alg type="tx">
                      <dgm:param type="shpTxLTRAlignCh" val="l"/>
                      <dgm:param type="shpTxRTLAlignCh" val="r"/>
                      <dgm:param type="stBulletLvl" val="2"/>
                      <dgm:param type="txAnchorVert" val="t"/>
                    </dgm:alg>
                  </dgm:if>
                  <dgm:else name="Name16">
                    <dgm:alg type="tx">
                      <dgm:param type="shpTxLTRAlignCh" val="l"/>
                      <dgm:param type="shpTxRTLAlignCh" val="r"/>
                      <dgm:param type="stBulletLvl" val="2"/>
                      <dgm:param type="txAnchorVert" val="t"/>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7C34E-2372-489E-A98A-4B49AC6E4A31}" type="datetimeFigureOut">
              <a:rPr lang="en-GB" smtClean="0"/>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3E7E9-92F2-4AC5-80AD-92C4DE9DECB2}"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g21.link/p0024" TargetMode="Externa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B23E7E9-92F2-4AC5-80AD-92C4DE9DECB2}"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20162" name="Shape 24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lstStyle/>
          <a:p>
            <a:pPr>
              <a:spcBef>
                <a:spcPct val="0"/>
              </a:spcBef>
            </a:pPr>
            <a:endParaRPr lang="en-US" altLang="en-US" smtClean="0"/>
          </a:p>
        </p:txBody>
      </p:sp>
      <p:sp>
        <p:nvSpPr>
          <p:cNvPr id="220163" name="Shape 245"/>
          <p:cNvSpPr>
            <a:spLocks noGrp="1" noRot="1" noChangeAspect="1" noTextEdit="1"/>
          </p:cNvSpPr>
          <p:nvPr>
            <p:ph type="sldImg" idx="2"/>
          </p:nvPr>
        </p:nvSpPr>
        <p:spPr>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29" name="Shape 429"/>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51" name="Shape 451"/>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56" name="Shape 45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63" name="Shape 46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70" name="Shape 47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77" name="Shape 47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How do we create a single interface with all these different use cases?</a:t>
            </a:r>
            <a:endParaRPr lang="en-GB"/>
          </a:p>
        </p:txBody>
      </p:sp>
      <p:sp>
        <p:nvSpPr>
          <p:cNvPr id="484" name="Shape 484"/>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If everyone pushes in different directions you’ll never achieve a unified interface</a:t>
            </a:r>
            <a:endParaRPr lang="en-GB"/>
          </a:p>
        </p:txBody>
      </p:sp>
      <p:sp>
        <p:nvSpPr>
          <p:cNvPr id="490" name="Shape 490"/>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We needed to find common ground in order to work from</a:t>
            </a:r>
            <a:endParaRPr lang="en-GB"/>
          </a:p>
        </p:txBody>
      </p:sp>
      <p:sp>
        <p:nvSpPr>
          <p:cNvPr id="495" name="Shape 495"/>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This may seem trivial</a:t>
            </a:r>
            <a:endParaRPr lang="en-GB"/>
          </a:p>
        </p:txBody>
      </p:sp>
      <p:sp>
        <p:nvSpPr>
          <p:cNvPr id="501" name="Shape 501"/>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21186" name="Shape 285"/>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lstStyle/>
          <a:p>
            <a:pPr>
              <a:spcBef>
                <a:spcPct val="0"/>
              </a:spcBef>
            </a:pPr>
            <a:endParaRPr lang="en-US" altLang="en-US" smtClean="0"/>
          </a:p>
        </p:txBody>
      </p:sp>
      <p:sp>
        <p:nvSpPr>
          <p:cNvPr id="221187" name="Shape 286"/>
          <p:cNvSpPr>
            <a:spLocks noGrp="1" noRot="1" noChangeAspect="1" noTextEdit="1"/>
          </p:cNvSpPr>
          <p:nvPr>
            <p:ph type="sldImg" idx="2"/>
          </p:nvPr>
        </p:nvSpPr>
        <p:spPr>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Establish a common set of components and how they relate to each other</a:t>
            </a:r>
            <a:endParaRPr lang="en-GB"/>
          </a:p>
        </p:txBody>
      </p:sp>
      <p:sp>
        <p:nvSpPr>
          <p:cNvPr id="515" name="Shape 515"/>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20" name="Shape 52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26" name="Shape 52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36" name="Shape 53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48" name="Shape 54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62" name="Shape 56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77" name="Shape 57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596" name="Shape 59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01" name="Shape 601"/>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4"/>
        <p:cNvGrpSpPr/>
        <p:nvPr/>
      </p:nvGrpSpPr>
      <p:grpSpPr>
        <a:xfrm>
          <a:off x="0" y="0"/>
          <a:ext cx="0" cy="0"/>
          <a:chOff x="0" y="0"/>
          <a:chExt cx="0" cy="0"/>
        </a:xfrm>
      </p:grpSpPr>
      <p:sp>
        <p:nvSpPr>
          <p:cNvPr id="605" name="Shape 60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06" name="Shape 60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22210" name="Shape 78"/>
          <p:cNvSpPr>
            <a:spLocks noGrp="1" noRot="1" noChangeAspect="1" noTextEdit="1"/>
          </p:cNvSpPr>
          <p:nvPr>
            <p:ph type="sldImg" idx="2"/>
          </p:nvPr>
        </p:nvSpPr>
        <p:spPr>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p:spPr>
      </p:sp>
      <p:sp>
        <p:nvSpPr>
          <p:cNvPr id="222211" name="Shape 7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en-US" altLang="en-US" smtClean="0"/>
              <a:t>Sean: this is the USS Albany from Wargaming’s World of Warships</a:t>
            </a:r>
            <a:endParaRPr lang="en-US" alt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9"/>
        <p:cNvGrpSpPr/>
        <p:nvPr/>
      </p:nvGrpSpPr>
      <p:grpSpPr>
        <a:xfrm>
          <a:off x="0" y="0"/>
          <a:ext cx="0" cy="0"/>
          <a:chOff x="0" y="0"/>
          <a:chExt cx="0" cy="0"/>
        </a:xfrm>
      </p:grpSpPr>
      <p:sp>
        <p:nvSpPr>
          <p:cNvPr id="610" name="Shape 610"/>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11" name="Shape 611"/>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Where are execution resource and threads of execution?</a:t>
            </a:r>
            <a:endParaRPr lang="en-GB"/>
          </a:p>
        </p:txBody>
      </p:sp>
      <p:sp>
        <p:nvSpPr>
          <p:cNvPr id="616" name="Shape 61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1" name="Shape 62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Imagine if all possible executor types were in a tree hierarchy</a:t>
            </a:r>
            <a:endParaRPr lang="en-GB"/>
          </a:p>
        </p:txBody>
      </p:sp>
      <p:sp>
        <p:nvSpPr>
          <p:cNvPr id="622" name="Shape 622"/>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Use cases!</a:t>
            </a:r>
            <a:endParaRPr lang="en-GB"/>
          </a:p>
        </p:txBody>
      </p:sp>
      <p:sp>
        <p:nvSpPr>
          <p:cNvPr id="627" name="Shape 62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Clr>
                <a:schemeClr val="dk2"/>
              </a:buClr>
              <a:buSzPct val="92000"/>
              <a:buFont typeface="Arial" panose="020B0604020202020204"/>
              <a:buNone/>
            </a:pPr>
            <a:r>
              <a:rPr lang="en-GB"/>
              <a:t>Use cases!</a:t>
            </a:r>
            <a:endParaRPr lang="en-GB"/>
          </a:p>
        </p:txBody>
      </p:sp>
      <p:sp>
        <p:nvSpPr>
          <p:cNvPr id="636" name="Shape 63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46" name="Shape 64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7" name="Shape 65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58" name="Shape 658"/>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1"/>
        <p:cNvGrpSpPr/>
        <p:nvPr/>
      </p:nvGrpSpPr>
      <p:grpSpPr>
        <a:xfrm>
          <a:off x="0" y="0"/>
          <a:ext cx="0" cy="0"/>
          <a:chOff x="0" y="0"/>
          <a:chExt cx="0" cy="0"/>
        </a:xfrm>
      </p:grpSpPr>
      <p:sp>
        <p:nvSpPr>
          <p:cNvPr id="662" name="Shape 66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Blocking guarantees does not affect the interface</a:t>
            </a:r>
            <a:endParaRPr lang="en-GB"/>
          </a:p>
          <a:p>
            <a:pPr lvl="0">
              <a:spcBef>
                <a:spcPts val="0"/>
              </a:spcBef>
              <a:buNone/>
            </a:pPr>
          </a:p>
          <a:p>
            <a:pPr lvl="0">
              <a:spcBef>
                <a:spcPts val="0"/>
              </a:spcBef>
              <a:buNone/>
            </a:pPr>
            <a:r>
              <a:rPr lang="en-GB"/>
              <a:t>Why do we have four separate functions?</a:t>
            </a:r>
            <a:endParaRPr lang="en-GB"/>
          </a:p>
          <a:p>
            <a:pPr marL="457200" lvl="0" indent="-317500" rtl="0">
              <a:spcBef>
                <a:spcPts val="0"/>
              </a:spcBef>
              <a:spcAft>
                <a:spcPts val="0"/>
              </a:spcAft>
              <a:buSzPct val="117000"/>
              <a:buChar char="●"/>
            </a:pPr>
            <a:r>
              <a:rPr lang="en-GB"/>
              <a:t>Different semantics</a:t>
            </a:r>
            <a:endParaRPr lang="en-GB"/>
          </a:p>
          <a:p>
            <a:pPr marL="457200" lvl="0" indent="-317500" rtl="0">
              <a:spcBef>
                <a:spcPts val="0"/>
              </a:spcBef>
              <a:spcAft>
                <a:spcPts val="0"/>
              </a:spcAft>
              <a:buSzPct val="117000"/>
              <a:buChar char="●"/>
            </a:pPr>
            <a:r>
              <a:rPr lang="en-GB"/>
              <a:t>Different parameters and return types</a:t>
            </a:r>
            <a:endParaRPr lang="en-GB"/>
          </a:p>
          <a:p>
            <a:pPr marL="457200" lvl="0" indent="-317500" rtl="0">
              <a:spcBef>
                <a:spcPts val="0"/>
              </a:spcBef>
              <a:buSzPct val="117000"/>
              <a:buChar char="●"/>
            </a:pPr>
            <a:r>
              <a:rPr lang="en-GB"/>
              <a:t>An executor can provide all four!</a:t>
            </a:r>
            <a:endParaRPr lang="en-GB"/>
          </a:p>
        </p:txBody>
      </p:sp>
      <p:sp>
        <p:nvSpPr>
          <p:cNvPr id="663" name="Shape 66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3"/>
        <p:cNvGrpSpPr/>
        <p:nvPr/>
      </p:nvGrpSpPr>
      <p:grpSpPr>
        <a:xfrm>
          <a:off x="0" y="0"/>
          <a:ext cx="0" cy="0"/>
          <a:chOff x="0" y="0"/>
          <a:chExt cx="0" cy="0"/>
        </a:xfrm>
      </p:grpSpPr>
      <p:sp>
        <p:nvSpPr>
          <p:cNvPr id="674" name="Shape 67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75" name="Shape 675"/>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3"/>
        <p:cNvGrpSpPr/>
        <p:nvPr/>
      </p:nvGrpSpPr>
      <p:grpSpPr>
        <a:xfrm>
          <a:off x="0" y="0"/>
          <a:ext cx="0" cy="0"/>
          <a:chOff x="0" y="0"/>
          <a:chExt cx="0" cy="0"/>
        </a:xfrm>
      </p:grpSpPr>
      <p:sp>
        <p:nvSpPr>
          <p:cNvPr id="684" name="Shape 68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85" name="Shape 685"/>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68964"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1D2067F5-7DD2-4653-A2E0-99B602B108FF}" type="slidenum">
              <a:rPr lang="en-US" altLang="en-US"/>
            </a:fld>
            <a:endParaRPr lang="en-US"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696" name="Shape 69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08" name="Shape 70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1" name="Shape 72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22" name="Shape 722"/>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p>
        </p:txBody>
      </p:sp>
      <p:sp>
        <p:nvSpPr>
          <p:cNvPr id="728" name="Shape 728"/>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1"/>
        <p:cNvGrpSpPr/>
        <p:nvPr/>
      </p:nvGrpSpPr>
      <p:grpSpPr>
        <a:xfrm>
          <a:off x="0" y="0"/>
          <a:ext cx="0" cy="0"/>
          <a:chOff x="0" y="0"/>
          <a:chExt cx="0" cy="0"/>
        </a:xfrm>
      </p:grpSpPr>
      <p:sp>
        <p:nvSpPr>
          <p:cNvPr id="732" name="Shape 73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3" name="Shape 73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34" name="Shape 734"/>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41" name="Shape 741"/>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How users and libraries select the behaviour they want</a:t>
            </a:r>
            <a:endParaRPr lang="en-GB"/>
          </a:p>
          <a:p>
            <a:pPr lvl="0">
              <a:spcBef>
                <a:spcPts val="0"/>
              </a:spcBef>
              <a:buClr>
                <a:schemeClr val="dk2"/>
              </a:buClr>
              <a:buSzPct val="92000"/>
              <a:buFont typeface="Arial" panose="020B0604020202020204"/>
              <a:buNone/>
            </a:pPr>
            <a:r>
              <a:rPr lang="en-GB"/>
              <a:t>Policy based design</a:t>
            </a:r>
            <a:endParaRPr lang="en-GB"/>
          </a:p>
          <a:p>
            <a:pPr lvl="0" rtl="0">
              <a:spcBef>
                <a:spcPts val="0"/>
              </a:spcBef>
              <a:buClr>
                <a:srgbClr val="000000"/>
              </a:buClr>
              <a:buSzPct val="92000"/>
              <a:buFont typeface="Arial" panose="020B0604020202020204"/>
              <a:buNone/>
            </a:pPr>
            <a:r>
              <a:rPr lang="en-GB"/>
              <a:t>Customisation points</a:t>
            </a:r>
            <a:endParaRPr lang="en-GB"/>
          </a:p>
        </p:txBody>
      </p:sp>
      <p:sp>
        <p:nvSpPr>
          <p:cNvPr id="747" name="Shape 747"/>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GB"/>
            </a:fld>
            <a:endParaRPr lang="en-GB"/>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0"/>
        <p:cNvGrpSpPr/>
        <p:nvPr/>
      </p:nvGrpSpPr>
      <p:grpSpPr>
        <a:xfrm>
          <a:off x="0" y="0"/>
          <a:ext cx="0" cy="0"/>
          <a:chOff x="0" y="0"/>
          <a:chExt cx="0" cy="0"/>
        </a:xfrm>
      </p:grpSpPr>
      <p:sp>
        <p:nvSpPr>
          <p:cNvPr id="751" name="Shape 75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52" name="Shape 75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776" name="Shape 77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00" name="Shape 80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69988"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D30EB03-DA2E-471C-8B00-5E13BDC95489}" type="slidenum">
              <a:rPr lang="en-US" altLang="en-US"/>
            </a:fld>
            <a:endParaRPr lang="en-US"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24" name="Shape 824"/>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33" name="Shape 83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1"/>
        <p:cNvGrpSpPr/>
        <p:nvPr/>
      </p:nvGrpSpPr>
      <p:grpSpPr>
        <a:xfrm>
          <a:off x="0" y="0"/>
          <a:ext cx="0" cy="0"/>
          <a:chOff x="0" y="0"/>
          <a:chExt cx="0" cy="0"/>
        </a:xfrm>
      </p:grpSpPr>
      <p:sp>
        <p:nvSpPr>
          <p:cNvPr id="842" name="Shape 84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43" name="Shape 84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2"/>
        <p:cNvGrpSpPr/>
        <p:nvPr/>
      </p:nvGrpSpPr>
      <p:grpSpPr>
        <a:xfrm>
          <a:off x="0" y="0"/>
          <a:ext cx="0" cy="0"/>
          <a:chOff x="0" y="0"/>
          <a:chExt cx="0" cy="0"/>
        </a:xfrm>
      </p:grpSpPr>
      <p:sp>
        <p:nvSpPr>
          <p:cNvPr id="853" name="Shape 85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54" name="Shape 854"/>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7"/>
        <p:cNvGrpSpPr/>
        <p:nvPr/>
      </p:nvGrpSpPr>
      <p:grpSpPr>
        <a:xfrm>
          <a:off x="0" y="0"/>
          <a:ext cx="0" cy="0"/>
          <a:chOff x="0" y="0"/>
          <a:chExt cx="0" cy="0"/>
        </a:xfrm>
      </p:grpSpPr>
      <p:sp>
        <p:nvSpPr>
          <p:cNvPr id="858" name="Shape 858"/>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59" name="Shape 859"/>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1"/>
        <p:cNvGrpSpPr/>
        <p:nvPr/>
      </p:nvGrpSpPr>
      <p:grpSpPr>
        <a:xfrm>
          <a:off x="0" y="0"/>
          <a:ext cx="0" cy="0"/>
          <a:chOff x="0" y="0"/>
          <a:chExt cx="0" cy="0"/>
        </a:xfrm>
      </p:grpSpPr>
      <p:sp>
        <p:nvSpPr>
          <p:cNvPr id="882" name="Shape 88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If you only have static executor types:</a:t>
            </a:r>
            <a:endParaRPr lang="en-GB"/>
          </a:p>
          <a:p>
            <a:pPr lvl="0" rtl="0">
              <a:spcBef>
                <a:spcPts val="0"/>
              </a:spcBef>
              <a:buNone/>
            </a:pPr>
          </a:p>
          <a:p>
            <a:pPr lvl="0" rtl="0">
              <a:spcBef>
                <a:spcPts val="0"/>
              </a:spcBef>
              <a:buNone/>
            </a:pPr>
            <a:r>
              <a:rPr lang="en-GB"/>
              <a:t>The return type of prefer has to be deducible at compile-time, which means you cannot determine is a property is possible dynamically.</a:t>
            </a:r>
            <a:endParaRPr lang="en-GB"/>
          </a:p>
          <a:p>
            <a:pPr lvl="0" rtl="0">
              <a:spcBef>
                <a:spcPts val="0"/>
              </a:spcBef>
              <a:buNone/>
            </a:pPr>
            <a:r>
              <a:rPr lang="en-GB"/>
              <a:t>It also means that you cannot modify an executor in-place as you’re always returning a new type.</a:t>
            </a:r>
            <a:endParaRPr lang="en-GB"/>
          </a:p>
          <a:p>
            <a:pPr lvl="0" rtl="0">
              <a:spcBef>
                <a:spcPts val="0"/>
              </a:spcBef>
              <a:buNone/>
            </a:pPr>
            <a:r>
              <a:rPr lang="en-GB"/>
              <a:t>Lastly this means you cannot store an executor generically, you have to be explicit about the type of executor you have and you cannot change it.</a:t>
            </a:r>
            <a:endParaRPr lang="en-GB"/>
          </a:p>
        </p:txBody>
      </p:sp>
      <p:sp>
        <p:nvSpPr>
          <p:cNvPr id="883" name="Shape 88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8"/>
        <p:cNvGrpSpPr/>
        <p:nvPr/>
      </p:nvGrpSpPr>
      <p:grpSpPr>
        <a:xfrm>
          <a:off x="0" y="0"/>
          <a:ext cx="0" cy="0"/>
          <a:chOff x="0" y="0"/>
          <a:chExt cx="0" cy="0"/>
        </a:xfrm>
      </p:grpSpPr>
      <p:sp>
        <p:nvSpPr>
          <p:cNvPr id="889" name="Shape 88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Polymorphic executors allow you to:</a:t>
            </a:r>
            <a:endParaRPr lang="en-GB"/>
          </a:p>
          <a:p>
            <a:pPr lvl="0" rtl="0">
              <a:spcBef>
                <a:spcPts val="0"/>
              </a:spcBef>
              <a:buNone/>
            </a:pPr>
          </a:p>
          <a:p>
            <a:pPr lvl="0" rtl="0">
              <a:spcBef>
                <a:spcPts val="0"/>
              </a:spcBef>
              <a:buNone/>
            </a:pPr>
            <a:r>
              <a:rPr lang="en-GB"/>
              <a:t>Store an executor generically.</a:t>
            </a:r>
            <a:endParaRPr lang="en-GB"/>
          </a:p>
          <a:p>
            <a:pPr lvl="0" rtl="0">
              <a:spcBef>
                <a:spcPts val="0"/>
              </a:spcBef>
              <a:buNone/>
            </a:pPr>
            <a:r>
              <a:rPr lang="en-GB"/>
              <a:t>Modify an executor in-place.</a:t>
            </a:r>
            <a:endParaRPr lang="en-GB"/>
          </a:p>
          <a:p>
            <a:pPr lvl="0" rtl="0">
              <a:spcBef>
                <a:spcPts val="0"/>
              </a:spcBef>
              <a:buNone/>
            </a:pPr>
            <a:r>
              <a:rPr lang="en-GB"/>
              <a:t>Prefer properties dynamically.</a:t>
            </a:r>
            <a:endParaRPr lang="en-GB"/>
          </a:p>
        </p:txBody>
      </p:sp>
      <p:sp>
        <p:nvSpPr>
          <p:cNvPr id="890" name="Shape 89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3"/>
        <p:cNvGrpSpPr/>
        <p:nvPr/>
      </p:nvGrpSpPr>
      <p:grpSpPr>
        <a:xfrm>
          <a:off x="0" y="0"/>
          <a:ext cx="0" cy="0"/>
          <a:chOff x="0" y="0"/>
          <a:chExt cx="0" cy="0"/>
        </a:xfrm>
      </p:grpSpPr>
      <p:sp>
        <p:nvSpPr>
          <p:cNvPr id="894" name="Shape 89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895" name="Shape 895"/>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8"/>
        <p:cNvGrpSpPr/>
        <p:nvPr/>
      </p:nvGrpSpPr>
      <p:grpSpPr>
        <a:xfrm>
          <a:off x="0" y="0"/>
          <a:ext cx="0" cy="0"/>
          <a:chOff x="0" y="0"/>
          <a:chExt cx="0" cy="0"/>
        </a:xfrm>
      </p:grpSpPr>
      <p:sp>
        <p:nvSpPr>
          <p:cNvPr id="899" name="Shape 89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00" name="Shape 90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4"/>
        <p:cNvGrpSpPr/>
        <p:nvPr/>
      </p:nvGrpSpPr>
      <p:grpSpPr>
        <a:xfrm>
          <a:off x="0" y="0"/>
          <a:ext cx="0" cy="0"/>
          <a:chOff x="0" y="0"/>
          <a:chExt cx="0" cy="0"/>
        </a:xfrm>
      </p:grpSpPr>
      <p:sp>
        <p:nvSpPr>
          <p:cNvPr id="905" name="Shape 90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06" name="Shape 90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1012"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306603E-AEA6-4FB0-A2CE-EB7DB15B11DB}" type="slidenum">
              <a:rPr lang="en-US" altLang="en-US"/>
            </a:fld>
            <a:endParaRPr lang="en-US" alt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0"/>
        <p:cNvGrpSpPr/>
        <p:nvPr/>
      </p:nvGrpSpPr>
      <p:grpSpPr>
        <a:xfrm>
          <a:off x="0" y="0"/>
          <a:ext cx="0" cy="0"/>
          <a:chOff x="0" y="0"/>
          <a:chExt cx="0" cy="0"/>
        </a:xfrm>
      </p:grpSpPr>
      <p:sp>
        <p:nvSpPr>
          <p:cNvPr id="911" name="Shape 91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12" name="Shape 91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6"/>
        <p:cNvGrpSpPr/>
        <p:nvPr/>
      </p:nvGrpSpPr>
      <p:grpSpPr>
        <a:xfrm>
          <a:off x="0" y="0"/>
          <a:ext cx="0" cy="0"/>
          <a:chOff x="0" y="0"/>
          <a:chExt cx="0" cy="0"/>
        </a:xfrm>
      </p:grpSpPr>
      <p:sp>
        <p:nvSpPr>
          <p:cNvPr id="917" name="Shape 91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18" name="Shape 91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2"/>
        <p:cNvGrpSpPr/>
        <p:nvPr/>
      </p:nvGrpSpPr>
      <p:grpSpPr>
        <a:xfrm>
          <a:off x="0" y="0"/>
          <a:ext cx="0" cy="0"/>
          <a:chOff x="0" y="0"/>
          <a:chExt cx="0" cy="0"/>
        </a:xfrm>
      </p:grpSpPr>
      <p:sp>
        <p:nvSpPr>
          <p:cNvPr id="923" name="Shape 92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24" name="Shape 924"/>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30" name="Shape 93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4"/>
        <p:cNvGrpSpPr/>
        <p:nvPr/>
      </p:nvGrpSpPr>
      <p:grpSpPr>
        <a:xfrm>
          <a:off x="0" y="0"/>
          <a:ext cx="0" cy="0"/>
          <a:chOff x="0" y="0"/>
          <a:chExt cx="0" cy="0"/>
        </a:xfrm>
      </p:grpSpPr>
      <p:sp>
        <p:nvSpPr>
          <p:cNvPr id="935" name="Shape 93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36" name="Shape 93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0"/>
        <p:cNvGrpSpPr/>
        <p:nvPr/>
      </p:nvGrpSpPr>
      <p:grpSpPr>
        <a:xfrm>
          <a:off x="0" y="0"/>
          <a:ext cx="0" cy="0"/>
          <a:chOff x="0" y="0"/>
          <a:chExt cx="0" cy="0"/>
        </a:xfrm>
      </p:grpSpPr>
      <p:sp>
        <p:nvSpPr>
          <p:cNvPr id="941" name="Shape 94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42" name="Shape 94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5"/>
        <p:cNvGrpSpPr/>
        <p:nvPr/>
      </p:nvGrpSpPr>
      <p:grpSpPr>
        <a:xfrm>
          <a:off x="0" y="0"/>
          <a:ext cx="0" cy="0"/>
          <a:chOff x="0" y="0"/>
          <a:chExt cx="0" cy="0"/>
        </a:xfrm>
      </p:grpSpPr>
      <p:sp>
        <p:nvSpPr>
          <p:cNvPr id="946" name="Shape 94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47" name="Shape 94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52" name="Shape 95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5"/>
        <p:cNvGrpSpPr/>
        <p:nvPr/>
      </p:nvGrpSpPr>
      <p:grpSpPr>
        <a:xfrm>
          <a:off x="0" y="0"/>
          <a:ext cx="0" cy="0"/>
          <a:chOff x="0" y="0"/>
          <a:chExt cx="0" cy="0"/>
        </a:xfrm>
      </p:grpSpPr>
      <p:sp>
        <p:nvSpPr>
          <p:cNvPr id="956" name="Shape 95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57" name="Shape 95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62" name="Shape 96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2036"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4C1BD3B2-7F41-48BF-8632-1DD36BC3D0FF}" type="slidenum">
              <a:rPr lang="en-US" altLang="en-US"/>
            </a:fld>
            <a:endParaRPr lang="en-US" alt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67" name="Shape 96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72" name="Shape 97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5"/>
        <p:cNvGrpSpPr/>
        <p:nvPr/>
      </p:nvGrpSpPr>
      <p:grpSpPr>
        <a:xfrm>
          <a:off x="0" y="0"/>
          <a:ext cx="0" cy="0"/>
          <a:chOff x="0" y="0"/>
          <a:chExt cx="0" cy="0"/>
        </a:xfrm>
      </p:grpSpPr>
      <p:sp>
        <p:nvSpPr>
          <p:cNvPr id="976" name="Shape 97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77" name="Shape 97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0"/>
        <p:cNvGrpSpPr/>
        <p:nvPr/>
      </p:nvGrpSpPr>
      <p:grpSpPr>
        <a:xfrm>
          <a:off x="0" y="0"/>
          <a:ext cx="0" cy="0"/>
          <a:chOff x="0" y="0"/>
          <a:chExt cx="0" cy="0"/>
        </a:xfrm>
      </p:grpSpPr>
      <p:sp>
        <p:nvSpPr>
          <p:cNvPr id="981" name="Shape 98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82" name="Shape 98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5"/>
        <p:cNvGrpSpPr/>
        <p:nvPr/>
      </p:nvGrpSpPr>
      <p:grpSpPr>
        <a:xfrm>
          <a:off x="0" y="0"/>
          <a:ext cx="0" cy="0"/>
          <a:chOff x="0" y="0"/>
          <a:chExt cx="0" cy="0"/>
        </a:xfrm>
      </p:grpSpPr>
      <p:sp>
        <p:nvSpPr>
          <p:cNvPr id="986" name="Shape 98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87" name="Shape 98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92" name="Shape 992"/>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997" name="Shape 99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800" b="0" i="0" u="none" strike="noStrike" kern="1200" cap="none" baseline="0" dirty="0" smtClean="0">
                <a:solidFill>
                  <a:schemeClr val="tx1"/>
                </a:solidFill>
                <a:latin typeface="+mn-lt"/>
                <a:ea typeface="+mn-ea"/>
                <a:cs typeface="+mn-cs"/>
              </a:rPr>
              <a:t>Why? Because it’s programming</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that addresses the universal</a:t>
            </a:r>
            <a:endParaRPr lang="en-GB" sz="1800" b="0" i="0" u="none" strike="noStrike" kern="1200" cap="none" baseline="0" dirty="0" smtClean="0">
              <a:solidFill>
                <a:schemeClr val="tx1"/>
              </a:solidFill>
              <a:latin typeface="+mn-lt"/>
              <a:ea typeface="+mn-ea"/>
              <a:cs typeface="+mn-cs"/>
            </a:endParaRPr>
          </a:p>
          <a:p>
            <a:r>
              <a:rPr lang="en-US" sz="1800" b="0" i="0" u="none" strike="noStrike" kern="1200" cap="none" baseline="0" dirty="0" smtClean="0">
                <a:solidFill>
                  <a:schemeClr val="tx1"/>
                </a:solidFill>
                <a:latin typeface="+mn-lt"/>
                <a:ea typeface="+mn-ea"/>
                <a:cs typeface="+mn-cs"/>
              </a:rPr>
              <a:t>needs of computers today and in</a:t>
            </a:r>
            <a:endParaRPr lang="en-US"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the future </a:t>
            </a:r>
            <a:r>
              <a:rPr lang="en-GB" sz="1800" b="0" i="0" u="none" strike="noStrike" kern="1200" cap="none" baseline="0" dirty="0" err="1" smtClean="0">
                <a:solidFill>
                  <a:schemeClr val="tx1"/>
                </a:solidFill>
                <a:latin typeface="+mn-lt"/>
                <a:ea typeface="+mn-ea"/>
                <a:cs typeface="+mn-cs"/>
              </a:rPr>
              <a:t>future</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YOUR MISSION</a:t>
            </a:r>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panose="020F0502020204030204"/>
              <a:buNone/>
            </a:pPr>
            <a:fld id="{00000000-1234-1234-1234-123412341234}" type="slidenum">
              <a:rPr lang="en-US" sz="1200" b="0" i="0" u="none" strike="noStrike" cap="none" smtClean="0">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800" b="0" i="0" u="none" strike="noStrike" kern="1200" cap="none" baseline="0" dirty="0" smtClean="0">
                <a:solidFill>
                  <a:schemeClr val="tx1"/>
                </a:solidFill>
                <a:latin typeface="+mn-lt"/>
                <a:ea typeface="+mn-ea"/>
                <a:cs typeface="+mn-cs"/>
              </a:rPr>
              <a:t>THIS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YOUR MISSION</a:t>
            </a:r>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panose="020F0502020204030204"/>
              <a:buNone/>
            </a:pPr>
            <a:fld id="{00000000-1234-1234-1234-123412341234}" type="slidenum">
              <a:rPr lang="en-US" sz="1200" b="0" i="0" u="none" strike="noStrike" cap="none" smtClean="0">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smtClean="0">
                <a:latin typeface="Arial" panose="020B0604020202020204" pitchFamily="34" charset="0"/>
              </a:rPr>
              <a:t>http://www.alternatewars.com/BBOW/Computing/Computing_Power.htm</a:t>
            </a:r>
            <a:endParaRPr lang="en-US" altLang="en-US" smtClean="0">
              <a:latin typeface="Arial" panose="020B0604020202020204" pitchFamily="34" charset="0"/>
            </a:endParaRPr>
          </a:p>
        </p:txBody>
      </p:sp>
      <p:sp>
        <p:nvSpPr>
          <p:cNvPr id="173060"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175555C-B735-4458-B0CC-1CC5607C65A1}" type="slidenum">
              <a:rPr lang="en-US" altLang="en-US"/>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4084"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C94ECD6C-4FE4-4B64-BD57-344FF0A8C948}" type="slidenum">
              <a:rPr lang="en-US" altLang="en-US"/>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5108"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509126E-F644-4683-A2C8-861F6E2A991D}" type="slidenum">
              <a:rPr lang="en-US" altLang="en-US"/>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6132"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89FA42F1-8018-4954-B86E-9B520A313B71}" type="slidenum">
              <a:rPr lang="en-US" altLang="en-US"/>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7156"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B6C1F3C-683B-491E-B32A-34D5A68F42E5}" type="slidenum">
              <a:rPr lang="en-US" altLang="en-US"/>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8180"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700EB35D-7BDD-4332-B649-BBC41CC246A3}" type="slidenum">
              <a:rPr lang="en-US" altLang="en-US"/>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xfrm>
            <a:off x="1371600" y="1143000"/>
            <a:ext cx="41148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en-US" altLang="en-US" smtClean="0">
              <a:latin typeface="Arial" panose="020B0604020202020204" pitchFamily="34" charset="0"/>
            </a:endParaRPr>
          </a:p>
        </p:txBody>
      </p:sp>
      <p:sp>
        <p:nvSpPr>
          <p:cNvPr id="179204"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5B703C98-F349-4861-ABA1-E9E499E3751C}" type="slidenum">
              <a:rPr lang="en-US" altLang="en-US"/>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med" len="med"/>
            <a:tailEnd type="none" w="med" len="med"/>
          </a:ln>
        </p:spPr>
      </p:sp>
      <p:sp>
        <p:nvSpPr>
          <p:cNvPr id="537" name="Shape 537"/>
          <p:cNvSpPr txBox="1">
            <a:spLocks noGrp="1"/>
          </p:cNvSpPr>
          <p:nvPr>
            <p:ph type="body" idx="1"/>
          </p:nvPr>
        </p:nvSpPr>
        <p:spPr>
          <a:xfrm>
            <a:off x="685316" y="4400601"/>
            <a:ext cx="5487300" cy="3600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800" b="0" i="0" u="none" strike="noStrike" cap="none"/>
          </a:p>
        </p:txBody>
      </p:sp>
      <p:sp>
        <p:nvSpPr>
          <p:cNvPr id="538" name="Shape 538"/>
          <p:cNvSpPr txBox="1"/>
          <p:nvPr/>
        </p:nvSpPr>
        <p:spPr>
          <a:xfrm>
            <a:off x="3883997" y="8684971"/>
            <a:ext cx="2972400" cy="4575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panose="020F0502020204030204"/>
              <a:buNone/>
            </a:pPr>
            <a:fld id="{00000000-1234-1234-1234-123412341234}" type="slidenum">
              <a:rPr lang="en-US" sz="1200" b="0" i="0" u="none">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xfrm>
            <a:off x="3884613" y="8685213"/>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F2758D-390F-4195-9209-3039665F065F}" type="slidenum">
              <a:rPr lang="en-US" altLang="en-US" smtClean="0"/>
            </a:fld>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en-US" altLang="en-US" smtClean="0"/>
              <a:t>The Parallel and concurrency planets of C++</a:t>
            </a:r>
            <a:endParaRPr lang="en-US" altLang="en-US" smtClean="0"/>
          </a:p>
        </p:txBody>
      </p:sp>
      <p:sp>
        <p:nvSpPr>
          <p:cNvPr id="74756" name="Slide Number Placeholder 3"/>
          <p:cNvSpPr>
            <a:spLocks noGrp="1"/>
          </p:cNvSpPr>
          <p:nvPr>
            <p:ph type="sldNum" sz="quarter" idx="5"/>
          </p:nvPr>
        </p:nvSpPr>
        <p:spPr bwMode="auto">
          <a:xfrm>
            <a:off x="3814763" y="9371013"/>
            <a:ext cx="2919412" cy="493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30F7B4C-361F-4A67-A50F-BE7F04EB7D45}" type="slidenum">
              <a:rPr lang="de-DE" altLang="en-US" smtClean="0"/>
            </a:fld>
            <a:endParaRPr lang="de-DE"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eaLnBrk="1" hangingPunct="1">
              <a:defRPr/>
            </a:pPr>
            <a:r>
              <a:rPr lang="en-US" dirty="0" smtClean="0"/>
              <a:t>The </a:t>
            </a:r>
            <a:r>
              <a:rPr lang="en-US" b="1" dirty="0" smtClean="0">
                <a:hlinkClick r:id="rId3"/>
              </a:rPr>
              <a:t>Parallelism TS</a:t>
            </a:r>
            <a:r>
              <a:rPr lang="en-US" dirty="0" smtClean="0"/>
              <a:t> has been merged into C++17, with the exception of one component, dynamic execution policies, which have been held back and will remain in the second revision of the Parallelism TS for now. There was mild implementer opposition over the lack of implementation experience </a:t>
            </a:r>
            <a:r>
              <a:rPr lang="en-US" i="1" dirty="0" smtClean="0"/>
              <a:t>as part of a portable standard library</a:t>
            </a:r>
            <a:r>
              <a:rPr lang="en-US" dirty="0" smtClean="0"/>
              <a:t> (as opposed to implementation experience in third-party, mostly non-portable libraries, of which there is plenty), but the vote to merge passed in spite of this. The algorithms defined by this TS will go into namespace std (in the TS they were in std::experimental::parallel), and overload with the existing standard algorithms.</a:t>
            </a:r>
            <a:endParaRPr lang="en-US" dirty="0" smtClean="0"/>
          </a:p>
          <a:p>
            <a:pPr eaLnBrk="1" hangingPunct="1">
              <a:defRPr/>
            </a:pPr>
            <a:r>
              <a:rPr lang="en-US" dirty="0" smtClean="0"/>
              <a:t>Parallelism: A condition that arises when at least two threads are executing simultaneously.</a:t>
            </a:r>
            <a:endParaRPr lang="en-US" dirty="0" smtClean="0"/>
          </a:p>
          <a:p>
            <a:pPr eaLnBrk="1" hangingPunct="1">
              <a:defRPr/>
            </a:pPr>
            <a:r>
              <a:rPr lang="en-US" dirty="0" smtClean="0"/>
              <a:t>Concurrency: A condition that exists when at least two threads are making progress. A more generalized form of parallelism that can include time-slicing as a form of virtual parallelism.</a:t>
            </a:r>
            <a:endParaRPr lang="en-US" dirty="0" smtClean="0"/>
          </a:p>
          <a:p>
            <a:pPr eaLnBrk="1" hangingPunct="1">
              <a:defRPr/>
            </a:pPr>
            <a:r>
              <a:rPr lang="en-US" b="1" dirty="0" smtClean="0"/>
              <a:t>Concurrency:</a:t>
            </a:r>
            <a:r>
              <a:rPr lang="en-US" dirty="0" smtClean="0"/>
              <a:t> If two or more problems are solved by a single processor.</a:t>
            </a:r>
            <a:endParaRPr lang="en-US" dirty="0" smtClean="0"/>
          </a:p>
          <a:p>
            <a:pPr eaLnBrk="1" hangingPunct="1">
              <a:defRPr/>
            </a:pPr>
            <a:r>
              <a:rPr lang="en-US" b="1" dirty="0" smtClean="0"/>
              <a:t>Parallelism:</a:t>
            </a:r>
            <a:r>
              <a:rPr lang="en-US" dirty="0" smtClean="0"/>
              <a:t> If one problem is solved by multiple processors.</a:t>
            </a:r>
            <a:endParaRPr lang="en-US" dirty="0" smtClean="0"/>
          </a:p>
          <a:p>
            <a:pPr eaLnBrk="1" hangingPunct="1">
              <a:defRPr/>
            </a:pPr>
            <a:endParaRPr lang="en-US" dirty="0" smtClean="0"/>
          </a:p>
          <a:p>
            <a:pPr eaLnBrk="1" hangingPunct="1">
              <a:defRPr/>
            </a:pPr>
            <a:r>
              <a:rPr lang="en-US" dirty="0" smtClean="0"/>
              <a:t>his is the beginning of a whole set of advanced parallelism features which include the following:</a:t>
            </a:r>
            <a:endParaRPr lang="en-US" dirty="0" smtClean="0"/>
          </a:p>
          <a:p>
            <a:pPr eaLnBrk="1" hangingPunct="1">
              <a:defRPr/>
            </a:pPr>
            <a:r>
              <a:rPr lang="en-US" dirty="0" smtClean="0"/>
              <a:t>Parallelism TS to be started when any of the following three are available:</a:t>
            </a:r>
            <a:endParaRPr lang="en-US" dirty="0" smtClean="0"/>
          </a:p>
          <a:p>
            <a:pPr eaLnBrk="1" hangingPunct="1">
              <a:defRPr/>
            </a:pPr>
            <a:r>
              <a:rPr lang="en-US" dirty="0" smtClean="0"/>
              <a:t>Parallel Algorithms: this initiated it in N3554</a:t>
            </a:r>
            <a:endParaRPr lang="en-US" dirty="0" smtClean="0"/>
          </a:p>
          <a:p>
            <a:pPr eaLnBrk="1" hangingPunct="1">
              <a:defRPr/>
            </a:pPr>
            <a:r>
              <a:rPr lang="en-US" dirty="0" smtClean="0"/>
              <a:t>Data-Based Parallelism. (Vector, SIMD, ...)</a:t>
            </a:r>
            <a:endParaRPr lang="en-US" dirty="0" smtClean="0"/>
          </a:p>
          <a:p>
            <a:pPr eaLnBrk="1" hangingPunct="1">
              <a:defRPr/>
            </a:pPr>
            <a:r>
              <a:rPr lang="en-US" dirty="0" smtClean="0"/>
              <a:t>Task-based parallelism (</a:t>
            </a:r>
            <a:r>
              <a:rPr lang="en-US" dirty="0" err="1" smtClean="0"/>
              <a:t>cilk</a:t>
            </a:r>
            <a:r>
              <a:rPr lang="en-US" dirty="0" smtClean="0"/>
              <a:t>, </a:t>
            </a:r>
            <a:r>
              <a:rPr lang="en-US" dirty="0" err="1" smtClean="0"/>
              <a:t>OpenMP</a:t>
            </a:r>
            <a:r>
              <a:rPr lang="en-US" dirty="0" smtClean="0"/>
              <a:t>, fork-join)</a:t>
            </a:r>
            <a:endParaRPr lang="en-US" dirty="0" smtClean="0"/>
          </a:p>
          <a:p>
            <a:pPr eaLnBrk="1" hangingPunct="1">
              <a:defRPr/>
            </a:pPr>
            <a:r>
              <a:rPr lang="en-US" dirty="0" smtClean="0"/>
              <a:t>In addition, other candidates for the Parallelism TS in future  are:</a:t>
            </a:r>
            <a:endParaRPr lang="en-US" dirty="0" smtClean="0"/>
          </a:p>
          <a:p>
            <a:pPr eaLnBrk="1" hangingPunct="1">
              <a:defRPr/>
            </a:pPr>
            <a:r>
              <a:rPr lang="en-US" dirty="0" err="1" smtClean="0"/>
              <a:t>MapReduce</a:t>
            </a:r>
            <a:endParaRPr lang="en-US" dirty="0" smtClean="0"/>
          </a:p>
          <a:p>
            <a:pPr eaLnBrk="1" hangingPunct="1">
              <a:defRPr/>
            </a:pPr>
            <a:r>
              <a:rPr lang="en-US" dirty="0" smtClean="0"/>
              <a:t>Pipelines</a:t>
            </a:r>
            <a:endParaRPr lang="en-US" dirty="0" smtClean="0"/>
          </a:p>
          <a:p>
            <a:pPr eaLnBrk="1" hangingPunct="1">
              <a:defRPr/>
            </a:pPr>
            <a:r>
              <a:rPr lang="en-US" dirty="0" smtClean="0"/>
              <a:t>The concurrency TS will also follow the idea of whatever is ready to be publishable first:</a:t>
            </a:r>
            <a:endParaRPr lang="en-US" dirty="0" smtClean="0"/>
          </a:p>
          <a:p>
            <a:pPr eaLnBrk="1" hangingPunct="1">
              <a:defRPr/>
            </a:pPr>
            <a:r>
              <a:rPr lang="en-US" dirty="0" smtClean="0"/>
              <a:t>Future Extensions (then, </a:t>
            </a:r>
            <a:r>
              <a:rPr lang="en-US" dirty="0" err="1" smtClean="0"/>
              <a:t>wait_any</a:t>
            </a:r>
            <a:r>
              <a:rPr lang="en-US" dirty="0" smtClean="0"/>
              <a:t>, </a:t>
            </a:r>
            <a:r>
              <a:rPr lang="en-US" dirty="0" err="1" smtClean="0"/>
              <a:t>wait_all</a:t>
            </a:r>
            <a:r>
              <a:rPr lang="en-US" dirty="0" smtClean="0"/>
              <a:t>): This is N3784</a:t>
            </a:r>
            <a:endParaRPr lang="en-US" dirty="0" smtClean="0"/>
          </a:p>
          <a:p>
            <a:pPr eaLnBrk="1" hangingPunct="1">
              <a:defRPr/>
            </a:pPr>
            <a:r>
              <a:rPr lang="en-US" dirty="0" smtClean="0"/>
              <a:t>Executors: This is N3785</a:t>
            </a:r>
            <a:endParaRPr lang="en-US" dirty="0" smtClean="0"/>
          </a:p>
          <a:p>
            <a:pPr eaLnBrk="1" hangingPunct="1">
              <a:defRPr/>
            </a:pPr>
            <a:r>
              <a:rPr lang="en-US" dirty="0" err="1" smtClean="0"/>
              <a:t>Resumable</a:t>
            </a:r>
            <a:r>
              <a:rPr lang="en-US" dirty="0" smtClean="0"/>
              <a:t> Functions, await (with futures)</a:t>
            </a:r>
            <a:endParaRPr lang="en-US" dirty="0" smtClean="0"/>
          </a:p>
          <a:p>
            <a:pPr eaLnBrk="1" hangingPunct="1">
              <a:defRPr/>
            </a:pPr>
            <a:r>
              <a:rPr lang="en-US" dirty="0" smtClean="0"/>
              <a:t>Additional content could come in the form of:</a:t>
            </a:r>
            <a:endParaRPr lang="en-US" dirty="0" smtClean="0"/>
          </a:p>
          <a:p>
            <a:pPr eaLnBrk="1" hangingPunct="1">
              <a:defRPr/>
            </a:pPr>
            <a:r>
              <a:rPr lang="en-US" dirty="0" smtClean="0"/>
              <a:t>Counters</a:t>
            </a:r>
            <a:endParaRPr lang="en-US" dirty="0" smtClean="0"/>
          </a:p>
          <a:p>
            <a:pPr eaLnBrk="1" hangingPunct="1">
              <a:defRPr/>
            </a:pPr>
            <a:r>
              <a:rPr lang="en-US" dirty="0" smtClean="0"/>
              <a:t>Queues</a:t>
            </a:r>
            <a:endParaRPr lang="en-US" dirty="0" smtClean="0"/>
          </a:p>
          <a:p>
            <a:pPr eaLnBrk="1" hangingPunct="1">
              <a:defRPr/>
            </a:pPr>
            <a:r>
              <a:rPr lang="en-US" dirty="0" smtClean="0"/>
              <a:t>Concurrent Vector</a:t>
            </a:r>
            <a:endParaRPr lang="en-US" dirty="0" smtClean="0"/>
          </a:p>
          <a:p>
            <a:pPr eaLnBrk="1" hangingPunct="1">
              <a:defRPr/>
            </a:pPr>
            <a:r>
              <a:rPr lang="en-US" dirty="0" smtClean="0"/>
              <a:t>Unordered Associative Containers</a:t>
            </a:r>
            <a:endParaRPr lang="en-US" dirty="0" smtClean="0"/>
          </a:p>
          <a:p>
            <a:pPr eaLnBrk="1" hangingPunct="1">
              <a:defRPr/>
            </a:pPr>
            <a:r>
              <a:rPr lang="en-US" dirty="0" smtClean="0"/>
              <a:t>A further Synchronization TS could appear in future with the following features:</a:t>
            </a:r>
            <a:endParaRPr lang="en-US" dirty="0" smtClean="0"/>
          </a:p>
          <a:p>
            <a:pPr eaLnBrk="1" hangingPunct="1">
              <a:defRPr/>
            </a:pPr>
            <a:r>
              <a:rPr lang="en-US" dirty="0" smtClean="0"/>
              <a:t>Latches and Barriers</a:t>
            </a:r>
            <a:endParaRPr lang="en-US" dirty="0" smtClean="0"/>
          </a:p>
          <a:p>
            <a:pPr eaLnBrk="1" hangingPunct="1">
              <a:defRPr/>
            </a:pPr>
            <a:r>
              <a:rPr lang="en-US" dirty="0" err="1" smtClean="0"/>
              <a:t>upgrade_lock</a:t>
            </a:r>
            <a:endParaRPr lang="en-US" dirty="0" smtClean="0"/>
          </a:p>
          <a:p>
            <a:pPr eaLnBrk="1" hangingPunct="1">
              <a:defRPr/>
            </a:pPr>
            <a:endParaRPr lang="en-US" dirty="0"/>
          </a:p>
        </p:txBody>
      </p:sp>
      <p:sp>
        <p:nvSpPr>
          <p:cNvPr id="76804" name="Slide Number Placeholder 3"/>
          <p:cNvSpPr>
            <a:spLocks noGrp="1"/>
          </p:cNvSpPr>
          <p:nvPr>
            <p:ph type="sldNum" sz="quarter" idx="5"/>
          </p:nvPr>
        </p:nvSpPr>
        <p:spPr bwMode="auto">
          <a:xfrm>
            <a:off x="3814763" y="9371013"/>
            <a:ext cx="2919412" cy="493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693DE81-D095-4D36-885F-898376634D9C}" type="slidenum">
              <a:rPr lang="de-DE" altLang="en-US" smtClean="0"/>
            </a:fld>
            <a:endParaRPr lang="de-DE"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p:cNvSpPr>
            <a:spLocks noGrp="1" noRot="1" noChangeAspect="1" noTextEdit="1"/>
          </p:cNvSpPr>
          <p:nvPr>
            <p:ph type="sldImg"/>
          </p:nvPr>
        </p:nvSpPr>
        <p:spPr/>
      </p:sp>
      <p:sp>
        <p:nvSpPr>
          <p:cNvPr id="26419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en-US" altLang="en-US" smtClean="0">
                <a:solidFill>
                  <a:srgbClr val="0000FF"/>
                </a:solidFill>
              </a:rPr>
              <a:t>Lambdas</a:t>
            </a:r>
            <a:r>
              <a:rPr lang="en-US" altLang="en-US" smtClean="0"/>
              <a:t>:</a:t>
            </a:r>
            <a:endParaRPr lang="en-US" altLang="en-US" smtClean="0"/>
          </a:p>
          <a:p>
            <a:pPr lvl="1">
              <a:spcBef>
                <a:spcPct val="0"/>
              </a:spcBef>
            </a:pPr>
            <a:r>
              <a:rPr lang="en-US" altLang="en-US" b="1" smtClean="0">
                <a:solidFill>
                  <a:srgbClr val="00B050"/>
                </a:solidFill>
              </a:rPr>
              <a:t>Easier</a:t>
            </a:r>
            <a:r>
              <a:rPr lang="en-US" altLang="en-US" smtClean="0"/>
              <a:t> and more</a:t>
            </a:r>
            <a:r>
              <a:rPr lang="en-US" altLang="en-US" smtClean="0">
                <a:solidFill>
                  <a:srgbClr val="00B050"/>
                </a:solidFill>
              </a:rPr>
              <a:t> </a:t>
            </a:r>
            <a:r>
              <a:rPr lang="en-US" altLang="en-US" b="1" smtClean="0">
                <a:solidFill>
                  <a:srgbClr val="00B050"/>
                </a:solidFill>
              </a:rPr>
              <a:t>readable</a:t>
            </a:r>
            <a:r>
              <a:rPr lang="en-US" altLang="en-US" smtClean="0">
                <a:solidFill>
                  <a:srgbClr val="00B050"/>
                </a:solidFill>
              </a:rPr>
              <a:t> </a:t>
            </a:r>
            <a:r>
              <a:rPr lang="en-US" altLang="en-US" smtClean="0"/>
              <a:t>-- code remains inline</a:t>
            </a:r>
            <a:endParaRPr lang="en-US" altLang="en-US" smtClean="0"/>
          </a:p>
          <a:p>
            <a:pPr lvl="1">
              <a:spcBef>
                <a:spcPct val="0"/>
              </a:spcBef>
            </a:pPr>
            <a:r>
              <a:rPr lang="en-US" altLang="en-US" smtClean="0"/>
              <a:t>Potentially more </a:t>
            </a:r>
            <a:r>
              <a:rPr lang="en-US" altLang="en-US" b="1" smtClean="0">
                <a:solidFill>
                  <a:srgbClr val="FF0000"/>
                </a:solidFill>
              </a:rPr>
              <a:t>dangerous</a:t>
            </a:r>
            <a:r>
              <a:rPr lang="en-US" altLang="en-US" smtClean="0"/>
              <a:t> ([&amp;] captures everything by ref)</a:t>
            </a:r>
            <a:endParaRPr lang="en-US" altLang="en-US" smtClean="0"/>
          </a:p>
          <a:p>
            <a:pPr lvl="1">
              <a:spcBef>
                <a:spcPct val="0"/>
              </a:spcBef>
            </a:pPr>
            <a:endParaRPr lang="en-US" altLang="en-US" smtClean="0"/>
          </a:p>
          <a:p>
            <a:pPr>
              <a:spcBef>
                <a:spcPct val="0"/>
              </a:spcBef>
            </a:pPr>
            <a:r>
              <a:rPr lang="en-US" altLang="en-US" smtClean="0">
                <a:solidFill>
                  <a:srgbClr val="0000FF"/>
                </a:solidFill>
              </a:rPr>
              <a:t>Functions</a:t>
            </a:r>
            <a:r>
              <a:rPr lang="en-US" altLang="en-US" smtClean="0"/>
              <a:t>:</a:t>
            </a:r>
            <a:endParaRPr lang="en-US" altLang="en-US" smtClean="0"/>
          </a:p>
          <a:p>
            <a:pPr lvl="1">
              <a:spcBef>
                <a:spcPct val="0"/>
              </a:spcBef>
            </a:pPr>
            <a:r>
              <a:rPr lang="en-US" altLang="en-US" smtClean="0"/>
              <a:t>More </a:t>
            </a:r>
            <a:r>
              <a:rPr lang="en-US" altLang="en-US" b="1" smtClean="0">
                <a:solidFill>
                  <a:srgbClr val="00B050"/>
                </a:solidFill>
              </a:rPr>
              <a:t>efficient</a:t>
            </a:r>
            <a:r>
              <a:rPr lang="en-US" altLang="en-US" smtClean="0"/>
              <a:t> -- lambdas involve class, function objects</a:t>
            </a:r>
            <a:endParaRPr lang="en-US" altLang="en-US" smtClean="0"/>
          </a:p>
          <a:p>
            <a:pPr>
              <a:spcBef>
                <a:spcPct val="0"/>
              </a:spcBef>
            </a:pPr>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p:sp>
      <p:sp>
        <p:nvSpPr>
          <p:cNvPr id="26521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p:sp>
      <p:sp>
        <p:nvSpPr>
          <p:cNvPr id="26624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endParaRPr lang="en-US" altLang="en-US" smtClean="0"/>
          </a:p>
        </p:txBody>
      </p:sp>
      <p:sp>
        <p:nvSpPr>
          <p:cNvPr id="266244"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E7C8B961-1D0E-41E2-8FA0-DE2CB776E745}" type="slidenum">
              <a:rPr lang="en-US" altLang="en-US"/>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a:miter lim="800000"/>
          </a:ln>
        </p:spPr>
      </p:sp>
      <p:sp>
        <p:nvSpPr>
          <p:cNvPr id="2467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en-US" altLang="en-US" smtClean="0">
                <a:cs typeface="Arial" panose="020B0604020202020204" pitchFamily="34" charset="0"/>
              </a:rPr>
              <a:t>Concurrency and parallelism have different goals.</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Concurrent programming existed before multicore was common (for example, UI threads).</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In the absence of concurrency, some programming problems require messy polling and dispatch.</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Classic concurrent problems: producer/consumer, separate threads for UI, computation, and I/O.</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Classic parallel problems: graphics (pixel processing), array processing.</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Concurrency and parallelism can coexist: concurrent threads can employ parallelism.  The reverse is not recommended.</a:t>
            </a:r>
            <a:endParaRPr lang="en-US" altLang="en-US" smtClean="0">
              <a:cs typeface="Arial" panose="020B0604020202020204" pitchFamily="34" charset="0"/>
            </a:endParaRPr>
          </a:p>
        </p:txBody>
      </p:sp>
      <p:sp>
        <p:nvSpPr>
          <p:cNvPr id="246788"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E29D3C3C-752E-4FB1-BBE9-D043C552A165}" type="slidenum">
              <a:rPr lang="en-US" altLang="en-US"/>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a:ln>
            <a:miter lim="800000"/>
          </a:ln>
        </p:spPr>
      </p:sp>
      <p:sp>
        <p:nvSpPr>
          <p:cNvPr id="2478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lstStyle/>
          <a:p>
            <a:pPr>
              <a:spcBef>
                <a:spcPct val="0"/>
              </a:spcBef>
            </a:pPr>
            <a:r>
              <a:rPr lang="en-US" altLang="en-US" smtClean="0">
                <a:cs typeface="Arial" panose="020B0604020202020204" pitchFamily="34" charset="0"/>
              </a:rPr>
              <a:t>In Basketball, you need a minimum of two players (opponents) on court at the same time, interacting.</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Playing with fewer than five players on a side produces different results.</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Interaction amongst the players is KEY.</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Each separate agent (thread) must make forward progress.</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Other examples: Soccer, Football, Baseball</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Work analogy: TV &amp; Movie production, construction work (which also contains parallelism)</a:t>
            </a:r>
            <a:endParaRPr lang="en-US" altLang="en-US" smtClean="0">
              <a:cs typeface="Arial" panose="020B0604020202020204" pitchFamily="34" charset="0"/>
            </a:endParaRPr>
          </a:p>
          <a:p>
            <a:pPr>
              <a:spcBef>
                <a:spcPct val="0"/>
              </a:spcBef>
            </a:pP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In track, opponents do not need to be running at the same time</a:t>
            </a:r>
            <a:endParaRPr lang="en-US" altLang="en-US" smtClean="0">
              <a:cs typeface="Arial" panose="020B0604020202020204" pitchFamily="34" charset="0"/>
            </a:endParaRPr>
          </a:p>
          <a:p>
            <a:pPr eaLnBrk="1" hangingPunct="1">
              <a:spcBef>
                <a:spcPct val="0"/>
              </a:spcBef>
            </a:pPr>
            <a:r>
              <a:rPr lang="en-US" altLang="en-US" smtClean="0">
                <a:cs typeface="Arial" panose="020B0604020202020204" pitchFamily="34" charset="0"/>
              </a:rPr>
              <a:t>Runners can theoretically run one-at-a-time, and their times compared – they do not need to make simultaneous forward progress.</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The number of simultaneous runners is determined by resources (number of lanes on the track)</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Interactions between runners are minimal.</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Other examples: Golf, Crew, swimming</a:t>
            </a:r>
            <a:endParaRPr lang="en-US" altLang="en-US" smtClean="0">
              <a:cs typeface="Arial" panose="020B0604020202020204" pitchFamily="34" charset="0"/>
            </a:endParaRPr>
          </a:p>
          <a:p>
            <a:pPr>
              <a:spcBef>
                <a:spcPct val="0"/>
              </a:spcBef>
            </a:pPr>
            <a:r>
              <a:rPr lang="en-US" altLang="en-US" smtClean="0">
                <a:cs typeface="Arial" panose="020B0604020202020204" pitchFamily="34" charset="0"/>
              </a:rPr>
              <a:t>Work analogies: Sorting mail, sewing clothes</a:t>
            </a:r>
            <a:endParaRPr lang="en-US" altLang="en-US" smtClean="0">
              <a:cs typeface="Arial" panose="020B0604020202020204" pitchFamily="34" charset="0"/>
            </a:endParaRPr>
          </a:p>
          <a:p>
            <a:pPr>
              <a:spcBef>
                <a:spcPct val="0"/>
              </a:spcBef>
            </a:pPr>
            <a:endParaRPr lang="en-US" altLang="en-US" smtClean="0">
              <a:cs typeface="Arial" panose="020B0604020202020204" pitchFamily="34" charset="0"/>
            </a:endParaRPr>
          </a:p>
        </p:txBody>
      </p:sp>
      <p:sp>
        <p:nvSpPr>
          <p:cNvPr id="247812"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60C76515-AC1E-4524-9643-CF0BAE857C72}" type="slidenum">
              <a:rPr lang="en-US" altLang="en-US"/>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Shape 521"/>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755434" y="5145489"/>
            <a:ext cx="6048900" cy="4209600"/>
          </a:xfrm>
          <a:prstGeom prst="rect">
            <a:avLst/>
          </a:prstGeom>
          <a:noFill/>
          <a:ln>
            <a:noFill/>
          </a:ln>
        </p:spPr>
        <p:txBody>
          <a:bodyPr wrap="square" lIns="101425" tIns="101425" rIns="101425" bIns="101425" anchor="ctr" anchorCtr="0">
            <a:noAutofit/>
          </a:bodyPr>
          <a:lstStyle/>
          <a:p>
            <a:pPr lvl="0" rtl="0">
              <a:spcBef>
                <a:spcPts val="0"/>
              </a:spcBef>
              <a:buNone/>
            </a:pPr>
            <a:r>
              <a:rPr lang="en-GB" sz="1600"/>
              <a:t>Since the executors sub-group was formed we have published multiple papers and presented these to the SG1 study group and we are close to publishing the Executors TS.</a:t>
            </a:r>
            <a:endParaRPr lang="en-GB" sz="1600"/>
          </a:p>
        </p:txBody>
      </p:sp>
      <p:sp>
        <p:nvSpPr>
          <p:cNvPr id="538" name="Shape 538"/>
          <p:cNvSpPr>
            <a:spLocks noGrp="1" noRot="1" noChangeAspect="1"/>
          </p:cNvSpPr>
          <p:nvPr>
            <p:ph type="sldImg" idx="2"/>
          </p:nvPr>
        </p:nvSpPr>
        <p:spPr>
          <a:xfrm>
            <a:off x="1374775" y="1336675"/>
            <a:ext cx="4810125" cy="3606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755434" y="5145489"/>
            <a:ext cx="6048900" cy="4209600"/>
          </a:xfrm>
          <a:prstGeom prst="rect">
            <a:avLst/>
          </a:prstGeom>
          <a:noFill/>
          <a:ln>
            <a:noFill/>
          </a:ln>
        </p:spPr>
        <p:txBody>
          <a:bodyPr wrap="square" lIns="101425" tIns="101425" rIns="101425" bIns="101425" anchor="ctr" anchorCtr="0">
            <a:noAutofit/>
          </a:bodyPr>
          <a:lstStyle/>
          <a:p>
            <a:pPr lvl="0" rtl="0">
              <a:spcBef>
                <a:spcPts val="0"/>
              </a:spcBef>
              <a:buNone/>
            </a:pPr>
            <a:endParaRPr sz="1600"/>
          </a:p>
        </p:txBody>
      </p:sp>
      <p:sp>
        <p:nvSpPr>
          <p:cNvPr id="560" name="Shape 560"/>
          <p:cNvSpPr>
            <a:spLocks noGrp="1" noRot="1" noChangeAspect="1"/>
          </p:cNvSpPr>
          <p:nvPr>
            <p:ph type="sldImg" idx="2"/>
          </p:nvPr>
        </p:nvSpPr>
        <p:spPr>
          <a:xfrm>
            <a:off x="1374775" y="1336675"/>
            <a:ext cx="4810125" cy="3606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755434" y="5145489"/>
            <a:ext cx="6048900" cy="4209600"/>
          </a:xfrm>
          <a:prstGeom prst="rect">
            <a:avLst/>
          </a:prstGeom>
          <a:noFill/>
          <a:ln>
            <a:noFill/>
          </a:ln>
        </p:spPr>
        <p:txBody>
          <a:bodyPr wrap="square" lIns="96700" tIns="96700" rIns="96700" bIns="96700" anchor="ctr" anchorCtr="0">
            <a:noAutofit/>
          </a:bodyPr>
          <a:lstStyle/>
          <a:p>
            <a:pPr lvl="0" rtl="0">
              <a:spcBef>
                <a:spcPts val="0"/>
              </a:spcBef>
              <a:buNone/>
            </a:pPr>
            <a:endParaRPr sz="1500"/>
          </a:p>
        </p:txBody>
      </p:sp>
      <p:sp>
        <p:nvSpPr>
          <p:cNvPr id="487" name="Shape 487"/>
          <p:cNvSpPr>
            <a:spLocks noGrp="1" noRot="1" noChangeAspect="1"/>
          </p:cNvSpPr>
          <p:nvPr>
            <p:ph type="sldImg" idx="2"/>
          </p:nvPr>
        </p:nvSpPr>
        <p:spPr>
          <a:xfrm>
            <a:off x="1373188" y="1336675"/>
            <a:ext cx="4811712" cy="360838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755434" y="5145489"/>
            <a:ext cx="6048900" cy="4209600"/>
          </a:xfrm>
          <a:prstGeom prst="rect">
            <a:avLst/>
          </a:prstGeom>
          <a:noFill/>
          <a:ln>
            <a:noFill/>
          </a:ln>
        </p:spPr>
        <p:txBody>
          <a:bodyPr wrap="square" lIns="101425" tIns="101425" rIns="101425" bIns="101425" anchor="ctr" anchorCtr="0">
            <a:noAutofit/>
          </a:bodyPr>
          <a:lstStyle/>
          <a:p>
            <a:pPr lvl="0" rtl="0">
              <a:spcBef>
                <a:spcPts val="0"/>
              </a:spcBef>
              <a:buNone/>
            </a:pPr>
            <a:endParaRPr sz="1600"/>
          </a:p>
        </p:txBody>
      </p:sp>
      <p:sp>
        <p:nvSpPr>
          <p:cNvPr id="582" name="Shape 582"/>
          <p:cNvSpPr>
            <a:spLocks noGrp="1" noRot="1" noChangeAspect="1"/>
          </p:cNvSpPr>
          <p:nvPr>
            <p:ph type="sldImg" idx="2"/>
          </p:nvPr>
        </p:nvSpPr>
        <p:spPr>
          <a:xfrm>
            <a:off x="1374775" y="1336675"/>
            <a:ext cx="4810125" cy="3606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755434" y="5145489"/>
            <a:ext cx="6048900" cy="4209600"/>
          </a:xfrm>
          <a:prstGeom prst="rect">
            <a:avLst/>
          </a:prstGeom>
          <a:noFill/>
          <a:ln>
            <a:noFill/>
          </a:ln>
        </p:spPr>
        <p:txBody>
          <a:bodyPr wrap="square" lIns="101425" tIns="101425" rIns="101425" bIns="101425" anchor="ctr" anchorCtr="0">
            <a:noAutofit/>
          </a:bodyPr>
          <a:lstStyle/>
          <a:p>
            <a:pPr lvl="0" rtl="0">
              <a:spcBef>
                <a:spcPts val="0"/>
              </a:spcBef>
              <a:buNone/>
            </a:pPr>
            <a:endParaRPr sz="1600"/>
          </a:p>
        </p:txBody>
      </p:sp>
      <p:sp>
        <p:nvSpPr>
          <p:cNvPr id="604" name="Shape 604"/>
          <p:cNvSpPr>
            <a:spLocks noGrp="1" noRot="1" noChangeAspect="1"/>
          </p:cNvSpPr>
          <p:nvPr>
            <p:ph type="sldImg" idx="2"/>
          </p:nvPr>
        </p:nvSpPr>
        <p:spPr>
          <a:xfrm>
            <a:off x="1374775" y="1336675"/>
            <a:ext cx="4810125" cy="3606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8" name="Shape 658"/>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9" name="Shape 68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1" name="Shape 771"/>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731520" y="5863589"/>
            <a:ext cx="5852159" cy="5554980"/>
          </a:xfrm>
          <a:prstGeom prst="rect">
            <a:avLst/>
          </a:prstGeom>
        </p:spPr>
        <p:txBody>
          <a:bodyPr lIns="91425" tIns="91425" rIns="91425" bIns="91425" anchor="t" anchorCtr="0">
            <a:noAutofit/>
          </a:bodyPr>
          <a:lstStyle/>
          <a:p>
            <a:pPr lvl="0">
              <a:spcBef>
                <a:spcPts val="0"/>
              </a:spcBef>
              <a:buNone/>
            </a:pPr>
          </a:p>
        </p:txBody>
      </p:sp>
      <p:sp>
        <p:nvSpPr>
          <p:cNvPr id="703" name="Shape 703"/>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731520" y="5863589"/>
            <a:ext cx="5852159" cy="5554980"/>
          </a:xfrm>
          <a:prstGeom prst="rect">
            <a:avLst/>
          </a:prstGeom>
        </p:spPr>
        <p:txBody>
          <a:bodyPr lIns="91425" tIns="91425" rIns="91425" bIns="91425" anchor="t" anchorCtr="0">
            <a:noAutofit/>
          </a:bodyPr>
          <a:lstStyle/>
          <a:p>
            <a:pPr lvl="0">
              <a:spcBef>
                <a:spcPts val="0"/>
              </a:spcBef>
              <a:buNone/>
            </a:pPr>
          </a:p>
        </p:txBody>
      </p:sp>
      <p:sp>
        <p:nvSpPr>
          <p:cNvPr id="225" name="Shape 225"/>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800" b="0" i="0" u="none" strike="noStrike" kern="1200" cap="none" baseline="0" dirty="0" smtClean="0">
                <a:solidFill>
                  <a:schemeClr val="tx1"/>
                </a:solidFill>
                <a:latin typeface="+mn-lt"/>
                <a:ea typeface="+mn-ea"/>
                <a:cs typeface="+mn-cs"/>
              </a:rPr>
              <a:t>Why? Because it’s programming</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that addresses the universal</a:t>
            </a:r>
            <a:endParaRPr lang="en-GB" sz="1800" b="0" i="0" u="none" strike="noStrike" kern="1200" cap="none" baseline="0" dirty="0" smtClean="0">
              <a:solidFill>
                <a:schemeClr val="tx1"/>
              </a:solidFill>
              <a:latin typeface="+mn-lt"/>
              <a:ea typeface="+mn-ea"/>
              <a:cs typeface="+mn-cs"/>
            </a:endParaRPr>
          </a:p>
          <a:p>
            <a:r>
              <a:rPr lang="en-US" sz="1800" b="0" i="0" u="none" strike="noStrike" kern="1200" cap="none" baseline="0" dirty="0" smtClean="0">
                <a:solidFill>
                  <a:schemeClr val="tx1"/>
                </a:solidFill>
                <a:latin typeface="+mn-lt"/>
                <a:ea typeface="+mn-ea"/>
                <a:cs typeface="+mn-cs"/>
              </a:rPr>
              <a:t>needs of computers today and in</a:t>
            </a:r>
            <a:endParaRPr lang="en-US"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the future </a:t>
            </a:r>
            <a:r>
              <a:rPr lang="en-GB" sz="1800" b="0" i="0" u="none" strike="noStrike" kern="1200" cap="none" baseline="0" dirty="0" err="1" smtClean="0">
                <a:solidFill>
                  <a:schemeClr val="tx1"/>
                </a:solidFill>
                <a:latin typeface="+mn-lt"/>
                <a:ea typeface="+mn-ea"/>
                <a:cs typeface="+mn-cs"/>
              </a:rPr>
              <a:t>future</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THIS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YOUR MISSION</a:t>
            </a:r>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panose="020F0502020204030204"/>
              <a:buNone/>
            </a:pPr>
            <a:fld id="{00000000-1234-1234-1234-123412341234}" type="slidenum">
              <a:rPr lang="en-US" sz="1200" b="0" i="0" u="none" strike="noStrike" cap="none" smtClean="0">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731520" y="5863589"/>
            <a:ext cx="5852159" cy="5554980"/>
          </a:xfrm>
          <a:prstGeom prst="rect">
            <a:avLst/>
          </a:prstGeom>
          <a:noFill/>
          <a:ln>
            <a:noFill/>
          </a:ln>
        </p:spPr>
        <p:txBody>
          <a:bodyPr lIns="112300" tIns="56150" rIns="112300" bIns="56150" anchor="t" anchorCtr="0">
            <a:noAutofit/>
          </a:bodyPr>
          <a:lstStyle/>
          <a:p>
            <a:pPr marL="0" marR="0" lvl="0" indent="0" algn="l" rtl="0">
              <a:spcBef>
                <a:spcPts val="0"/>
              </a:spcBef>
              <a:spcAft>
                <a:spcPts val="0"/>
              </a:spcAft>
              <a:buSzPct val="25000"/>
              <a:buNone/>
            </a:pPr>
            <a:endParaRPr sz="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66" name="Shape 266"/>
          <p:cNvSpPr txBox="1">
            <a:spLocks noGrp="1"/>
          </p:cNvSpPr>
          <p:nvPr>
            <p:ph type="sldNum" idx="12"/>
          </p:nvPr>
        </p:nvSpPr>
        <p:spPr>
          <a:xfrm>
            <a:off x="4143587" y="11725039"/>
            <a:ext cx="3169920" cy="617220"/>
          </a:xfrm>
          <a:prstGeom prst="rect">
            <a:avLst/>
          </a:prstGeom>
          <a:noFill/>
          <a:ln>
            <a:noFill/>
          </a:ln>
        </p:spPr>
        <p:txBody>
          <a:bodyPr lIns="112300" tIns="56150" rIns="112300" bIns="56150" anchor="b" anchorCtr="0">
            <a:noAutofit/>
          </a:bodyPr>
          <a:lstStyle/>
          <a:p>
            <a:pPr marL="0" marR="0" lvl="0" indent="0" algn="r" rtl="0">
              <a:lnSpc>
                <a:spcPct val="99000"/>
              </a:lnSpc>
              <a:spcBef>
                <a:spcPts val="0"/>
              </a:spcBef>
              <a:spcAft>
                <a:spcPts val="0"/>
              </a:spcAft>
              <a:buSzPct val="25000"/>
              <a:buNone/>
            </a:pPr>
            <a:fld id="{00000000-1234-1234-1234-123412341234}" type="slidenum">
              <a:rPr lang="en-US" sz="1600">
                <a:solidFill>
                  <a:srgbClr val="FFFFFF"/>
                </a:solidFill>
                <a:latin typeface="Arial" panose="020B0604020202020204"/>
                <a:ea typeface="Arial" panose="020B0604020202020204"/>
                <a:cs typeface="Arial" panose="020B0604020202020204"/>
                <a:sym typeface="Arial" panose="020B0604020202020204"/>
              </a:rPr>
            </a:fld>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731520" y="5863589"/>
            <a:ext cx="5852159" cy="5554980"/>
          </a:xfrm>
          <a:prstGeom prst="rect">
            <a:avLst/>
          </a:prstGeom>
          <a:noFill/>
          <a:ln>
            <a:noFill/>
          </a:ln>
        </p:spPr>
        <p:txBody>
          <a:bodyPr lIns="112300" tIns="56150" rIns="112300" bIns="56150" anchor="t" anchorCtr="0">
            <a:noAutofit/>
          </a:bodyPr>
          <a:lstStyle/>
          <a:p>
            <a:pPr marL="0" marR="0" lvl="0" indent="0" algn="l" rtl="0">
              <a:spcBef>
                <a:spcPts val="0"/>
              </a:spcBef>
              <a:spcAft>
                <a:spcPts val="0"/>
              </a:spcAft>
              <a:buSzPct val="25000"/>
              <a:buNone/>
            </a:pPr>
            <a:endParaRPr sz="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1" name="Shape 291"/>
          <p:cNvSpPr txBox="1">
            <a:spLocks noGrp="1"/>
          </p:cNvSpPr>
          <p:nvPr>
            <p:ph type="sldNum" idx="12"/>
          </p:nvPr>
        </p:nvSpPr>
        <p:spPr>
          <a:xfrm>
            <a:off x="4143587" y="11725039"/>
            <a:ext cx="3169920" cy="617220"/>
          </a:xfrm>
          <a:prstGeom prst="rect">
            <a:avLst/>
          </a:prstGeom>
          <a:noFill/>
          <a:ln>
            <a:noFill/>
          </a:ln>
        </p:spPr>
        <p:txBody>
          <a:bodyPr lIns="112300" tIns="56150" rIns="112300" bIns="56150" anchor="b" anchorCtr="0">
            <a:noAutofit/>
          </a:bodyPr>
          <a:lstStyle/>
          <a:p>
            <a:pPr marL="0" marR="0" lvl="0" indent="0" algn="r" rtl="0">
              <a:lnSpc>
                <a:spcPct val="99000"/>
              </a:lnSpc>
              <a:spcBef>
                <a:spcPts val="0"/>
              </a:spcBef>
              <a:spcAft>
                <a:spcPts val="0"/>
              </a:spcAft>
              <a:buSzPct val="25000"/>
              <a:buNone/>
            </a:pPr>
            <a:fld id="{00000000-1234-1234-1234-123412341234}" type="slidenum">
              <a:rPr lang="en-US" sz="1600">
                <a:solidFill>
                  <a:srgbClr val="FFFFFF"/>
                </a:solidFill>
                <a:latin typeface="Arial" panose="020B0604020202020204"/>
                <a:ea typeface="Arial" panose="020B0604020202020204"/>
                <a:cs typeface="Arial" panose="020B0604020202020204"/>
                <a:sym typeface="Arial" panose="020B0604020202020204"/>
              </a:rPr>
            </a:fld>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731520" y="5863589"/>
            <a:ext cx="5852159" cy="5554980"/>
          </a:xfrm>
          <a:prstGeom prst="rect">
            <a:avLst/>
          </a:prstGeom>
        </p:spPr>
        <p:txBody>
          <a:bodyPr lIns="91425" tIns="91425" rIns="91425" bIns="91425" anchor="t" anchorCtr="0">
            <a:noAutofit/>
          </a:bodyPr>
          <a:lstStyle/>
          <a:p>
            <a:pPr lvl="0">
              <a:spcBef>
                <a:spcPts val="0"/>
              </a:spcBef>
              <a:buNone/>
            </a:pPr>
          </a:p>
        </p:txBody>
      </p:sp>
      <p:sp>
        <p:nvSpPr>
          <p:cNvPr id="365" name="Shape 365"/>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731520" y="5863589"/>
            <a:ext cx="5852159" cy="5554980"/>
          </a:xfrm>
          <a:prstGeom prst="rect">
            <a:avLst/>
          </a:prstGeom>
        </p:spPr>
        <p:txBody>
          <a:bodyPr lIns="91425" tIns="91425" rIns="91425" bIns="91425" anchor="t" anchorCtr="0">
            <a:noAutofit/>
          </a:bodyPr>
          <a:lstStyle/>
          <a:p>
            <a:pPr lvl="0">
              <a:spcBef>
                <a:spcPts val="0"/>
              </a:spcBef>
              <a:buNone/>
            </a:pPr>
          </a:p>
        </p:txBody>
      </p:sp>
      <p:sp>
        <p:nvSpPr>
          <p:cNvPr id="426" name="Shape 426"/>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3" name="Shape 543"/>
          <p:cNvSpPr txBox="1">
            <a:spLocks noGrp="1"/>
          </p:cNvSpPr>
          <p:nvPr>
            <p:ph type="body" idx="1"/>
          </p:nvPr>
        </p:nvSpPr>
        <p:spPr>
          <a:xfrm>
            <a:off x="731520" y="5863589"/>
            <a:ext cx="5852159" cy="5554980"/>
          </a:xfrm>
          <a:prstGeom prst="rect">
            <a:avLst/>
          </a:prstGeom>
          <a:noFill/>
          <a:ln>
            <a:noFill/>
          </a:ln>
        </p:spPr>
        <p:txBody>
          <a:bodyPr lIns="112300" tIns="56150" rIns="112300" bIns="56150" anchor="t" anchorCtr="0">
            <a:noAutofit/>
          </a:bodyPr>
          <a:lstStyle/>
          <a:p>
            <a:pPr marL="0" marR="0" lvl="0" indent="0" algn="l" rtl="0">
              <a:spcBef>
                <a:spcPts val="0"/>
              </a:spcBef>
              <a:spcAft>
                <a:spcPts val="0"/>
              </a:spcAft>
              <a:buSzPct val="25000"/>
              <a:buNone/>
            </a:pPr>
            <a:endParaRPr sz="6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44" name="Shape 544"/>
          <p:cNvSpPr txBox="1">
            <a:spLocks noGrp="1"/>
          </p:cNvSpPr>
          <p:nvPr>
            <p:ph type="sldNum" idx="12"/>
          </p:nvPr>
        </p:nvSpPr>
        <p:spPr>
          <a:xfrm>
            <a:off x="4143587" y="11725039"/>
            <a:ext cx="3169920" cy="617220"/>
          </a:xfrm>
          <a:prstGeom prst="rect">
            <a:avLst/>
          </a:prstGeom>
          <a:noFill/>
          <a:ln>
            <a:noFill/>
          </a:ln>
        </p:spPr>
        <p:txBody>
          <a:bodyPr lIns="112300" tIns="56150" rIns="112300" bIns="56150" anchor="b" anchorCtr="0">
            <a:noAutofit/>
          </a:bodyPr>
          <a:lstStyle/>
          <a:p>
            <a:pPr marL="0" marR="0" lvl="0" indent="0" algn="r" rtl="0">
              <a:lnSpc>
                <a:spcPct val="99000"/>
              </a:lnSpc>
              <a:spcBef>
                <a:spcPts val="0"/>
              </a:spcBef>
              <a:spcAft>
                <a:spcPts val="0"/>
              </a:spcAft>
              <a:buSzPct val="25000"/>
              <a:buNone/>
            </a:pPr>
            <a:fld id="{00000000-1234-1234-1234-123412341234}" type="slidenum">
              <a:rPr lang="en-US" sz="1600">
                <a:solidFill>
                  <a:srgbClr val="FFFFFF"/>
                </a:solidFill>
                <a:latin typeface="Arial" panose="020B0604020202020204"/>
                <a:ea typeface="Arial" panose="020B0604020202020204"/>
                <a:cs typeface="Arial" panose="020B0604020202020204"/>
                <a:sym typeface="Arial" panose="020B0604020202020204"/>
              </a:rPr>
            </a:fld>
            <a:endParaRPr lang="en-US" sz="16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9" name="Shape 709"/>
          <p:cNvSpPr txBox="1">
            <a:spLocks noGrp="1"/>
          </p:cNvSpPr>
          <p:nvPr>
            <p:ph type="body" idx="1"/>
          </p:nvPr>
        </p:nvSpPr>
        <p:spPr>
          <a:xfrm>
            <a:off x="731520" y="5863589"/>
            <a:ext cx="5852100" cy="5555100"/>
          </a:xfrm>
          <a:prstGeom prst="rect">
            <a:avLst/>
          </a:prstGeom>
        </p:spPr>
        <p:txBody>
          <a:bodyPr lIns="91425" tIns="91425" rIns="91425" bIns="91425" anchor="t" anchorCtr="0">
            <a:noAutofit/>
          </a:bodyPr>
          <a:lstStyle/>
          <a:p>
            <a:pPr lvl="0">
              <a:spcBef>
                <a:spcPts val="0"/>
              </a:spcBef>
              <a:buNone/>
            </a:pPr>
          </a:p>
        </p:txBody>
      </p:sp>
      <p:sp>
        <p:nvSpPr>
          <p:cNvPr id="710" name="Shape 710"/>
          <p:cNvSpPr txBox="1">
            <a:spLocks noGrp="1"/>
          </p:cNvSpPr>
          <p:nvPr>
            <p:ph type="sldNum" idx="12"/>
          </p:nvPr>
        </p:nvSpPr>
        <p:spPr>
          <a:xfrm>
            <a:off x="4143587" y="11725039"/>
            <a:ext cx="3169800" cy="617100"/>
          </a:xfrm>
          <a:prstGeom prst="rect">
            <a:avLst/>
          </a:prstGeom>
        </p:spPr>
        <p:txBody>
          <a:bodyPr lIns="112300" tIns="56150" rIns="112300" bIns="5615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5" name="Shape 725"/>
          <p:cNvSpPr txBox="1">
            <a:spLocks noGrp="1"/>
          </p:cNvSpPr>
          <p:nvPr>
            <p:ph type="body" idx="1"/>
          </p:nvPr>
        </p:nvSpPr>
        <p:spPr>
          <a:xfrm>
            <a:off x="731520" y="5863589"/>
            <a:ext cx="5852100" cy="5555100"/>
          </a:xfrm>
          <a:prstGeom prst="rect">
            <a:avLst/>
          </a:prstGeom>
        </p:spPr>
        <p:txBody>
          <a:bodyPr lIns="91425" tIns="91425" rIns="91425" bIns="91425" anchor="t" anchorCtr="0">
            <a:noAutofit/>
          </a:bodyPr>
          <a:lstStyle/>
          <a:p>
            <a:pPr lvl="0">
              <a:spcBef>
                <a:spcPts val="0"/>
              </a:spcBef>
              <a:buNone/>
            </a:pPr>
          </a:p>
        </p:txBody>
      </p:sp>
      <p:sp>
        <p:nvSpPr>
          <p:cNvPr id="726" name="Shape 726"/>
          <p:cNvSpPr txBox="1">
            <a:spLocks noGrp="1"/>
          </p:cNvSpPr>
          <p:nvPr>
            <p:ph type="sldNum" idx="12"/>
          </p:nvPr>
        </p:nvSpPr>
        <p:spPr>
          <a:xfrm>
            <a:off x="4143587" y="11725039"/>
            <a:ext cx="3169800" cy="617100"/>
          </a:xfrm>
          <a:prstGeom prst="rect">
            <a:avLst/>
          </a:prstGeom>
        </p:spPr>
        <p:txBody>
          <a:bodyPr lIns="112300" tIns="56150" rIns="112300" bIns="5615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731004" y="5940812"/>
            <a:ext cx="5853205" cy="4860302"/>
          </a:xfrm>
          <a:prstGeom prst="rect">
            <a:avLst/>
          </a:prstGeom>
        </p:spPr>
        <p:txBody>
          <a:bodyPr lIns="104325" tIns="104325" rIns="104325" bIns="104325" anchor="t" anchorCtr="0">
            <a:noAutofit/>
          </a:bodyPr>
          <a:lstStyle/>
          <a:p>
            <a:pPr lvl="0">
              <a:spcBef>
                <a:spcPts val="0"/>
              </a:spcBef>
              <a:buNone/>
            </a:pPr>
          </a:p>
        </p:txBody>
      </p:sp>
      <p:sp>
        <p:nvSpPr>
          <p:cNvPr id="743" name="Shape 743"/>
          <p:cNvSpPr>
            <a:spLocks noGrp="1" noRot="1" noChangeAspect="1"/>
          </p:cNvSpPr>
          <p:nvPr>
            <p:ph type="sldImg" idx="2"/>
          </p:nvPr>
        </p:nvSpPr>
        <p:spPr>
          <a:xfrm>
            <a:off x="881063" y="1543050"/>
            <a:ext cx="5553075" cy="41656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881063" y="1543050"/>
            <a:ext cx="5553075" cy="4165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4" name="Shape 764"/>
          <p:cNvSpPr txBox="1">
            <a:spLocks noGrp="1"/>
          </p:cNvSpPr>
          <p:nvPr>
            <p:ph type="body" idx="1"/>
          </p:nvPr>
        </p:nvSpPr>
        <p:spPr>
          <a:xfrm>
            <a:off x="731004" y="5940812"/>
            <a:ext cx="5853205" cy="4860302"/>
          </a:xfrm>
          <a:prstGeom prst="rect">
            <a:avLst/>
          </a:prstGeom>
          <a:noFill/>
          <a:ln>
            <a:noFill/>
          </a:ln>
        </p:spPr>
        <p:txBody>
          <a:bodyPr lIns="104325" tIns="52150" rIns="104325" bIns="52150" anchor="t" anchorCtr="0">
            <a:noAutofit/>
          </a:bodyPr>
          <a:lstStyle/>
          <a:p>
            <a:pPr marL="0" marR="0" lvl="0" indent="0" algn="l" rtl="0">
              <a:spcBef>
                <a:spcPts val="0"/>
              </a:spcBef>
              <a:spcAft>
                <a:spcPts val="0"/>
              </a:spcAft>
              <a:buSzPct val="25000"/>
              <a:buNone/>
            </a:pPr>
            <a:r>
              <a:rPr lang="en-US" sz="1400" b="0" i="0" u="none" strike="noStrike" cap="none">
                <a:solidFill>
                  <a:schemeClr val="dk1"/>
                </a:solidFill>
                <a:latin typeface="Calibri" panose="020F0502020204030204"/>
                <a:ea typeface="Calibri" panose="020F0502020204030204"/>
                <a:cs typeface="Calibri" panose="020F0502020204030204"/>
                <a:sym typeface="Calibri" panose="020F0502020204030204"/>
              </a:rPr>
              <a:t>Accessors allow you to specify the access patterns such as read, write or read/write</a:t>
            </a:r>
            <a:endParaRPr lang="en-US"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765" name="Shape 765"/>
          <p:cNvSpPr txBox="1">
            <a:spLocks noGrp="1"/>
          </p:cNvSpPr>
          <p:nvPr>
            <p:ph type="sldNum" idx="12"/>
          </p:nvPr>
        </p:nvSpPr>
        <p:spPr>
          <a:xfrm>
            <a:off x="4142931" y="11724713"/>
            <a:ext cx="3170557" cy="619703"/>
          </a:xfrm>
          <a:prstGeom prst="rect">
            <a:avLst/>
          </a:prstGeom>
          <a:noFill/>
          <a:ln>
            <a:noFill/>
          </a:ln>
        </p:spPr>
        <p:txBody>
          <a:bodyPr lIns="104325" tIns="52150" rIns="104325" bIns="52150" anchor="b" anchorCtr="0">
            <a:noAutofit/>
          </a:bodyPr>
          <a:lstStyle/>
          <a:p>
            <a:pPr marL="0" marR="0" lvl="0" indent="0" algn="r" rtl="0">
              <a:spcBef>
                <a:spcPts val="0"/>
              </a:spcBef>
              <a:spcAft>
                <a:spcPts val="0"/>
              </a:spcAft>
              <a:buSzPct val="25000"/>
              <a:buNone/>
            </a:pPr>
            <a:fld id="{00000000-1234-1234-1234-123412341234}" type="slidenum">
              <a:rPr lang="en-US" sz="1400">
                <a:solidFill>
                  <a:schemeClr val="dk1"/>
                </a:solidFill>
                <a:latin typeface="Calibri" panose="020F0502020204030204"/>
                <a:ea typeface="Calibri" panose="020F0502020204030204"/>
                <a:cs typeface="Calibri" panose="020F0502020204030204"/>
                <a:sym typeface="Calibri" panose="020F0502020204030204"/>
              </a:rPr>
            </a:fld>
            <a:endParaRPr lang="en-US" sz="1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6"/>
        <p:cNvGrpSpPr/>
        <p:nvPr/>
      </p:nvGrpSpPr>
      <p:grpSpPr>
        <a:xfrm>
          <a:off x="0" y="0"/>
          <a:ext cx="0" cy="0"/>
          <a:chOff x="0" y="0"/>
          <a:chExt cx="0" cy="0"/>
        </a:xfrm>
      </p:grpSpPr>
      <p:sp>
        <p:nvSpPr>
          <p:cNvPr id="867" name="Shape 867"/>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8" name="Shape 868"/>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sz="1800" b="0" i="0" u="none" strike="noStrike" kern="1200" cap="none" baseline="0" dirty="0" smtClean="0">
                <a:solidFill>
                  <a:schemeClr val="tx1"/>
                </a:solidFill>
                <a:latin typeface="+mn-lt"/>
                <a:ea typeface="+mn-ea"/>
                <a:cs typeface="+mn-cs"/>
              </a:rPr>
              <a:t>THIS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IS</a:t>
            </a:r>
            <a:endParaRPr lang="en-GB" sz="1800" b="0" i="0" u="none" strike="noStrike" kern="1200" cap="none" baseline="0" dirty="0" smtClean="0">
              <a:solidFill>
                <a:schemeClr val="tx1"/>
              </a:solidFill>
              <a:latin typeface="+mn-lt"/>
              <a:ea typeface="+mn-ea"/>
              <a:cs typeface="+mn-cs"/>
            </a:endParaRPr>
          </a:p>
          <a:p>
            <a:r>
              <a:rPr lang="en-GB" sz="1800" b="0" i="0" u="none" strike="noStrike" kern="1200" cap="none" baseline="0" dirty="0" smtClean="0">
                <a:solidFill>
                  <a:schemeClr val="tx1"/>
                </a:solidFill>
                <a:latin typeface="+mn-lt"/>
                <a:ea typeface="+mn-ea"/>
                <a:cs typeface="+mn-cs"/>
              </a:rPr>
              <a:t>YOUR MISSION</a:t>
            </a:r>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panose="020F0502020204030204"/>
              <a:buNone/>
            </a:pPr>
            <a:fld id="{00000000-1234-1234-1234-123412341234}" type="slidenum">
              <a:rPr lang="en-US" sz="1200" b="0" i="0" u="none" strike="noStrike" cap="none" smtClean="0">
                <a:solidFill>
                  <a:srgbClr val="000000"/>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9" name="Shape 87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6" name="Shape 916"/>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7"/>
        <p:cNvGrpSpPr/>
        <p:nvPr/>
      </p:nvGrpSpPr>
      <p:grpSpPr>
        <a:xfrm>
          <a:off x="0" y="0"/>
          <a:ext cx="0" cy="0"/>
          <a:chOff x="0" y="0"/>
          <a:chExt cx="0" cy="0"/>
        </a:xfrm>
      </p:grpSpPr>
      <p:sp>
        <p:nvSpPr>
          <p:cNvPr id="928" name="Shape 928"/>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9" name="Shape 929"/>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5"/>
        <p:cNvGrpSpPr/>
        <p:nvPr/>
      </p:nvGrpSpPr>
      <p:grpSpPr>
        <a:xfrm>
          <a:off x="0" y="0"/>
          <a:ext cx="0" cy="0"/>
          <a:chOff x="0" y="0"/>
          <a:chExt cx="0" cy="0"/>
        </a:xfrm>
      </p:grpSpPr>
      <p:sp>
        <p:nvSpPr>
          <p:cNvPr id="956" name="Shape 95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7" name="Shape 957"/>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5"/>
        <p:cNvGrpSpPr/>
        <p:nvPr/>
      </p:nvGrpSpPr>
      <p:grpSpPr>
        <a:xfrm>
          <a:off x="0" y="0"/>
          <a:ext cx="0" cy="0"/>
          <a:chOff x="0" y="0"/>
          <a:chExt cx="0" cy="0"/>
        </a:xfrm>
      </p:grpSpPr>
      <p:sp>
        <p:nvSpPr>
          <p:cNvPr id="986" name="Shape 98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7" name="Shape 987"/>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4"/>
        <p:cNvGrpSpPr/>
        <p:nvPr/>
      </p:nvGrpSpPr>
      <p:grpSpPr>
        <a:xfrm>
          <a:off x="0" y="0"/>
          <a:ext cx="0" cy="0"/>
          <a:chOff x="0" y="0"/>
          <a:chExt cx="0" cy="0"/>
        </a:xfrm>
      </p:grpSpPr>
      <p:sp>
        <p:nvSpPr>
          <p:cNvPr id="995" name="Shape 99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6" name="Shape 996"/>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01"/>
        <p:cNvGrpSpPr/>
        <p:nvPr/>
      </p:nvGrpSpPr>
      <p:grpSpPr>
        <a:xfrm>
          <a:off x="0" y="0"/>
          <a:ext cx="0" cy="0"/>
          <a:chOff x="0" y="0"/>
          <a:chExt cx="0" cy="0"/>
        </a:xfrm>
      </p:grpSpPr>
      <p:sp>
        <p:nvSpPr>
          <p:cNvPr id="1002" name="Shape 100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3" name="Shape 100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3" name="Shape 101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0" name="Shape 1020"/>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6" name="Shape 1026"/>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2"/>
        <p:cNvGrpSpPr/>
        <p:nvPr/>
      </p:nvGrpSpPr>
      <p:grpSpPr>
        <a:xfrm>
          <a:off x="0" y="0"/>
          <a:ext cx="0" cy="0"/>
          <a:chOff x="0" y="0"/>
          <a:chExt cx="0" cy="0"/>
        </a:xfrm>
      </p:grpSpPr>
      <p:sp>
        <p:nvSpPr>
          <p:cNvPr id="1033" name="Shape 1033"/>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4" name="Shape 1034"/>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1"/>
        <p:cNvGrpSpPr/>
        <p:nvPr/>
      </p:nvGrpSpPr>
      <p:grpSpPr>
        <a:xfrm>
          <a:off x="0" y="0"/>
          <a:ext cx="0" cy="0"/>
          <a:chOff x="0" y="0"/>
          <a:chExt cx="0" cy="0"/>
        </a:xfrm>
      </p:grpSpPr>
      <p:sp>
        <p:nvSpPr>
          <p:cNvPr id="1042" name="Shape 104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3" name="Shape 1043"/>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a:spcBef>
                <a:spcPts val="0"/>
              </a:spcBef>
              <a:buNone/>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0"/>
        <p:cNvGrpSpPr/>
        <p:nvPr/>
      </p:nvGrpSpPr>
      <p:grpSpPr>
        <a:xfrm>
          <a:off x="0" y="0"/>
          <a:ext cx="0" cy="0"/>
          <a:chOff x="0" y="0"/>
          <a:chExt cx="0" cy="0"/>
        </a:xfrm>
      </p:grpSpPr>
      <p:sp>
        <p:nvSpPr>
          <p:cNvPr id="1051" name="Shape 1051"/>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2" name="Shape 1052"/>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5" name="Shape 1065"/>
          <p:cNvSpPr txBox="1">
            <a:spLocks noGrp="1"/>
          </p:cNvSpPr>
          <p:nvPr>
            <p:ph type="body" idx="1"/>
          </p:nvPr>
        </p:nvSpPr>
        <p:spPr>
          <a:xfrm>
            <a:off x="755950" y="5078600"/>
            <a:ext cx="6047700" cy="4811400"/>
          </a:xfrm>
          <a:prstGeom prst="rect">
            <a:avLst/>
          </a:prstGeom>
        </p:spPr>
        <p:txBody>
          <a:bodyPr wrap="square" lIns="91425" tIns="91425" rIns="91425" bIns="91425" anchor="t" anchorCtr="0">
            <a:noAutofit/>
          </a:bodyPr>
          <a:lstStyle/>
          <a:p>
            <a:pPr lvl="0" rtl="0">
              <a:spcBef>
                <a:spcPts val="0"/>
              </a:spcBef>
              <a:buNone/>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731520" y="5863589"/>
            <a:ext cx="5852100" cy="5555100"/>
          </a:xfrm>
          <a:prstGeom prst="rect">
            <a:avLst/>
          </a:prstGeom>
        </p:spPr>
        <p:txBody>
          <a:bodyPr lIns="91425" tIns="91425" rIns="91425" bIns="91425" anchor="t" anchorCtr="0">
            <a:noAutofit/>
          </a:bodyPr>
          <a:lstStyle/>
          <a:p>
            <a:pPr lvl="0">
              <a:spcBef>
                <a:spcPts val="0"/>
              </a:spcBef>
              <a:buNone/>
            </a:pPr>
          </a:p>
        </p:txBody>
      </p:sp>
      <p:sp>
        <p:nvSpPr>
          <p:cNvPr id="830" name="Shape 830"/>
          <p:cNvSpPr txBox="1">
            <a:spLocks noGrp="1"/>
          </p:cNvSpPr>
          <p:nvPr>
            <p:ph type="sldNum" idx="12"/>
          </p:nvPr>
        </p:nvSpPr>
        <p:spPr>
          <a:xfrm>
            <a:off x="4143587" y="11725039"/>
            <a:ext cx="3169800" cy="617100"/>
          </a:xfrm>
          <a:prstGeom prst="rect">
            <a:avLst/>
          </a:prstGeom>
        </p:spPr>
        <p:txBody>
          <a:bodyPr lIns="112300" tIns="56150" rIns="112300" bIns="5615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5"/>
        <p:cNvGrpSpPr/>
        <p:nvPr/>
      </p:nvGrpSpPr>
      <p:grpSpPr>
        <a:xfrm>
          <a:off x="0" y="0"/>
          <a:ext cx="0" cy="0"/>
          <a:chOff x="0" y="0"/>
          <a:chExt cx="0" cy="0"/>
        </a:xfrm>
      </p:grpSpPr>
      <p:sp>
        <p:nvSpPr>
          <p:cNvPr id="836" name="Shape 836"/>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7" name="Shape 837"/>
          <p:cNvSpPr txBox="1">
            <a:spLocks noGrp="1"/>
          </p:cNvSpPr>
          <p:nvPr>
            <p:ph type="body" idx="1"/>
          </p:nvPr>
        </p:nvSpPr>
        <p:spPr>
          <a:xfrm>
            <a:off x="731520" y="5863589"/>
            <a:ext cx="5852100" cy="5555100"/>
          </a:xfrm>
          <a:prstGeom prst="rect">
            <a:avLst/>
          </a:prstGeom>
        </p:spPr>
        <p:txBody>
          <a:bodyPr lIns="91425" tIns="91425" rIns="91425" bIns="91425" anchor="t" anchorCtr="0">
            <a:noAutofit/>
          </a:bodyPr>
          <a:lstStyle/>
          <a:p>
            <a:pPr lvl="0">
              <a:spcBef>
                <a:spcPts val="0"/>
              </a:spcBef>
              <a:buNone/>
            </a:pPr>
          </a:p>
        </p:txBody>
      </p:sp>
      <p:sp>
        <p:nvSpPr>
          <p:cNvPr id="838" name="Shape 838"/>
          <p:cNvSpPr txBox="1">
            <a:spLocks noGrp="1"/>
          </p:cNvSpPr>
          <p:nvPr>
            <p:ph type="sldNum" idx="12"/>
          </p:nvPr>
        </p:nvSpPr>
        <p:spPr>
          <a:xfrm>
            <a:off x="4143587" y="11725039"/>
            <a:ext cx="3169800" cy="617100"/>
          </a:xfrm>
          <a:prstGeom prst="rect">
            <a:avLst/>
          </a:prstGeom>
        </p:spPr>
        <p:txBody>
          <a:bodyPr lIns="112300" tIns="56150" rIns="112300" bIns="56150" anchor="b" anchorCtr="0">
            <a:noAutofit/>
          </a:bodyPr>
          <a:lstStyle/>
          <a:p>
            <a:pPr lvl="0">
              <a:spcBef>
                <a:spcPts val="0"/>
              </a:spcBef>
              <a:buClr>
                <a:srgbClr val="000000"/>
              </a:buClr>
              <a:buSzPct val="25000"/>
              <a:buFont typeface="Arial" panose="020B0604020202020204"/>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9138" name="Shape 235"/>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lstStyle/>
          <a:p>
            <a:pPr>
              <a:spcBef>
                <a:spcPct val="0"/>
              </a:spcBef>
            </a:pPr>
            <a:endParaRPr lang="en-US" altLang="en-US" smtClean="0"/>
          </a:p>
        </p:txBody>
      </p:sp>
      <p:sp>
        <p:nvSpPr>
          <p:cNvPr id="219139" name="Shape 236"/>
          <p:cNvSpPr>
            <a:spLocks noGrp="1" noRot="1" noChangeAspect="1" noTextEdit="1"/>
          </p:cNvSpPr>
          <p:nvPr>
            <p:ph type="sldImg" idx="2"/>
          </p:nvPr>
        </p:nvSpPr>
        <p:spPr>
          <a:custGeom>
            <a:avLst/>
            <a:gdLst>
              <a:gd name="T0" fmla="*/ 0 w 120000"/>
              <a:gd name="T1" fmla="*/ 0 h 120000"/>
              <a:gd name="T2" fmla="*/ 309676821 w 120000"/>
              <a:gd name="T3" fmla="*/ 0 h 120000"/>
              <a:gd name="T4" fmla="*/ 309676821 w 120000"/>
              <a:gd name="T5" fmla="*/ 97983678 h 120000"/>
              <a:gd name="T6" fmla="*/ 0 w 120000"/>
              <a:gd name="T7" fmla="*/ 97983678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lnTo>
                  <a:pt x="120000" y="0"/>
                </a:lnTo>
                <a:lnTo>
                  <a:pt x="120000" y="120000"/>
                </a:lnTo>
                <a:lnTo>
                  <a:pt x="0" y="120000"/>
                </a:lnTo>
                <a:close/>
              </a:path>
            </a:pathLst>
          </a:custGeom>
          <a:noFill/>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4"/>
        <p:cNvGrpSpPr/>
        <p:nvPr/>
      </p:nvGrpSpPr>
      <p:grpSpPr>
        <a:xfrm>
          <a:off x="0" y="0"/>
          <a:ext cx="0" cy="0"/>
          <a:chOff x="0" y="0"/>
          <a:chExt cx="0" cy="0"/>
        </a:xfrm>
      </p:grpSpPr>
      <p:sp>
        <p:nvSpPr>
          <p:cNvPr id="845" name="Shape 845"/>
          <p:cNvSpPr txBox="1">
            <a:spLocks noGrp="1"/>
          </p:cNvSpPr>
          <p:nvPr>
            <p:ph type="body" idx="1"/>
          </p:nvPr>
        </p:nvSpPr>
        <p:spPr>
          <a:xfrm>
            <a:off x="731520" y="5863589"/>
            <a:ext cx="5852159" cy="5554980"/>
          </a:xfrm>
          <a:prstGeom prst="rect">
            <a:avLst/>
          </a:prstGeom>
        </p:spPr>
        <p:txBody>
          <a:bodyPr lIns="91425" tIns="91425" rIns="91425" bIns="91425" anchor="t" anchorCtr="0">
            <a:noAutofit/>
          </a:bodyPr>
          <a:lstStyle/>
          <a:p>
            <a:pPr lvl="0">
              <a:spcBef>
                <a:spcPts val="0"/>
              </a:spcBef>
              <a:buNone/>
            </a:pPr>
          </a:p>
        </p:txBody>
      </p:sp>
      <p:sp>
        <p:nvSpPr>
          <p:cNvPr id="846" name="Shape 846"/>
          <p:cNvSpPr>
            <a:spLocks noGrp="1" noRot="1" noChangeAspect="1"/>
          </p:cNvSpPr>
          <p:nvPr>
            <p:ph type="sldImg" idx="2"/>
          </p:nvPr>
        </p:nvSpPr>
        <p:spPr>
          <a:xfrm>
            <a:off x="571500" y="925513"/>
            <a:ext cx="6173788" cy="46291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
        <p:cNvGrpSpPr/>
        <p:nvPr/>
      </p:nvGrpSpPr>
      <p:grpSpPr>
        <a:xfrm>
          <a:off x="0" y="0"/>
          <a:ext cx="0" cy="0"/>
          <a:chOff x="0" y="0"/>
          <a:chExt cx="0" cy="0"/>
        </a:xfrm>
      </p:grpSpPr>
      <p:sp>
        <p:nvSpPr>
          <p:cNvPr id="218114" name="Shape 162"/>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000000"/>
              </a:buClr>
              <a:buSzPct val="25000"/>
              <a:buFont typeface="Calibri" panose="020F0502020204030204" pitchFamily="34" charset="0"/>
              <a:buNone/>
            </a:pPr>
            <a:fld id="{D32682B1-B3AC-48CA-AFFC-3DE0EF72E5C4}" type="slidenum">
              <a:rPr lang="en-US" altLang="en-US" sz="1200">
                <a:latin typeface="Calibri" panose="020F0502020204030204" pitchFamily="34" charset="0"/>
                <a:sym typeface="Calibri" panose="020F0502020204030204" pitchFamily="34" charset="0"/>
              </a:rPr>
            </a:fld>
            <a:endParaRPr lang="en-US" altLang="en-US" sz="1200">
              <a:latin typeface="Calibri" panose="020F0502020204030204" pitchFamily="34" charset="0"/>
              <a:sym typeface="Calibri" panose="020F0502020204030204" pitchFamily="34" charset="0"/>
            </a:endParaRPr>
          </a:p>
        </p:txBody>
      </p:sp>
      <p:sp>
        <p:nvSpPr>
          <p:cNvPr id="218115" name="Shape 163"/>
          <p:cNvSpPr>
            <a:spLocks noGrp="1" noRot="1" noChangeAspect="1" noTextEdit="1"/>
          </p:cNvSpPr>
          <p:nvPr>
            <p:ph type="sldImg" idx="2"/>
          </p:nvPr>
        </p:nvSpPr>
        <p:spPr>
          <a:noFill/>
          <a:ln>
            <a:noFill/>
          </a:ln>
          <a:extLst>
            <a:ext uri="{91240B29-F687-4F45-9708-019B960494DF}">
              <a14:hiddenLine xmlns:a14="http://schemas.microsoft.com/office/drawing/2010/main" w="9525">
                <a:solidFill>
                  <a:srgbClr val="000000"/>
                </a:solidFill>
                <a:round/>
              </a14:hiddenLine>
            </a:ext>
          </a:extLst>
        </p:spPr>
      </p:sp>
      <p:sp>
        <p:nvSpPr>
          <p:cNvPr id="218116" name="Shape 164"/>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lstStyle/>
          <a:p>
            <a:pPr eaLnBrk="1" hangingPunct="1">
              <a:spcBef>
                <a:spcPct val="0"/>
              </a:spcBef>
            </a:pPr>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298" name="Shape 29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305" name="Shape 305"/>
          <p:cNvSpPr txBox="1">
            <a:spLocks noGrp="1"/>
          </p:cNvSpPr>
          <p:nvPr>
            <p:ph type="sldNum" idx="12"/>
          </p:nvPr>
        </p:nvSpPr>
        <p:spPr>
          <a:xfrm>
            <a:off x="3814763" y="9371013"/>
            <a:ext cx="2919300" cy="4953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panose="020B0604020202020204"/>
              <a:buNone/>
            </a:pPr>
            <a:fld id="{00000000-1234-1234-1234-123412341234}" type="slidenum">
              <a:rPr lang="en-GB"/>
            </a:fld>
            <a:endParaRPr lang="en-GB"/>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a:spcBef>
                <a:spcPts val="0"/>
              </a:spcBef>
              <a:buNone/>
            </a:pPr>
            <a:r>
              <a:rPr lang="en-GB"/>
              <a:t>The general idea (elevator pitch) of executors is to provide a general purpose abstraction layer for execution.</a:t>
            </a:r>
            <a:endParaRPr lang="en-GB"/>
          </a:p>
          <a:p>
            <a:pPr lvl="0">
              <a:spcBef>
                <a:spcPts val="0"/>
              </a:spcBef>
              <a:buNone/>
            </a:pPr>
            <a:r>
              <a:rPr lang="en-GB"/>
              <a:t>So currently in C++ and being proposed for C++ there are a wide range of control structures which can execute tasks such as std::async, std::invoke, the parallel algorithms, task blocks (of Parallelism TS 2), future::then (of Concurrency TS) and post and defer (of NetworkingTS).</a:t>
            </a:r>
            <a:endParaRPr lang="en-GB"/>
          </a:p>
          <a:p>
            <a:pPr lvl="0">
              <a:spcBef>
                <a:spcPts val="0"/>
              </a:spcBef>
              <a:buNone/>
            </a:pPr>
            <a:r>
              <a:rPr lang="en-GB"/>
              <a:t>And then there are a wide range of resources on which you may wish to execute work, such as CPU threads, SIMD units, GPU contexts with multiple execution units executing in lock-step, large scale distributed NUMA systems or network devices.</a:t>
            </a:r>
            <a:endParaRPr lang="en-GB"/>
          </a:p>
          <a:p>
            <a:pPr lvl="0" rtl="0">
              <a:spcBef>
                <a:spcPts val="0"/>
              </a:spcBef>
              <a:buNone/>
            </a:pPr>
            <a:r>
              <a:rPr lang="en-GB"/>
              <a:t>Executors provides a common abstraction layer between the control structures and the underlying resources that provides a general purpose interface for executing work.</a:t>
            </a:r>
            <a:endParaRPr lang="en-GB"/>
          </a:p>
        </p:txBody>
      </p:sp>
      <p:sp>
        <p:nvSpPr>
          <p:cNvPr id="310" name="Shape 310"/>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338" name="Shape 338"/>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343" name="Shape 343"/>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The work converged on these four papers</a:t>
            </a:r>
            <a:endParaRPr lang="en-GB"/>
          </a:p>
        </p:txBody>
      </p:sp>
      <p:sp>
        <p:nvSpPr>
          <p:cNvPr id="364" name="Shape 364"/>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r>
              <a:rPr lang="en-GB"/>
              <a:t>This is where my part in this story began</a:t>
            </a:r>
            <a:endParaRPr lang="en-GB"/>
          </a:p>
        </p:txBody>
      </p:sp>
      <p:sp>
        <p:nvSpPr>
          <p:cNvPr id="386" name="Shape 386"/>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73100" y="4748213"/>
            <a:ext cx="5389500" cy="3884700"/>
          </a:xfrm>
          <a:prstGeom prst="rect">
            <a:avLst/>
          </a:prstGeom>
        </p:spPr>
        <p:txBody>
          <a:bodyPr wrap="square" lIns="91425" tIns="91425" rIns="91425" bIns="91425" anchor="t" anchorCtr="0">
            <a:noAutofit/>
          </a:bodyPr>
          <a:lstStyle/>
          <a:p>
            <a:pPr lvl="0" rtl="0">
              <a:spcBef>
                <a:spcPts val="0"/>
              </a:spcBef>
              <a:buNone/>
            </a:pPr>
          </a:p>
        </p:txBody>
      </p:sp>
      <p:sp>
        <p:nvSpPr>
          <p:cNvPr id="407" name="Shape 407"/>
          <p:cNvSpPr>
            <a:spLocks noGrp="1" noRot="1" noChangeAspect="1"/>
          </p:cNvSpPr>
          <p:nvPr>
            <p:ph type="sldImg" idx="2"/>
          </p:nvPr>
        </p:nvSpPr>
        <p:spPr>
          <a:xfrm>
            <a:off x="1147763" y="1233488"/>
            <a:ext cx="4440237" cy="3328987"/>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图片 1"/>
          <p:cNvPicPr>
            <a:picLocks noChangeAspect="1"/>
          </p:cNvPicPr>
          <p:nvPr userDrawn="1"/>
        </p:nvPicPr>
        <p:blipFill>
          <a:blip r:embed="rId3"/>
          <a:stretch>
            <a:fillRect/>
          </a:stretch>
        </p:blipFill>
        <p:spPr>
          <a:xfrm>
            <a:off x="481464" y="750928"/>
            <a:ext cx="5267401" cy="53649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Smaller Text">
    <p:spTree>
      <p:nvGrpSpPr>
        <p:cNvPr id="1" name="Shape 21"/>
        <p:cNvGrpSpPr/>
        <p:nvPr/>
      </p:nvGrpSpPr>
      <p:grpSpPr>
        <a:xfrm>
          <a:off x="0" y="0"/>
          <a:ext cx="0" cy="0"/>
          <a:chOff x="0" y="0"/>
          <a:chExt cx="0" cy="0"/>
        </a:xfrm>
      </p:grpSpPr>
      <p:sp>
        <p:nvSpPr>
          <p:cNvPr id="22" name="Shape 22"/>
          <p:cNvSpPr/>
          <p:nvPr/>
        </p:nvSpPr>
        <p:spPr>
          <a:xfrm>
            <a:off x="1" y="1"/>
            <a:ext cx="507999" cy="6857999"/>
          </a:xfrm>
          <a:prstGeom prst="rect">
            <a:avLst/>
          </a:prstGeom>
          <a:gradFill>
            <a:gsLst>
              <a:gs pos="0">
                <a:srgbClr val="FFEFD1"/>
              </a:gs>
              <a:gs pos="64999">
                <a:srgbClr val="F0EBD5"/>
              </a:gs>
              <a:gs pos="100000">
                <a:srgbClr val="D1C39F"/>
              </a:gs>
            </a:gsLst>
            <a:lin ang="12000000" scaled="0"/>
          </a:gradFill>
          <a:ln>
            <a:noFill/>
          </a:ln>
        </p:spPr>
        <p:txBody>
          <a:bodyPr lIns="76188" tIns="38083" rIns="76188" bIns="38083" anchor="t" anchorCtr="0">
            <a:noAutofit/>
          </a:bodyPr>
          <a:lstStyle/>
          <a:p>
            <a:pPr marL="0" marR="0" lvl="0" indent="0" algn="l" rtl="0">
              <a:lnSpc>
                <a:spcPct val="99000"/>
              </a:lnSpc>
              <a:spcBef>
                <a:spcPts val="0"/>
              </a:spcBef>
              <a:spcAft>
                <a:spcPts val="0"/>
              </a:spcAft>
              <a:buClr>
                <a:srgbClr val="FFFFFF"/>
              </a:buClr>
              <a:buFont typeface="Arial Narrow" panose="020B0606020202030204"/>
              <a:buNone/>
            </a:pPr>
            <a:endParaRPr sz="3000" b="0" i="0" u="none" strike="noStrike" cap="none">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pic>
        <p:nvPicPr>
          <p:cNvPr id="23" name="Shape 23" descr="Khronos_500px_Nov14.png"/>
          <p:cNvPicPr preferRelativeResize="0"/>
          <p:nvPr/>
        </p:nvPicPr>
        <p:blipFill rotWithShape="1">
          <a:blip r:embed="rId2"/>
          <a:srcRect/>
          <a:stretch>
            <a:fillRect/>
          </a:stretch>
        </p:blipFill>
        <p:spPr>
          <a:xfrm rot="-5400000">
            <a:off x="-1153198" y="5182193"/>
            <a:ext cx="2803739" cy="500668"/>
          </a:xfrm>
          <a:prstGeom prst="rect">
            <a:avLst/>
          </a:prstGeom>
          <a:noFill/>
          <a:ln>
            <a:noFill/>
          </a:ln>
        </p:spPr>
      </p:pic>
      <p:sp>
        <p:nvSpPr>
          <p:cNvPr id="24" name="Shape 24"/>
          <p:cNvSpPr txBox="1">
            <a:spLocks noGrp="1"/>
          </p:cNvSpPr>
          <p:nvPr>
            <p:ph type="title"/>
          </p:nvPr>
        </p:nvSpPr>
        <p:spPr>
          <a:xfrm>
            <a:off x="698501" y="211667"/>
            <a:ext cx="8381999" cy="70379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91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0" marR="0" lvl="1"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188595" marR="0" lvl="5" indent="-825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6pPr>
            <a:lvl7pPr marL="376555" marR="0" lvl="6" indent="-6350"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7pPr>
            <a:lvl8pPr marL="565150" marR="0" lvl="7" indent="-444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8pPr>
            <a:lvl9pPr marL="753745" marR="0" lvl="8" indent="-190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9pPr>
          </a:lstStyle>
          <a:p/>
        </p:txBody>
      </p:sp>
      <p:sp>
        <p:nvSpPr>
          <p:cNvPr id="25" name="Shape 25"/>
          <p:cNvSpPr txBox="1">
            <a:spLocks noGrp="1"/>
          </p:cNvSpPr>
          <p:nvPr>
            <p:ph type="body" idx="1"/>
          </p:nvPr>
        </p:nvSpPr>
        <p:spPr>
          <a:xfrm>
            <a:off x="698501" y="889001"/>
            <a:ext cx="8381999" cy="5587999"/>
          </a:xfrm>
          <a:prstGeom prst="rect">
            <a:avLst/>
          </a:prstGeom>
          <a:noFill/>
          <a:ln>
            <a:noFill/>
          </a:ln>
        </p:spPr>
        <p:txBody>
          <a:bodyPr lIns="91425" tIns="91425" rIns="91425" bIns="91425" anchor="t" anchorCtr="0"/>
          <a:lstStyle>
            <a:lvl1pPr marL="149860" marR="0" lvl="0" indent="-54610" algn="l" rtl="0">
              <a:lnSpc>
                <a:spcPct val="105000"/>
              </a:lnSpc>
              <a:spcBef>
                <a:spcPts val="375"/>
              </a:spcBef>
              <a:spcAft>
                <a:spcPts val="0"/>
              </a:spcAft>
              <a:buNone/>
              <a:defRPr sz="15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407670" marR="0" lvl="1" indent="-68580" algn="l" rtl="0">
              <a:lnSpc>
                <a:spcPct val="105000"/>
              </a:lnSpc>
              <a:spcBef>
                <a:spcPts val="0"/>
              </a:spcBef>
              <a:spcAft>
                <a:spcPts val="0"/>
              </a:spcAft>
              <a:buNone/>
              <a:defRPr sz="15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L="665480" marR="0" lvl="2" indent="-73025" algn="l" rtl="0">
              <a:lnSpc>
                <a:spcPct val="105000"/>
              </a:lnSpc>
              <a:spcBef>
                <a:spcPts val="0"/>
              </a:spcBef>
              <a:spcAft>
                <a:spcPts val="0"/>
              </a:spcAft>
              <a:buNone/>
              <a:defRPr sz="133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L="915670" marR="0" lvl="3" indent="-69215" algn="l" rtl="0">
              <a:lnSpc>
                <a:spcPct val="105000"/>
              </a:lnSpc>
              <a:spcBef>
                <a:spcPts val="0"/>
              </a:spcBef>
              <a:spcAft>
                <a:spcPts val="0"/>
              </a:spcAft>
              <a:buNone/>
              <a:defRPr sz="133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L="1173480" marR="0" lvl="4" indent="-73025" algn="l" rtl="0">
              <a:lnSpc>
                <a:spcPct val="105000"/>
              </a:lnSpc>
              <a:spcBef>
                <a:spcPts val="0"/>
              </a:spcBef>
              <a:spcAft>
                <a:spcPts val="0"/>
              </a:spcAft>
              <a:buNone/>
              <a:defRPr sz="133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L="1362710" marR="0" lvl="5" indent="-77470" algn="l" rtl="0">
              <a:lnSpc>
                <a:spcPct val="95000"/>
              </a:lnSpc>
              <a:spcBef>
                <a:spcPts val="0"/>
              </a:spcBef>
              <a:spcAft>
                <a:spcPts val="0"/>
              </a:spcAft>
              <a:buNone/>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1551305" marR="0" lvl="6" indent="-85725" algn="l" rtl="0">
              <a:lnSpc>
                <a:spcPct val="95000"/>
              </a:lnSpc>
              <a:spcBef>
                <a:spcPts val="0"/>
              </a:spcBef>
              <a:spcAft>
                <a:spcPts val="0"/>
              </a:spcAft>
              <a:buNone/>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1739900" marR="0" lvl="7" indent="-83185" algn="l" rtl="0">
              <a:lnSpc>
                <a:spcPct val="95000"/>
              </a:lnSpc>
              <a:spcBef>
                <a:spcPts val="0"/>
              </a:spcBef>
              <a:spcAft>
                <a:spcPts val="0"/>
              </a:spcAft>
              <a:buNone/>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1927860" marR="0" lvl="8" indent="-81280" algn="l" rtl="0">
              <a:lnSpc>
                <a:spcPct val="95000"/>
              </a:lnSpc>
              <a:spcBef>
                <a:spcPts val="0"/>
              </a:spcBef>
              <a:spcAft>
                <a:spcPts val="0"/>
              </a:spcAft>
              <a:buNone/>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85800" y="3619229"/>
            <a:ext cx="7772399" cy="1470387"/>
          </a:xfrm>
          <a:prstGeom prst="rect">
            <a:avLst/>
          </a:prstGeom>
          <a:noFill/>
          <a:ln>
            <a:noFill/>
          </a:ln>
        </p:spPr>
        <p:txBody>
          <a:bodyPr lIns="91425" tIns="91425" rIns="91425" bIns="91425" anchor="ctr" anchorCtr="0"/>
          <a:lstStyle>
            <a:lvl1pPr marL="0" marR="0" lvl="0" indent="0" algn="ctr" rtl="0">
              <a:lnSpc>
                <a:spcPct val="85000"/>
              </a:lnSpc>
              <a:spcBef>
                <a:spcPts val="0"/>
              </a:spcBef>
              <a:spcAft>
                <a:spcPts val="0"/>
              </a:spcAft>
              <a:buNone/>
              <a:defRPr sz="366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0" marR="0" lvl="1"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188595" marR="0" lvl="5" indent="-825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6pPr>
            <a:lvl7pPr marL="376555" marR="0" lvl="6" indent="-6350"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7pPr>
            <a:lvl8pPr marL="565150" marR="0" lvl="7" indent="-444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8pPr>
            <a:lvl9pPr marL="753745" marR="0" lvl="8" indent="-190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9pPr>
          </a:lstStyle>
          <a:p/>
        </p:txBody>
      </p:sp>
      <p:sp>
        <p:nvSpPr>
          <p:cNvPr id="120" name="Shape 120"/>
          <p:cNvSpPr txBox="1">
            <a:spLocks noGrp="1"/>
          </p:cNvSpPr>
          <p:nvPr>
            <p:ph type="subTitle" idx="1"/>
          </p:nvPr>
        </p:nvSpPr>
        <p:spPr>
          <a:xfrm>
            <a:off x="1371600" y="5375365"/>
            <a:ext cx="6400799" cy="1071154"/>
          </a:xfrm>
          <a:prstGeom prst="rect">
            <a:avLst/>
          </a:prstGeom>
          <a:noFill/>
          <a:ln>
            <a:noFill/>
          </a:ln>
        </p:spPr>
        <p:txBody>
          <a:bodyPr lIns="91425" tIns="91425" rIns="91425" bIns="91425" anchor="t" anchorCtr="0"/>
          <a:lstStyle>
            <a:lvl1pPr marL="0" marR="0" lvl="0" indent="0" algn="ctr" rtl="0">
              <a:lnSpc>
                <a:spcPct val="85000"/>
              </a:lnSpc>
              <a:spcBef>
                <a:spcPts val="0"/>
              </a:spcBef>
              <a:spcAft>
                <a:spcPts val="0"/>
              </a:spcAft>
              <a:buClr>
                <a:srgbClr val="FF0000"/>
              </a:buClr>
              <a:buFont typeface="Trebuchet MS" panose="020B0603020202020204"/>
              <a:buNone/>
              <a:defRPr sz="233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407670" marR="0" lvl="1" indent="-58420" algn="l" rtl="0">
              <a:lnSpc>
                <a:spcPct val="105000"/>
              </a:lnSpc>
              <a:spcBef>
                <a:spcPts val="0"/>
              </a:spcBef>
              <a:spcAft>
                <a:spcPts val="0"/>
              </a:spcAft>
              <a:buClr>
                <a:srgbClr val="FF0000"/>
              </a:buClr>
              <a:buSzPct val="100000"/>
              <a:buFont typeface="Times New Roman" panose="02020603050405020304"/>
              <a:buChar char="-"/>
              <a:defRPr sz="166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L="665480" marR="0" lvl="2" indent="-51435" algn="l" rtl="0">
              <a:lnSpc>
                <a:spcPct val="105000"/>
              </a:lnSpc>
              <a:spcBef>
                <a:spcPts val="0"/>
              </a:spcBef>
              <a:spcAft>
                <a:spcPts val="0"/>
              </a:spcAft>
              <a:buClr>
                <a:srgbClr val="FF0000"/>
              </a:buClr>
              <a:buSzPct val="100000"/>
              <a:buFont typeface="Times New Roman" panose="02020603050405020304"/>
              <a:buChar char="-"/>
              <a:defRPr sz="166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L="915670" marR="0" lvl="3" indent="-48260" algn="l" rtl="0">
              <a:lnSpc>
                <a:spcPct val="105000"/>
              </a:lnSpc>
              <a:spcBef>
                <a:spcPts val="0"/>
              </a:spcBef>
              <a:spcAft>
                <a:spcPts val="0"/>
              </a:spcAft>
              <a:buClr>
                <a:srgbClr val="FF0000"/>
              </a:buClr>
              <a:buSzPct val="100000"/>
              <a:buFont typeface="Times New Roman" panose="02020603050405020304"/>
              <a:buChar char="-"/>
              <a:defRPr sz="166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L="1173480" marR="0" lvl="4" indent="-52070" algn="l" rtl="0">
              <a:lnSpc>
                <a:spcPct val="105000"/>
              </a:lnSpc>
              <a:spcBef>
                <a:spcPts val="0"/>
              </a:spcBef>
              <a:spcAft>
                <a:spcPts val="0"/>
              </a:spcAft>
              <a:buClr>
                <a:srgbClr val="FF0000"/>
              </a:buClr>
              <a:buSzPct val="100000"/>
              <a:buFont typeface="Times New Roman" panose="02020603050405020304"/>
              <a:buChar char="-"/>
              <a:defRPr sz="166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L="1362710" marR="0" lvl="5" indent="-77470" algn="l" rtl="0">
              <a:lnSpc>
                <a:spcPct val="95000"/>
              </a:lnSpc>
              <a:spcBef>
                <a:spcPts val="0"/>
              </a:spcBef>
              <a:spcAft>
                <a:spcPts val="0"/>
              </a:spcAft>
              <a:buClr>
                <a:srgbClr val="FF0000"/>
              </a:buClr>
              <a:buSzPct val="100000"/>
              <a:buFont typeface="Times New Roman" panose="02020603050405020304"/>
              <a:buChar char="-"/>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1551305" marR="0" lvl="6" indent="-85725" algn="l" rtl="0">
              <a:lnSpc>
                <a:spcPct val="95000"/>
              </a:lnSpc>
              <a:spcBef>
                <a:spcPts val="0"/>
              </a:spcBef>
              <a:spcAft>
                <a:spcPts val="0"/>
              </a:spcAft>
              <a:buClr>
                <a:srgbClr val="FF0000"/>
              </a:buClr>
              <a:buSzPct val="100000"/>
              <a:buFont typeface="Times New Roman" panose="02020603050405020304"/>
              <a:buChar char="-"/>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1739900" marR="0" lvl="7" indent="-83185" algn="l" rtl="0">
              <a:lnSpc>
                <a:spcPct val="95000"/>
              </a:lnSpc>
              <a:spcBef>
                <a:spcPts val="0"/>
              </a:spcBef>
              <a:spcAft>
                <a:spcPts val="0"/>
              </a:spcAft>
              <a:buClr>
                <a:srgbClr val="FF0000"/>
              </a:buClr>
              <a:buSzPct val="100000"/>
              <a:buFont typeface="Times New Roman" panose="02020603050405020304"/>
              <a:buChar char="-"/>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1927860" marR="0" lvl="8" indent="-81280" algn="l" rtl="0">
              <a:lnSpc>
                <a:spcPct val="95000"/>
              </a:lnSpc>
              <a:spcBef>
                <a:spcPts val="0"/>
              </a:spcBef>
              <a:spcAft>
                <a:spcPts val="0"/>
              </a:spcAft>
              <a:buClr>
                <a:srgbClr val="FF0000"/>
              </a:buClr>
              <a:buSzPct val="100000"/>
              <a:buFont typeface="Times New Roman" panose="02020603050405020304"/>
              <a:buChar char="-"/>
              <a:defRPr sz="12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pic>
        <p:nvPicPr>
          <p:cNvPr id="121" name="Shape 121" descr="Khronos_500px_Nov14.png"/>
          <p:cNvPicPr preferRelativeResize="0"/>
          <p:nvPr/>
        </p:nvPicPr>
        <p:blipFill rotWithShape="1">
          <a:blip r:embed="rId2"/>
          <a:srcRect/>
          <a:stretch>
            <a:fillRect/>
          </a:stretch>
        </p:blipFill>
        <p:spPr>
          <a:xfrm>
            <a:off x="1234654" y="1200277"/>
            <a:ext cx="6674691" cy="2118949"/>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 Medium Bullets">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698501" y="211667"/>
            <a:ext cx="8381999" cy="70379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91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0" marR="0" lvl="1"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188595" marR="0" lvl="5" indent="-825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6pPr>
            <a:lvl7pPr marL="376555" marR="0" lvl="6" indent="-6350"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7pPr>
            <a:lvl8pPr marL="565150" marR="0" lvl="7" indent="-444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8pPr>
            <a:lvl9pPr marL="753745" marR="0" lvl="8" indent="-190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9pPr>
          </a:lstStyle>
          <a:p/>
        </p:txBody>
      </p:sp>
      <p:sp>
        <p:nvSpPr>
          <p:cNvPr id="62" name="Shape 62"/>
          <p:cNvSpPr txBox="1">
            <a:spLocks noGrp="1"/>
          </p:cNvSpPr>
          <p:nvPr>
            <p:ph type="body" idx="1"/>
          </p:nvPr>
        </p:nvSpPr>
        <p:spPr>
          <a:xfrm>
            <a:off x="698501" y="889000"/>
            <a:ext cx="4762499" cy="5691642"/>
          </a:xfrm>
          <a:prstGeom prst="rect">
            <a:avLst/>
          </a:prstGeom>
          <a:noFill/>
          <a:ln>
            <a:noFill/>
          </a:ln>
        </p:spPr>
        <p:txBody>
          <a:bodyPr lIns="91425" tIns="91425" rIns="91425" bIns="91425" anchor="t" anchorCtr="0"/>
          <a:lstStyle>
            <a:lvl1pPr marL="149860" marR="0" lvl="0" indent="-43815" algn="l" rtl="0">
              <a:lnSpc>
                <a:spcPct val="105000"/>
              </a:lnSpc>
              <a:spcBef>
                <a:spcPts val="415"/>
              </a:spcBef>
              <a:spcAft>
                <a:spcPts val="0"/>
              </a:spcAft>
              <a:buNone/>
              <a:defRPr sz="166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407670" marR="0" lvl="1" indent="-58420" algn="l" rtl="0">
              <a:lnSpc>
                <a:spcPct val="105000"/>
              </a:lnSpc>
              <a:spcBef>
                <a:spcPts val="0"/>
              </a:spcBef>
              <a:spcAft>
                <a:spcPts val="0"/>
              </a:spcAft>
              <a:buNone/>
              <a:defRPr sz="1665"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2pPr>
            <a:lvl3pPr marL="665480" marR="0" lvl="2" indent="-62230" algn="l" rtl="0">
              <a:lnSpc>
                <a:spcPct val="105000"/>
              </a:lnSpc>
              <a:spcBef>
                <a:spcPts val="0"/>
              </a:spcBef>
              <a:spcAft>
                <a:spcPts val="0"/>
              </a:spcAft>
              <a:buNone/>
              <a:defRPr sz="15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3pPr>
            <a:lvl4pPr marL="915670" marR="0" lvl="3" indent="-58420" algn="l" rtl="0">
              <a:lnSpc>
                <a:spcPct val="105000"/>
              </a:lnSpc>
              <a:spcBef>
                <a:spcPts val="0"/>
              </a:spcBef>
              <a:spcAft>
                <a:spcPts val="0"/>
              </a:spcAft>
              <a:buNone/>
              <a:defRPr sz="15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4pPr>
            <a:lvl5pPr marL="1173480" marR="0" lvl="4" indent="-62230" algn="l" rtl="0">
              <a:lnSpc>
                <a:spcPct val="105000"/>
              </a:lnSpc>
              <a:spcBef>
                <a:spcPts val="0"/>
              </a:spcBef>
              <a:spcAft>
                <a:spcPts val="0"/>
              </a:spcAft>
              <a:buNone/>
              <a:defRPr sz="15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5pPr>
            <a:lvl6pPr marL="1362710" marR="0" lvl="5" indent="-61595" algn="l" rtl="0">
              <a:lnSpc>
                <a:spcPct val="95000"/>
              </a:lnSpc>
              <a:spcBef>
                <a:spcPts val="0"/>
              </a:spcBef>
              <a:spcAft>
                <a:spcPts val="0"/>
              </a:spcAft>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1551305" marR="0" lvl="6" indent="-69850" algn="l" rtl="0">
              <a:lnSpc>
                <a:spcPct val="95000"/>
              </a:lnSpc>
              <a:spcBef>
                <a:spcPts val="0"/>
              </a:spcBef>
              <a:spcAft>
                <a:spcPts val="0"/>
              </a:spcAft>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1739900" marR="0" lvl="7" indent="-67310" algn="l" rtl="0">
              <a:lnSpc>
                <a:spcPct val="95000"/>
              </a:lnSpc>
              <a:spcBef>
                <a:spcPts val="0"/>
              </a:spcBef>
              <a:spcAft>
                <a:spcPts val="0"/>
              </a:spcAft>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1927860" marR="0" lvl="8" indent="-65405" algn="l" rtl="0">
              <a:lnSpc>
                <a:spcPct val="95000"/>
              </a:lnSpc>
              <a:spcBef>
                <a:spcPts val="0"/>
              </a:spcBef>
              <a:spcAft>
                <a:spcPts val="0"/>
              </a:spcAft>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3" name="Shape 63"/>
          <p:cNvSpPr/>
          <p:nvPr/>
        </p:nvSpPr>
        <p:spPr>
          <a:xfrm>
            <a:off x="1" y="1"/>
            <a:ext cx="507999" cy="6857999"/>
          </a:xfrm>
          <a:prstGeom prst="rect">
            <a:avLst/>
          </a:prstGeom>
          <a:gradFill>
            <a:gsLst>
              <a:gs pos="0">
                <a:srgbClr val="FFEFD1"/>
              </a:gs>
              <a:gs pos="64999">
                <a:srgbClr val="F0EBD5"/>
              </a:gs>
              <a:gs pos="100000">
                <a:srgbClr val="D1C39F"/>
              </a:gs>
            </a:gsLst>
            <a:lin ang="12000000" scaled="0"/>
          </a:gradFill>
          <a:ln>
            <a:noFill/>
          </a:ln>
        </p:spPr>
        <p:txBody>
          <a:bodyPr lIns="76188" tIns="38083" rIns="76188" bIns="38083" anchor="t" anchorCtr="0">
            <a:noAutofit/>
          </a:bodyPr>
          <a:lstStyle/>
          <a:p>
            <a:pPr marL="0" marR="0" lvl="0" indent="0" algn="l" rtl="0">
              <a:lnSpc>
                <a:spcPct val="99000"/>
              </a:lnSpc>
              <a:spcBef>
                <a:spcPts val="0"/>
              </a:spcBef>
              <a:spcAft>
                <a:spcPts val="0"/>
              </a:spcAft>
              <a:buClr>
                <a:srgbClr val="FFFFFF"/>
              </a:buClr>
              <a:buFont typeface="Arial Narrow" panose="020B0606020202030204"/>
              <a:buNone/>
            </a:pPr>
            <a:endParaRPr sz="3000" b="0" i="0" u="none" strike="noStrike" cap="none">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pic>
        <p:nvPicPr>
          <p:cNvPr id="64" name="Shape 64" descr="Khronos_500px_Nov14.png"/>
          <p:cNvPicPr preferRelativeResize="0"/>
          <p:nvPr/>
        </p:nvPicPr>
        <p:blipFill rotWithShape="1">
          <a:blip r:embed="rId2"/>
          <a:srcRect/>
          <a:stretch>
            <a:fillRect/>
          </a:stretch>
        </p:blipFill>
        <p:spPr>
          <a:xfrm rot="-5400000">
            <a:off x="-1153198" y="5182193"/>
            <a:ext cx="2803739" cy="5006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7 Title Only">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98501" y="211667"/>
            <a:ext cx="8318499" cy="703792"/>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915"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marL="0" marR="0" lvl="1"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l" rtl="0">
              <a:spcBef>
                <a:spcPts val="0"/>
              </a:spcBef>
              <a:spcAft>
                <a:spcPts val="0"/>
              </a:spcAft>
              <a:buNone/>
              <a:defRPr sz="2915"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188595" marR="0" lvl="5" indent="-825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6pPr>
            <a:lvl7pPr marL="376555" marR="0" lvl="6" indent="-6350"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7pPr>
            <a:lvl8pPr marL="565150" marR="0" lvl="7" indent="-444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8pPr>
            <a:lvl9pPr marL="753745" marR="0" lvl="8" indent="-1905" algn="l" rtl="0">
              <a:spcBef>
                <a:spcPts val="0"/>
              </a:spcBef>
              <a:spcAft>
                <a:spcPts val="0"/>
              </a:spcAft>
              <a:buNone/>
              <a:defRPr sz="2915"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defRPr>
            </a:lvl9pPr>
          </a:lstStyle>
          <a:p/>
        </p:txBody>
      </p:sp>
      <p:sp>
        <p:nvSpPr>
          <p:cNvPr id="78" name="Shape 78"/>
          <p:cNvSpPr/>
          <p:nvPr/>
        </p:nvSpPr>
        <p:spPr>
          <a:xfrm>
            <a:off x="1" y="1"/>
            <a:ext cx="507999" cy="6857999"/>
          </a:xfrm>
          <a:prstGeom prst="rect">
            <a:avLst/>
          </a:prstGeom>
          <a:gradFill>
            <a:gsLst>
              <a:gs pos="0">
                <a:srgbClr val="FFEFD1"/>
              </a:gs>
              <a:gs pos="64999">
                <a:srgbClr val="F0EBD5"/>
              </a:gs>
              <a:gs pos="100000">
                <a:srgbClr val="D1C39F"/>
              </a:gs>
            </a:gsLst>
            <a:lin ang="12000000" scaled="0"/>
          </a:gradFill>
          <a:ln>
            <a:noFill/>
          </a:ln>
        </p:spPr>
        <p:txBody>
          <a:bodyPr lIns="76188" tIns="38083" rIns="76188" bIns="38083" anchor="t" anchorCtr="0">
            <a:noAutofit/>
          </a:bodyPr>
          <a:lstStyle/>
          <a:p>
            <a:pPr marL="0" marR="0" lvl="0" indent="0" algn="l" rtl="0">
              <a:lnSpc>
                <a:spcPct val="99000"/>
              </a:lnSpc>
              <a:spcBef>
                <a:spcPts val="0"/>
              </a:spcBef>
              <a:spcAft>
                <a:spcPts val="0"/>
              </a:spcAft>
              <a:buClr>
                <a:srgbClr val="FFFFFF"/>
              </a:buClr>
              <a:buFont typeface="Arial Narrow" panose="020B0606020202030204"/>
              <a:buNone/>
            </a:pPr>
            <a:endParaRPr sz="3000" b="0" i="0" u="none" strike="noStrike" cap="none">
              <a:solidFill>
                <a:srgbClr val="FFFFFF"/>
              </a:solidFill>
              <a:latin typeface="Trebuchet MS" panose="020B0603020202020204"/>
              <a:ea typeface="Trebuchet MS" panose="020B0603020202020204"/>
              <a:cs typeface="Trebuchet MS" panose="020B0603020202020204"/>
              <a:sym typeface="Trebuchet MS" panose="020B0603020202020204"/>
            </a:endParaRPr>
          </a:p>
        </p:txBody>
      </p:sp>
      <p:pic>
        <p:nvPicPr>
          <p:cNvPr id="79" name="Shape 79" descr="Khronos_500px_Nov14.png"/>
          <p:cNvPicPr preferRelativeResize="0"/>
          <p:nvPr/>
        </p:nvPicPr>
        <p:blipFill rotWithShape="1">
          <a:blip r:embed="rId2"/>
          <a:srcRect/>
          <a:stretch>
            <a:fillRect/>
          </a:stretch>
        </p:blipFill>
        <p:spPr>
          <a:xfrm rot="-5400000">
            <a:off x="-1153198" y="5182193"/>
            <a:ext cx="2803739" cy="50066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1691680" y="0"/>
            <a:ext cx="7452320" cy="836712"/>
          </a:xfrm>
          <a:prstGeom prst="rect">
            <a:avLst/>
          </a:prstGeom>
        </p:spPr>
        <p:txBody>
          <a:bodyPr/>
          <a:lstStyle/>
          <a:p>
            <a:r>
              <a:rPr lang="en-US" smtClean="0"/>
              <a:t>Click to edit Master title style</a:t>
            </a:r>
            <a:endParaRPr lang="en-US"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28650" y="2828290"/>
            <a:ext cx="7886700" cy="120720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0" marR="0" lvl="1"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0" marR="0" lvl="2"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0" marR="0" lvl="3"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0" marR="0" lvl="4"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342900" marR="0" lvl="5"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685800" marR="0" lvl="6"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1028700" marR="0" lvl="7"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1371600" marR="0" lvl="8" indent="0" algn="ctr" rtl="0">
              <a:lnSpc>
                <a:spcPct val="90000"/>
              </a:lnSpc>
              <a:spcBef>
                <a:spcPts val="0"/>
              </a:spcBef>
              <a:spcAft>
                <a:spcPts val="0"/>
              </a:spcAft>
              <a:buSzPct val="32000"/>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a:fillRect/>
          </a:stretch>
        </p:blipFill>
        <p:spPr>
          <a:xfrm>
            <a:off x="0" y="0"/>
            <a:ext cx="9144000" cy="1000125"/>
          </a:xfrm>
          <a:prstGeom prst="rect">
            <a:avLst/>
          </a:prstGeom>
        </p:spPr>
      </p:pic>
      <p:sp>
        <p:nvSpPr>
          <p:cNvPr id="9" name="文本占位符 10"/>
          <p:cNvSpPr>
            <a:spLocks noGrp="1"/>
          </p:cNvSpPr>
          <p:nvPr>
            <p:ph type="body" sz="quarter" idx="10" hasCustomPrompt="1"/>
          </p:nvPr>
        </p:nvSpPr>
        <p:spPr>
          <a:xfrm>
            <a:off x="266700" y="314325"/>
            <a:ext cx="6562725" cy="409575"/>
          </a:xfrm>
        </p:spPr>
        <p:txBody>
          <a:bodyPr>
            <a:normAutofit/>
          </a:bodyPr>
          <a:lstStyle>
            <a:lvl1pPr marL="0" indent="0">
              <a:buNone/>
              <a:defRPr sz="2400">
                <a:solidFill>
                  <a:schemeClr val="bg1"/>
                </a:solidFill>
                <a:latin typeface="Arial" panose="020B0604020202020204" pitchFamily="34" charset="0"/>
                <a:ea typeface="Microsoft YaHei UI" panose="020B0503020204020204" pitchFamily="34" charset="-122"/>
                <a:cs typeface="Arial" panose="020B0604020202020204" pitchFamily="34" charset="0"/>
              </a:defRPr>
            </a:lvl1pPr>
            <a:lvl2pPr marL="457200" indent="0">
              <a:buNone/>
              <a:defRPr/>
            </a:lvl2pPr>
          </a:lstStyle>
          <a:p>
            <a:pPr lvl="0"/>
            <a:r>
              <a:rPr lang="en-US" altLang="zh-CN" dirty="0" smtClean="0"/>
              <a:t>Click to Edit Title</a:t>
            </a:r>
            <a:endParaRPr lang="en-US" altLang="zh-CN" dirty="0" smtClean="0"/>
          </a:p>
        </p:txBody>
      </p:sp>
      <p:sp>
        <p:nvSpPr>
          <p:cNvPr id="13" name="内容占位符 12"/>
          <p:cNvSpPr>
            <a:spLocks noGrp="1"/>
          </p:cNvSpPr>
          <p:nvPr>
            <p:ph sz="quarter" idx="11" hasCustomPrompt="1"/>
          </p:nvPr>
        </p:nvSpPr>
        <p:spPr>
          <a:xfrm>
            <a:off x="266700" y="1314450"/>
            <a:ext cx="8343900" cy="5200650"/>
          </a:xfrm>
        </p:spPr>
        <p:txBody>
          <a:bodyPr>
            <a:normAutofit/>
          </a:bodyPr>
          <a:lstStyle>
            <a:lvl1pPr>
              <a:defRPr sz="2000" b="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lvl1pPr>
            <a:lvl2pPr>
              <a:defRPr sz="1800" b="0">
                <a:solidFill>
                  <a:schemeClr val="tx1">
                    <a:lumMod val="65000"/>
                    <a:lumOff val="35000"/>
                  </a:schemeClr>
                </a:solidFill>
                <a:latin typeface="微软雅黑" panose="020B0503020204020204" pitchFamily="34" charset="-122"/>
                <a:ea typeface="微软雅黑" panose="020B0503020204020204" pitchFamily="34" charset="-122"/>
              </a:defRPr>
            </a:lvl2pPr>
            <a:lvl3pPr>
              <a:defRPr sz="1600" b="0">
                <a:solidFill>
                  <a:schemeClr val="tx1">
                    <a:lumMod val="65000"/>
                    <a:lumOff val="35000"/>
                  </a:schemeClr>
                </a:solidFill>
                <a:latin typeface="微软雅黑" panose="020B0503020204020204" pitchFamily="34" charset="-122"/>
                <a:ea typeface="微软雅黑" panose="020B0503020204020204" pitchFamily="34" charset="-122"/>
              </a:defRPr>
            </a:lvl3pPr>
            <a:lvl4pPr>
              <a:defRPr sz="1400" b="0">
                <a:solidFill>
                  <a:schemeClr val="tx1">
                    <a:lumMod val="65000"/>
                    <a:lumOff val="35000"/>
                  </a:schemeClr>
                </a:solidFill>
                <a:latin typeface="微软雅黑" panose="020B0503020204020204" pitchFamily="34" charset="-122"/>
                <a:ea typeface="微软雅黑" panose="020B0503020204020204" pitchFamily="34" charset="-122"/>
              </a:defRPr>
            </a:lvl4pPr>
            <a:lvl5pPr>
              <a:defRPr sz="1400" b="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en-US" altLang="zh-CN" dirty="0" smtClean="0"/>
              <a:t>Click to Edit Text</a:t>
            </a:r>
            <a:endParaRPr lang="en-US" altLang="zh-CN" dirty="0" smtClean="0"/>
          </a:p>
        </p:txBody>
      </p:sp>
      <p:pic>
        <p:nvPicPr>
          <p:cNvPr id="2" name="图片 1"/>
          <p:cNvPicPr>
            <a:picLocks noChangeAspect="1"/>
          </p:cNvPicPr>
          <p:nvPr userDrawn="1"/>
        </p:nvPicPr>
        <p:blipFill>
          <a:blip r:embed="rId3"/>
          <a:stretch>
            <a:fillRect/>
          </a:stretch>
        </p:blipFill>
        <p:spPr>
          <a:xfrm>
            <a:off x="6391885" y="314325"/>
            <a:ext cx="2523963" cy="4328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D8FFF-10F8-4B9C-9872-CC2BCD3FCFA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CC77780-C18D-4550-9036-EB623674AB53}" type="slidenum">
              <a:rPr lang="zh-CN" altLang="en-US" smtClean="0"/>
            </a:fld>
            <a:endParaRPr lang="zh-CN" altLang="en-US"/>
          </a:p>
        </p:txBody>
      </p:sp>
      <p:pic>
        <p:nvPicPr>
          <p:cNvPr id="5"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a:fillRect/>
          </a:stretch>
        </p:blipFill>
        <p:spPr>
          <a:xfrm>
            <a:off x="0" y="0"/>
            <a:ext cx="9144000" cy="100012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28650" y="365126"/>
            <a:ext cx="7886700" cy="1207135"/>
          </a:xfrm>
          <a:prstGeom prst="rect">
            <a:avLst/>
          </a:prstGeom>
        </p:spPr>
        <p:txBody>
          <a:bodyPr rtlCol="0">
            <a:normAutofit/>
          </a:bodyPr>
          <a:lstStyle/>
          <a:p>
            <a:r>
              <a:rPr lang="en-US"/>
              <a:t>Click to edit Master title style</a:t>
            </a:r>
            <a:endParaRPr lang="en-GB" dirty="0"/>
          </a:p>
        </p:txBody>
      </p:sp>
      <p:sp>
        <p:nvSpPr>
          <p:cNvPr id="5" name="Text Placeholder 2"/>
          <p:cNvSpPr>
            <a:spLocks noGrp="1"/>
          </p:cNvSpPr>
          <p:nvPr>
            <p:ph idx="1"/>
          </p:nvPr>
        </p:nvSpPr>
        <p:spPr>
          <a:xfrm>
            <a:off x="628650" y="1572260"/>
            <a:ext cx="7886700" cy="4209415"/>
          </a:xfrm>
          <a:prstGeom prst="rect">
            <a:avLst/>
          </a:prstGeom>
        </p:spPr>
        <p:txBody>
          <a:bodyPr rtlCol="0">
            <a:normAutofit/>
          </a:bodyPr>
          <a:lstStyle>
            <a:lvl2pPr>
              <a:defRPr sz="1800"/>
            </a:lvl2pPr>
            <a:lvl3pPr>
              <a:defRPr sz="1500"/>
            </a:lvl3pPr>
            <a:lvl4pPr>
              <a:defRPr sz="1350"/>
            </a:lvl4pPr>
            <a:lvl5pPr>
              <a:defRPr sz="135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pic>
        <p:nvPicPr>
          <p:cNvPr id="6"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a:fillRect/>
          </a:stretch>
        </p:blipFill>
        <p:spPr>
          <a:xfrm>
            <a:off x="0" y="0"/>
            <a:ext cx="9144000" cy="100012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28650" y="365126"/>
            <a:ext cx="7886700" cy="1207135"/>
          </a:xfrm>
          <a:prstGeom prst="rect">
            <a:avLst/>
          </a:prstGeom>
        </p:spPr>
        <p:txBody>
          <a:bodyPr rtlCol="0">
            <a:normAutofit/>
          </a:bodyPr>
          <a:lstStyle/>
          <a:p>
            <a:r>
              <a:rPr lang="en-US"/>
              <a:t>Click to edit Master title style</a:t>
            </a:r>
            <a:endParaRPr lang="en-GB" dirty="0"/>
          </a:p>
        </p:txBody>
      </p:sp>
      <p:pic>
        <p:nvPicPr>
          <p:cNvPr id="4"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a:fillRect/>
          </a:stretch>
        </p:blipFill>
        <p:spPr>
          <a:xfrm>
            <a:off x="0" y="0"/>
            <a:ext cx="9144000" cy="100012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End Slide">
    <p:bg>
      <p:bgPr>
        <a:solidFill>
          <a:schemeClr val="tx1"/>
        </a:solidFill>
        <a:effectLst/>
      </p:bgPr>
    </p:bg>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2757" y="4319588"/>
            <a:ext cx="32742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0076" y="4316414"/>
            <a:ext cx="32742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2157" y="4316414"/>
            <a:ext cx="326231"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3869532" y="4994683"/>
            <a:ext cx="14085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GB" altLang="en-US" sz="1200" smtClean="0">
                <a:solidFill>
                  <a:schemeClr val="bg1"/>
                </a:solidFill>
                <a:latin typeface="Calibri Light" panose="020F0302020204030204" pitchFamily="34" charset="0"/>
              </a:rPr>
              <a:t>/codeplaysoft</a:t>
            </a:r>
            <a:endParaRPr lang="en-GB" altLang="en-US" sz="1200" smtClean="0">
              <a:solidFill>
                <a:schemeClr val="bg1"/>
              </a:solidFill>
              <a:latin typeface="Calibri Light" panose="020F0302020204030204" pitchFamily="34" charset="0"/>
            </a:endParaRPr>
          </a:p>
        </p:txBody>
      </p:sp>
      <p:sp>
        <p:nvSpPr>
          <p:cNvPr id="7" name="TextBox 16"/>
          <p:cNvSpPr txBox="1">
            <a:spLocks noChangeArrowheads="1"/>
          </p:cNvSpPr>
          <p:nvPr/>
        </p:nvSpPr>
        <p:spPr bwMode="auto">
          <a:xfrm>
            <a:off x="2462213" y="4994683"/>
            <a:ext cx="140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GB" altLang="en-US" sz="1200" smtClean="0">
                <a:solidFill>
                  <a:schemeClr val="bg1"/>
                </a:solidFill>
                <a:latin typeface="Calibri Light" panose="020F0302020204030204" pitchFamily="34" charset="0"/>
              </a:rPr>
              <a:t>@codeplaysoft</a:t>
            </a:r>
            <a:endParaRPr lang="en-GB" altLang="en-US" sz="1200" smtClean="0">
              <a:solidFill>
                <a:schemeClr val="bg1"/>
              </a:solidFill>
              <a:latin typeface="Calibri Light" panose="020F0302020204030204" pitchFamily="34" charset="0"/>
            </a:endParaRPr>
          </a:p>
        </p:txBody>
      </p:sp>
      <p:sp>
        <p:nvSpPr>
          <p:cNvPr id="8" name="TextBox 17"/>
          <p:cNvSpPr txBox="1">
            <a:spLocks noChangeArrowheads="1"/>
          </p:cNvSpPr>
          <p:nvPr/>
        </p:nvSpPr>
        <p:spPr bwMode="auto">
          <a:xfrm>
            <a:off x="5278041" y="4994683"/>
            <a:ext cx="1407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GB" altLang="en-US" sz="1200" smtClean="0">
                <a:solidFill>
                  <a:schemeClr val="bg1"/>
                </a:solidFill>
                <a:latin typeface="Calibri Light" panose="020F0302020204030204" pitchFamily="34" charset="0"/>
              </a:rPr>
              <a:t>codeplay.com</a:t>
            </a:r>
            <a:endParaRPr lang="en-GB" altLang="en-US" sz="1200" smtClean="0">
              <a:solidFill>
                <a:schemeClr val="bg1"/>
              </a:solidFill>
              <a:latin typeface="Calibri Light" panose="020F0302020204030204" pitchFamily="34" charset="0"/>
            </a:endParaRPr>
          </a:p>
        </p:txBody>
      </p:sp>
      <p:pic>
        <p:nvPicPr>
          <p:cNvPr id="9"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24288" y="1652588"/>
            <a:ext cx="149542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8649" y="2575268"/>
            <a:ext cx="7886700" cy="1325563"/>
          </a:xfrm>
        </p:spPr>
        <p:txBody>
          <a:bodyPr/>
          <a:lstStyle>
            <a:lvl1pPr algn="ctr">
              <a:defRPr baseline="0">
                <a:solidFill>
                  <a:schemeClr val="bg1"/>
                </a:solidFill>
              </a:defRPr>
            </a:lvl1pPr>
          </a:lstStyle>
          <a:p>
            <a:r>
              <a:rPr lang="en-US"/>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74636"/>
            <a:ext cx="8229600" cy="1143000"/>
          </a:xfrm>
          <a:prstGeom prst="rect">
            <a:avLst/>
          </a:prstGeom>
          <a:noFill/>
          <a:ln>
            <a:noFill/>
          </a:ln>
        </p:spPr>
        <p:txBody>
          <a:bodyPr/>
          <a:lstStyle>
            <a:lvl1pPr algn="ctr" rtl="0">
              <a:spcBef>
                <a:spcPts val="0"/>
              </a:spcBef>
              <a:buClr>
                <a:schemeClr val="dk1"/>
              </a:buClr>
              <a:buFont typeface="Calibri" panose="020F0502020204030204"/>
              <a:buNone/>
              <a:defRPr sz="4400">
                <a:solidFill>
                  <a:schemeClr val="dk1"/>
                </a:solidFill>
                <a:latin typeface="Calibri" panose="020F0502020204030204"/>
                <a:ea typeface="Calibri" panose="020F0502020204030204"/>
                <a:cs typeface="Calibri" panose="020F0502020204030204"/>
                <a:sym typeface="Calibri" panose="020F0502020204030204"/>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6" name="Shape 106"/>
          <p:cNvSpPr txBox="1">
            <a:spLocks noGrp="1"/>
          </p:cNvSpPr>
          <p:nvPr>
            <p:ph type="body" idx="1"/>
          </p:nvPr>
        </p:nvSpPr>
        <p:spPr>
          <a:xfrm>
            <a:off x="457201" y="1600200"/>
            <a:ext cx="4038599" cy="4525963"/>
          </a:xfrm>
          <a:prstGeom prst="rect">
            <a:avLst/>
          </a:prstGeom>
          <a:noFill/>
          <a:ln>
            <a:noFill/>
          </a:ln>
        </p:spPr>
        <p:txBody>
          <a:bodyPr/>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107" name="Shape 107"/>
          <p:cNvSpPr txBox="1">
            <a:spLocks noGrp="1"/>
          </p:cNvSpPr>
          <p:nvPr>
            <p:ph type="body" idx="2"/>
          </p:nvPr>
        </p:nvSpPr>
        <p:spPr>
          <a:xfrm>
            <a:off x="4648201" y="1600200"/>
            <a:ext cx="4038599" cy="4525963"/>
          </a:xfrm>
          <a:prstGeom prst="rect">
            <a:avLst/>
          </a:prstGeom>
          <a:noFill/>
          <a:ln>
            <a:noFill/>
          </a:ln>
        </p:spPr>
        <p:txBody>
          <a:bodyPr/>
          <a:lstStyle>
            <a:lvl1pPr rtl="0">
              <a:spcBef>
                <a:spcPts val="0"/>
              </a:spcBef>
              <a:defRPr sz="2800"/>
            </a:lvl1pPr>
            <a:lvl2pPr rtl="0">
              <a:spcBef>
                <a:spcPts val="0"/>
              </a:spcBef>
              <a:defRPr sz="2400"/>
            </a:lvl2pPr>
            <a:lvl3pPr rtl="0">
              <a:spcBef>
                <a:spcPts val="0"/>
              </a:spcBef>
              <a:defRPr sz="2000"/>
            </a:lvl3pPr>
            <a:lvl4pPr rtl="0">
              <a:spcBef>
                <a:spcPts val="0"/>
              </a:spcBef>
              <a:defRPr sz="1800"/>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p:txBody>
      </p:sp>
      <p:sp>
        <p:nvSpPr>
          <p:cNvPr id="5" name="Shape 85"/>
          <p:cNvSpPr txBox="1">
            <a:spLocks noGrp="1"/>
          </p:cNvSpPr>
          <p:nvPr>
            <p:ph type="dt" idx="11"/>
          </p:nvPr>
        </p:nvSpPr>
        <p:spPr/>
        <p:txBody>
          <a:bodyPr/>
          <a:lstStyle>
            <a:lvl1pPr>
              <a:defRPr/>
            </a:lvl1pPr>
          </a:lstStyle>
          <a:p>
            <a:pPr>
              <a:defRPr/>
            </a:pPr>
            <a:endParaRPr lang="en-US"/>
          </a:p>
        </p:txBody>
      </p:sp>
      <p:sp>
        <p:nvSpPr>
          <p:cNvPr id="6" name="Shape 86"/>
          <p:cNvSpPr txBox="1">
            <a:spLocks noGrp="1"/>
          </p:cNvSpPr>
          <p:nvPr>
            <p:ph type="ftr" idx="12"/>
          </p:nvPr>
        </p:nvSpPr>
        <p:spPr/>
        <p:txBody>
          <a:bodyPr/>
          <a:lstStyle>
            <a:lvl1pPr>
              <a:defRPr/>
            </a:lvl1pPr>
          </a:lstStyle>
          <a:p>
            <a:pPr>
              <a:defRPr/>
            </a:pPr>
            <a:endParaRPr lang="en-US"/>
          </a:p>
        </p:txBody>
      </p:sp>
      <p:sp>
        <p:nvSpPr>
          <p:cNvPr id="7" name="Shape 87"/>
          <p:cNvSpPr txBox="1">
            <a:spLocks noGrp="1"/>
          </p:cNvSpPr>
          <p:nvPr>
            <p:ph type="sldNum" idx="13"/>
          </p:nvPr>
        </p:nvSpPr>
        <p:spPr/>
        <p:txBody>
          <a:bodyPr/>
          <a:lstStyle>
            <a:lvl1pPr>
              <a:defRPr/>
            </a:lvl1pPr>
          </a:lstStyle>
          <a:p>
            <a:fld id="{53BF70C0-3074-4743-9E92-2CE5A0A0B83D}"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274636"/>
            <a:ext cx="8229600" cy="1143000"/>
          </a:xfrm>
          <a:prstGeom prst="rect">
            <a:avLst/>
          </a:prstGeom>
          <a:noFill/>
          <a:ln>
            <a:noFill/>
          </a:ln>
        </p:spPr>
        <p:txBody>
          <a:bodyPr/>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44" name="Shape 144"/>
          <p:cNvSpPr txBox="1">
            <a:spLocks noGrp="1"/>
          </p:cNvSpPr>
          <p:nvPr>
            <p:ph type="body" idx="1"/>
          </p:nvPr>
        </p:nvSpPr>
        <p:spPr>
          <a:xfrm>
            <a:off x="457201" y="1535113"/>
            <a:ext cx="4040187" cy="639761"/>
          </a:xfrm>
          <a:prstGeom prst="rect">
            <a:avLst/>
          </a:prstGeom>
          <a:noFill/>
          <a:ln>
            <a:noFill/>
          </a:ln>
        </p:spPr>
        <p:txBody>
          <a:bodyPr anchor="b"/>
          <a:lstStyle>
            <a:lvl1pPr marL="0" indent="0" rtl="0">
              <a:spcBef>
                <a:spcPts val="0"/>
              </a:spcBef>
              <a:buFont typeface="Calibri" panose="020F0502020204030204"/>
              <a:buNone/>
              <a:defRPr sz="2400" b="1"/>
            </a:lvl1pPr>
            <a:lvl2pPr marL="457200" indent="0" rtl="0">
              <a:spcBef>
                <a:spcPts val="0"/>
              </a:spcBef>
              <a:buFont typeface="Calibri" panose="020F0502020204030204"/>
              <a:buNone/>
              <a:defRPr sz="2000" b="1"/>
            </a:lvl2pPr>
            <a:lvl3pPr marL="914400" indent="0" rtl="0">
              <a:spcBef>
                <a:spcPts val="0"/>
              </a:spcBef>
              <a:buFont typeface="Calibri" panose="020F0502020204030204"/>
              <a:buNone/>
              <a:defRPr sz="1800" b="1"/>
            </a:lvl3pPr>
            <a:lvl4pPr marL="1371600" indent="0" rtl="0">
              <a:spcBef>
                <a:spcPts val="0"/>
              </a:spcBef>
              <a:buFont typeface="Calibri" panose="020F0502020204030204"/>
              <a:buNone/>
              <a:defRPr sz="1600" b="1"/>
            </a:lvl4pPr>
            <a:lvl5pPr marL="1828800" indent="0" rtl="0">
              <a:spcBef>
                <a:spcPts val="0"/>
              </a:spcBef>
              <a:buFont typeface="Calibri" panose="020F0502020204030204"/>
              <a:buNone/>
              <a:defRPr sz="1600" b="1"/>
            </a:lvl5pPr>
            <a:lvl6pPr marL="2286000" indent="0" rtl="0">
              <a:spcBef>
                <a:spcPts val="0"/>
              </a:spcBef>
              <a:buFont typeface="Calibri" panose="020F0502020204030204"/>
              <a:buNone/>
              <a:defRPr sz="1600" b="1"/>
            </a:lvl6pPr>
            <a:lvl7pPr marL="2743200" indent="0" rtl="0">
              <a:spcBef>
                <a:spcPts val="0"/>
              </a:spcBef>
              <a:buFont typeface="Calibri" panose="020F0502020204030204"/>
              <a:buNone/>
              <a:defRPr sz="1600" b="1"/>
            </a:lvl7pPr>
            <a:lvl8pPr marL="3200400" indent="0" rtl="0">
              <a:spcBef>
                <a:spcPts val="0"/>
              </a:spcBef>
              <a:buFont typeface="Calibri" panose="020F0502020204030204"/>
              <a:buNone/>
              <a:defRPr sz="1600" b="1"/>
            </a:lvl8pPr>
            <a:lvl9pPr marL="3657600" indent="0" rtl="0">
              <a:spcBef>
                <a:spcPts val="0"/>
              </a:spcBef>
              <a:buFont typeface="Calibri" panose="020F0502020204030204"/>
              <a:buNone/>
              <a:defRPr sz="1600" b="1"/>
            </a:lvl9pPr>
          </a:lstStyle>
          <a:p/>
        </p:txBody>
      </p:sp>
      <p:sp>
        <p:nvSpPr>
          <p:cNvPr id="145" name="Shape 145"/>
          <p:cNvSpPr txBox="1">
            <a:spLocks noGrp="1"/>
          </p:cNvSpPr>
          <p:nvPr>
            <p:ph type="body" idx="2"/>
          </p:nvPr>
        </p:nvSpPr>
        <p:spPr>
          <a:xfrm>
            <a:off x="457201" y="2174875"/>
            <a:ext cx="4040187" cy="3951287"/>
          </a:xfrm>
          <a:prstGeom prst="rect">
            <a:avLst/>
          </a:prstGeom>
          <a:noFill/>
          <a:ln>
            <a:noFill/>
          </a:ln>
        </p:spPr>
        <p:txBody>
          <a:bodyPr/>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146" name="Shape 146"/>
          <p:cNvSpPr txBox="1">
            <a:spLocks noGrp="1"/>
          </p:cNvSpPr>
          <p:nvPr>
            <p:ph type="body" idx="3"/>
          </p:nvPr>
        </p:nvSpPr>
        <p:spPr>
          <a:xfrm>
            <a:off x="4645025" y="1535113"/>
            <a:ext cx="4041774" cy="639761"/>
          </a:xfrm>
          <a:prstGeom prst="rect">
            <a:avLst/>
          </a:prstGeom>
          <a:noFill/>
          <a:ln>
            <a:noFill/>
          </a:ln>
        </p:spPr>
        <p:txBody>
          <a:bodyPr anchor="b"/>
          <a:lstStyle>
            <a:lvl1pPr marL="0" indent="0" rtl="0">
              <a:spcBef>
                <a:spcPts val="0"/>
              </a:spcBef>
              <a:buFont typeface="Calibri" panose="020F0502020204030204"/>
              <a:buNone/>
              <a:defRPr sz="2400" b="1"/>
            </a:lvl1pPr>
            <a:lvl2pPr marL="457200" indent="0" rtl="0">
              <a:spcBef>
                <a:spcPts val="0"/>
              </a:spcBef>
              <a:buFont typeface="Calibri" panose="020F0502020204030204"/>
              <a:buNone/>
              <a:defRPr sz="2000" b="1"/>
            </a:lvl2pPr>
            <a:lvl3pPr marL="914400" indent="0" rtl="0">
              <a:spcBef>
                <a:spcPts val="0"/>
              </a:spcBef>
              <a:buFont typeface="Calibri" panose="020F0502020204030204"/>
              <a:buNone/>
              <a:defRPr sz="1800" b="1"/>
            </a:lvl3pPr>
            <a:lvl4pPr marL="1371600" indent="0" rtl="0">
              <a:spcBef>
                <a:spcPts val="0"/>
              </a:spcBef>
              <a:buFont typeface="Calibri" panose="020F0502020204030204"/>
              <a:buNone/>
              <a:defRPr sz="1600" b="1"/>
            </a:lvl4pPr>
            <a:lvl5pPr marL="1828800" indent="0" rtl="0">
              <a:spcBef>
                <a:spcPts val="0"/>
              </a:spcBef>
              <a:buFont typeface="Calibri" panose="020F0502020204030204"/>
              <a:buNone/>
              <a:defRPr sz="1600" b="1"/>
            </a:lvl5pPr>
            <a:lvl6pPr marL="2286000" indent="0" rtl="0">
              <a:spcBef>
                <a:spcPts val="0"/>
              </a:spcBef>
              <a:buFont typeface="Calibri" panose="020F0502020204030204"/>
              <a:buNone/>
              <a:defRPr sz="1600" b="1"/>
            </a:lvl6pPr>
            <a:lvl7pPr marL="2743200" indent="0" rtl="0">
              <a:spcBef>
                <a:spcPts val="0"/>
              </a:spcBef>
              <a:buFont typeface="Calibri" panose="020F0502020204030204"/>
              <a:buNone/>
              <a:defRPr sz="1600" b="1"/>
            </a:lvl7pPr>
            <a:lvl8pPr marL="3200400" indent="0" rtl="0">
              <a:spcBef>
                <a:spcPts val="0"/>
              </a:spcBef>
              <a:buFont typeface="Calibri" panose="020F0502020204030204"/>
              <a:buNone/>
              <a:defRPr sz="1600" b="1"/>
            </a:lvl8pPr>
            <a:lvl9pPr marL="3657600" indent="0" rtl="0">
              <a:spcBef>
                <a:spcPts val="0"/>
              </a:spcBef>
              <a:buFont typeface="Calibri" panose="020F0502020204030204"/>
              <a:buNone/>
              <a:defRPr sz="1600" b="1"/>
            </a:lvl9pPr>
          </a:lstStyle>
          <a:p/>
        </p:txBody>
      </p:sp>
      <p:sp>
        <p:nvSpPr>
          <p:cNvPr id="147" name="Shape 147"/>
          <p:cNvSpPr txBox="1">
            <a:spLocks noGrp="1"/>
          </p:cNvSpPr>
          <p:nvPr>
            <p:ph type="body" idx="4"/>
          </p:nvPr>
        </p:nvSpPr>
        <p:spPr>
          <a:xfrm>
            <a:off x="4645025" y="2174875"/>
            <a:ext cx="4041774" cy="3951287"/>
          </a:xfrm>
          <a:prstGeom prst="rect">
            <a:avLst/>
          </a:prstGeom>
          <a:noFill/>
          <a:ln>
            <a:noFill/>
          </a:ln>
        </p:spPr>
        <p:txBody>
          <a:bodyPr/>
          <a:lstStyle>
            <a:lvl1pPr rtl="0">
              <a:spcBef>
                <a:spcPts val="0"/>
              </a:spcBef>
              <a:defRPr sz="2400"/>
            </a:lvl1pPr>
            <a:lvl2pPr rtl="0">
              <a:spcBef>
                <a:spcPts val="0"/>
              </a:spcBef>
              <a:defRPr sz="2000"/>
            </a:lvl2pPr>
            <a:lvl3pPr rtl="0">
              <a:spcBef>
                <a:spcPts val="0"/>
              </a:spcBef>
              <a:defRPr sz="1800"/>
            </a:lvl3pPr>
            <a:lvl4pPr rtl="0">
              <a:spcBef>
                <a:spcPts val="0"/>
              </a:spcBef>
              <a:defRPr sz="1600"/>
            </a:lvl4pPr>
            <a:lvl5pPr rtl="0">
              <a:spcBef>
                <a:spcPts val="0"/>
              </a:spcBef>
              <a:defRPr sz="1600"/>
            </a:lvl5pPr>
            <a:lvl6pPr rtl="0">
              <a:spcBef>
                <a:spcPts val="0"/>
              </a:spcBef>
              <a:defRPr sz="1600"/>
            </a:lvl6pPr>
            <a:lvl7pPr rtl="0">
              <a:spcBef>
                <a:spcPts val="0"/>
              </a:spcBef>
              <a:defRPr sz="1600"/>
            </a:lvl7pPr>
            <a:lvl8pPr rtl="0">
              <a:spcBef>
                <a:spcPts val="0"/>
              </a:spcBef>
              <a:defRPr sz="1600"/>
            </a:lvl8pPr>
            <a:lvl9pPr rtl="0">
              <a:spcBef>
                <a:spcPts val="0"/>
              </a:spcBef>
              <a:defRPr sz="1600"/>
            </a:lvl9pPr>
          </a:lstStyle>
          <a:p/>
        </p:txBody>
      </p:sp>
      <p:sp>
        <p:nvSpPr>
          <p:cNvPr id="7" name="Shape 85"/>
          <p:cNvSpPr txBox="1">
            <a:spLocks noGrp="1"/>
          </p:cNvSpPr>
          <p:nvPr>
            <p:ph type="dt" idx="11"/>
          </p:nvPr>
        </p:nvSpPr>
        <p:spPr/>
        <p:txBody>
          <a:bodyPr/>
          <a:lstStyle>
            <a:lvl1pPr>
              <a:defRPr/>
            </a:lvl1pPr>
          </a:lstStyle>
          <a:p>
            <a:pPr>
              <a:defRPr/>
            </a:pPr>
            <a:endParaRPr lang="en-US"/>
          </a:p>
        </p:txBody>
      </p:sp>
      <p:sp>
        <p:nvSpPr>
          <p:cNvPr id="8" name="Shape 86"/>
          <p:cNvSpPr txBox="1">
            <a:spLocks noGrp="1"/>
          </p:cNvSpPr>
          <p:nvPr>
            <p:ph type="ftr" idx="12"/>
          </p:nvPr>
        </p:nvSpPr>
        <p:spPr/>
        <p:txBody>
          <a:bodyPr/>
          <a:lstStyle>
            <a:lvl1pPr>
              <a:defRPr/>
            </a:lvl1pPr>
          </a:lstStyle>
          <a:p>
            <a:pPr>
              <a:defRPr/>
            </a:pPr>
            <a:endParaRPr lang="en-US"/>
          </a:p>
        </p:txBody>
      </p:sp>
      <p:sp>
        <p:nvSpPr>
          <p:cNvPr id="9" name="Shape 87"/>
          <p:cNvSpPr txBox="1">
            <a:spLocks noGrp="1"/>
          </p:cNvSpPr>
          <p:nvPr>
            <p:ph type="sldNum" idx="13"/>
          </p:nvPr>
        </p:nvSpPr>
        <p:spPr/>
        <p:txBody>
          <a:bodyPr/>
          <a:lstStyle>
            <a:lvl1pPr>
              <a:defRPr/>
            </a:lvl1pPr>
          </a:lstStyle>
          <a:p>
            <a:fld id="{813CBB3C-153C-4018-82E2-FF5390D6B25E}"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ource Code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572260"/>
            <a:ext cx="3886200" cy="4604703"/>
          </a:xfrm>
        </p:spPr>
        <p:txBody>
          <a:bodyPr/>
          <a:lstStyle>
            <a:lvl1pPr marL="0" indent="0">
              <a:buNone/>
              <a:defRPr baseline="0">
                <a:latin typeface="Consolas" panose="020B0609020204030204" pitchFamily="49" charset="0"/>
                <a:cs typeface="Consolas" panose="020B0609020204030204" pitchFamily="49" charset="0"/>
              </a:defRPr>
            </a:lvl1pPr>
          </a:lstStyle>
          <a:p>
            <a:pPr lvl="0"/>
            <a:r>
              <a:rPr lang="en-US"/>
              <a:t>Click to edit Master text styles</a:t>
            </a:r>
            <a:endParaRPr lang="en-US"/>
          </a:p>
        </p:txBody>
      </p:sp>
      <p:sp>
        <p:nvSpPr>
          <p:cNvPr id="4" name="Content Placeholder 3"/>
          <p:cNvSpPr>
            <a:spLocks noGrp="1"/>
          </p:cNvSpPr>
          <p:nvPr>
            <p:ph sz="half" idx="2"/>
          </p:nvPr>
        </p:nvSpPr>
        <p:spPr>
          <a:xfrm>
            <a:off x="4629150" y="1572260"/>
            <a:ext cx="3886200" cy="460470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6" name="Title Placeholder 1"/>
          <p:cNvSpPr>
            <a:spLocks noGrp="1"/>
          </p:cNvSpPr>
          <p:nvPr>
            <p:ph type="title"/>
          </p:nvPr>
        </p:nvSpPr>
        <p:spPr>
          <a:xfrm>
            <a:off x="628650" y="365126"/>
            <a:ext cx="7886700" cy="1207135"/>
          </a:xfrm>
          <a:prstGeom prst="rect">
            <a:avLst/>
          </a:prstGeom>
        </p:spPr>
        <p:txBody>
          <a:bodyPr rtlCol="0">
            <a:normAutofit/>
          </a:bodyPr>
          <a:lstStyle/>
          <a:p>
            <a:r>
              <a:rPr lang="en-US"/>
              <a:t>Click to edit Master title style</a:t>
            </a:r>
            <a:endParaRPr lang="en-GB" dirty="0"/>
          </a:p>
        </p:txBody>
      </p:sp>
      <p:pic>
        <p:nvPicPr>
          <p:cNvPr id="5"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a:fillRect/>
          </a:stretch>
        </p:blipFill>
        <p:spPr>
          <a:xfrm>
            <a:off x="0" y="0"/>
            <a:ext cx="9144000" cy="100012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D8FFF-10F8-4B9C-9872-CC2BCD3FCFAC}"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77780-C18D-4550-9036-EB623674AB5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isocpp.org/wiki/faq/wg21" TargetMode="Externa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12.xml"/><Relationship Id="rId2" Type="http://schemas.openxmlformats.org/officeDocument/2006/relationships/image" Target="../media/image107.png"/><Relationship Id="rId1" Type="http://schemas.openxmlformats.org/officeDocument/2006/relationships/hyperlink" Target="https://bitbucket.org/eigen/eigen/" TargetMode="Externa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12.xml"/><Relationship Id="rId2" Type="http://schemas.openxmlformats.org/officeDocument/2006/relationships/image" Target="../media/image108.png"/><Relationship Id="rId1" Type="http://schemas.openxmlformats.org/officeDocument/2006/relationships/hyperlink" Target="https://github.com/tensorflow/tensorflow" TargetMode="External"/></Relationships>
</file>

<file path=ppt/slides/_rels/slide107.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53.jpeg"/><Relationship Id="rId3" Type="http://schemas.openxmlformats.org/officeDocument/2006/relationships/image" Target="../media/image101.jpeg"/><Relationship Id="rId2" Type="http://schemas.openxmlformats.org/officeDocument/2006/relationships/image" Target="../media/image109.jpeg"/><Relationship Id="rId1" Type="http://schemas.openxmlformats.org/officeDocument/2006/relationships/hyperlink" Target="http://sycl.tech/"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image" Target="../media/image23.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8" Type="http://schemas.openxmlformats.org/officeDocument/2006/relationships/notesSlide" Target="../notesSlides/notesSlide94.xml"/><Relationship Id="rId7"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5.xml"/><Relationship Id="rId1" Type="http://schemas.openxmlformats.org/officeDocument/2006/relationships/image" Target="../media/image1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5.xml"/><Relationship Id="rId1"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5.xml"/><Relationship Id="rId1" Type="http://schemas.openxmlformats.org/officeDocument/2006/relationships/image" Target="../media/image118.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5.xml"/><Relationship Id="rId1" Type="http://schemas.openxmlformats.org/officeDocument/2006/relationships/image" Target="../media/image11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5.xml"/><Relationship Id="rId1" Type="http://schemas.openxmlformats.org/officeDocument/2006/relationships/image" Target="../media/image120.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15.xml"/><Relationship Id="rId4" Type="http://schemas.openxmlformats.org/officeDocument/2006/relationships/image" Target="../media/image116.png"/><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image" Target="../media/image11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31.jpe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121.png"/></Relationships>
</file>

<file path=ppt/slides/_rels/slide18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88.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hyperlink" Target="https://github.com/codeplaysoftware/visioncpp" TargetMode="External"/><Relationship Id="rId6" Type="http://schemas.openxmlformats.org/officeDocument/2006/relationships/hyperlink" Target="http://halide-lang.org/" TargetMode="External"/><Relationship Id="rId5" Type="http://schemas.openxmlformats.org/officeDocument/2006/relationships/hyperlink" Target="http://opencv.org/" TargetMode="External"/><Relationship Id="rId4" Type="http://schemas.openxmlformats.org/officeDocument/2006/relationships/hyperlink" Target="http://sycl.tech/" TargetMode="External"/><Relationship Id="rId3" Type="http://schemas.openxmlformats.org/officeDocument/2006/relationships/hyperlink" Target="http://www.hsafoundation.com/" TargetMode="External"/><Relationship Id="rId2" Type="http://schemas.openxmlformats.org/officeDocument/2006/relationships/hyperlink" Target="https://www.khronos.org/openvx/" TargetMode="External"/><Relationship Id="rId1" Type="http://schemas.openxmlformats.org/officeDocument/2006/relationships/hyperlink" Target="https://www.khronos.org/opencl/" TargetMode="External"/></Relationships>
</file>

<file path=ppt/slides/_rels/slide1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hyperlink" Target="http://sycl.tech/"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2.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2" Type="http://schemas.openxmlformats.org/officeDocument/2006/relationships/notesSlide" Target="../notesSlides/notesSlide4.xml"/><Relationship Id="rId11" Type="http://schemas.openxmlformats.org/officeDocument/2006/relationships/slideLayout" Target="../slideLayouts/slideLayout4.xml"/><Relationship Id="rId10" Type="http://schemas.openxmlformats.org/officeDocument/2006/relationships/image" Target="../media/image18.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5.xml"/><Relationship Id="rId4" Type="http://schemas.openxmlformats.org/officeDocument/2006/relationships/hyperlink" Target="http://creativecommons.org/licenses/by-sa/2.0/" TargetMode="Externa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hyperlink" Target="http://creativecommons.org/licenses/by-sa/3.0/" TargetMode="Externa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hyperlink" Target="https://herbsutter.com/welcome-to-the-jungle/" TargetMode="External"/><Relationship Id="rId1" Type="http://schemas.openxmlformats.org/officeDocument/2006/relationships/hyperlink" Target="http://www.gotw.ca/publications/concurrency-ddj.htm" TargetMode="Externa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3.xml"/><Relationship Id="rId6" Type="http://schemas.openxmlformats.org/officeDocument/2006/relationships/hyperlink" Target="http://github.com/KhronosGroup/SyclParallelSTL" TargetMode="External"/><Relationship Id="rId5" Type="http://schemas.openxmlformats.org/officeDocument/2006/relationships/hyperlink" Target="https://thrust.github.io/doc/group__execution__policies.html" TargetMode="External"/><Relationship Id="rId4" Type="http://schemas.openxmlformats.org/officeDocument/2006/relationships/hyperlink" Target="http://github.com/t-lutz/ParallelSTL" TargetMode="External"/><Relationship Id="rId3" Type="http://schemas.openxmlformats.org/officeDocument/2006/relationships/hyperlink" Target="http://www.hsafoundation.com/hsa-for-math-science" TargetMode="External"/><Relationship Id="rId2" Type="http://schemas.openxmlformats.org/officeDocument/2006/relationships/hyperlink" Target="http://stellar-group.github.io/hpx/docs/html/hpx/manual/parallel.html" TargetMode="External"/><Relationship Id="rId1" Type="http://schemas.openxmlformats.org/officeDocument/2006/relationships/hyperlink" Target="http://parallelstl.codeplex.com/"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image" Target="../media/image50.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52.png"/><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0.xml"/><Relationship Id="rId1" Type="http://schemas.openxmlformats.org/officeDocument/2006/relationships/image" Target="../media/image53.jpeg"/></Relationships>
</file>

<file path=ppt/slides/_rels/slide78.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5.xml"/><Relationship Id="rId4" Type="http://schemas.openxmlformats.org/officeDocument/2006/relationships/hyperlink" Target="https://www.khronos.org/opencl/" TargetMode="Externa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79.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jpeg"/><Relationship Id="rId6" Type="http://schemas.openxmlformats.org/officeDocument/2006/relationships/image" Target="../media/image59.jpeg"/><Relationship Id="rId5" Type="http://schemas.openxmlformats.org/officeDocument/2006/relationships/image" Target="../media/image58.png"/><Relationship Id="rId47" Type="http://schemas.openxmlformats.org/officeDocument/2006/relationships/notesSlide" Target="../notesSlides/notesSlide62.xml"/><Relationship Id="rId46" Type="http://schemas.openxmlformats.org/officeDocument/2006/relationships/slideLayout" Target="../slideLayouts/slideLayout5.xml"/><Relationship Id="rId45" Type="http://schemas.openxmlformats.org/officeDocument/2006/relationships/image" Target="../media/image96.png"/><Relationship Id="rId44" Type="http://schemas.openxmlformats.org/officeDocument/2006/relationships/image" Target="../media/image95.png"/><Relationship Id="rId43" Type="http://schemas.openxmlformats.org/officeDocument/2006/relationships/image" Target="../media/image94.png"/><Relationship Id="rId42" Type="http://schemas.openxmlformats.org/officeDocument/2006/relationships/image" Target="../media/image93.png"/><Relationship Id="rId41" Type="http://schemas.openxmlformats.org/officeDocument/2006/relationships/image" Target="../media/image92.png"/><Relationship Id="rId40" Type="http://schemas.openxmlformats.org/officeDocument/2006/relationships/image" Target="../media/image91.png"/><Relationship Id="rId4" Type="http://schemas.openxmlformats.org/officeDocument/2006/relationships/image" Target="../media/image57.png"/><Relationship Id="rId39" Type="http://schemas.openxmlformats.org/officeDocument/2006/relationships/image" Target="../media/image90.png"/><Relationship Id="rId38" Type="http://schemas.openxmlformats.org/officeDocument/2006/relationships/image" Target="../media/image89.png"/><Relationship Id="rId37" Type="http://schemas.openxmlformats.org/officeDocument/2006/relationships/image" Target="../media/image88.png"/><Relationship Id="rId36" Type="http://schemas.openxmlformats.org/officeDocument/2006/relationships/image" Target="../media/image87.png"/><Relationship Id="rId35" Type="http://schemas.openxmlformats.org/officeDocument/2006/relationships/image" Target="../media/image86.png"/><Relationship Id="rId34" Type="http://schemas.openxmlformats.org/officeDocument/2006/relationships/image" Target="../media/image85.png"/><Relationship Id="rId33" Type="http://schemas.openxmlformats.org/officeDocument/2006/relationships/image" Target="../media/image84.png"/><Relationship Id="rId32" Type="http://schemas.openxmlformats.org/officeDocument/2006/relationships/image" Target="../media/image83.png"/><Relationship Id="rId31" Type="http://schemas.openxmlformats.org/officeDocument/2006/relationships/image" Target="../media/image82.png"/><Relationship Id="rId30" Type="http://schemas.openxmlformats.org/officeDocument/2006/relationships/image" Target="../media/image81.png"/><Relationship Id="rId3" Type="http://schemas.openxmlformats.org/officeDocument/2006/relationships/image" Target="../media/image56.png"/><Relationship Id="rId29" Type="http://schemas.openxmlformats.org/officeDocument/2006/relationships/image" Target="../media/image80.jpeg"/><Relationship Id="rId28" Type="http://schemas.openxmlformats.org/officeDocument/2006/relationships/hyperlink" Target="http://www.google.com/imgres?imgurl=http://www.evafedoramx.org/wp-content/uploads/2012/09/Logo-Gimp.png&amp;imgrefurl=http://www.evafedoramx.org/2011/10/22/alternativas-libres-a-herramientas-privativas/&amp;docid=lw631MBGbbWMKM&amp;tbnid=gWQaxmY2sehNfM&amp;w=500&amp;h=500&amp;ei=2DFjUdGOIOGEyAHsoYGYDw&amp;ved=0CAMQxiAwAQ&amp;iact=ricl" TargetMode="External"/><Relationship Id="rId27" Type="http://schemas.openxmlformats.org/officeDocument/2006/relationships/image" Target="../media/image79.jpeg"/><Relationship Id="rId26" Type="http://schemas.openxmlformats.org/officeDocument/2006/relationships/image" Target="../media/image78.jpeg"/><Relationship Id="rId25" Type="http://schemas.openxmlformats.org/officeDocument/2006/relationships/image" Target="../media/image77.png"/><Relationship Id="rId24" Type="http://schemas.openxmlformats.org/officeDocument/2006/relationships/image" Target="../media/image50.png"/><Relationship Id="rId23" Type="http://schemas.openxmlformats.org/officeDocument/2006/relationships/image" Target="../media/image76.png"/><Relationship Id="rId22" Type="http://schemas.openxmlformats.org/officeDocument/2006/relationships/image" Target="../media/image75.png"/><Relationship Id="rId21" Type="http://schemas.openxmlformats.org/officeDocument/2006/relationships/image" Target="../media/image74.png"/><Relationship Id="rId20" Type="http://schemas.openxmlformats.org/officeDocument/2006/relationships/image" Target="../media/image73.png"/><Relationship Id="rId2" Type="http://schemas.openxmlformats.org/officeDocument/2006/relationships/image" Target="../media/image53.jpeg"/><Relationship Id="rId19" Type="http://schemas.openxmlformats.org/officeDocument/2006/relationships/image" Target="../media/image72.png"/><Relationship Id="rId18" Type="http://schemas.openxmlformats.org/officeDocument/2006/relationships/image" Target="../media/image71.png"/><Relationship Id="rId17" Type="http://schemas.openxmlformats.org/officeDocument/2006/relationships/image" Target="../media/image70.jpeg"/><Relationship Id="rId16" Type="http://schemas.openxmlformats.org/officeDocument/2006/relationships/image" Target="../media/image69.png"/><Relationship Id="rId15" Type="http://schemas.openxmlformats.org/officeDocument/2006/relationships/image" Target="../media/image68.png"/><Relationship Id="rId14" Type="http://schemas.openxmlformats.org/officeDocument/2006/relationships/image" Target="../media/image67.jpeg"/><Relationship Id="rId13" Type="http://schemas.openxmlformats.org/officeDocument/2006/relationships/image" Target="../media/image66.GIF"/><Relationship Id="rId12" Type="http://schemas.openxmlformats.org/officeDocument/2006/relationships/image" Target="../media/image65.jpeg"/><Relationship Id="rId11" Type="http://schemas.openxmlformats.org/officeDocument/2006/relationships/image" Target="../media/image64.jpeg"/><Relationship Id="rId10" Type="http://schemas.openxmlformats.org/officeDocument/2006/relationships/image" Target="../media/image63.png"/><Relationship Id="rId1"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9" Type="http://schemas.openxmlformats.org/officeDocument/2006/relationships/image" Target="../media/image67.jpeg"/><Relationship Id="rId8" Type="http://schemas.openxmlformats.org/officeDocument/2006/relationships/image" Target="../media/image66.GIF"/><Relationship Id="rId7" Type="http://schemas.openxmlformats.org/officeDocument/2006/relationships/image" Target="../media/image65.jpeg"/><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97.jpeg"/><Relationship Id="rId18" Type="http://schemas.openxmlformats.org/officeDocument/2006/relationships/notesSlide" Target="../notesSlides/notesSlide63.xml"/><Relationship Id="rId17" Type="http://schemas.openxmlformats.org/officeDocument/2006/relationships/slideLayout" Target="../slideLayouts/slideLayout5.xml"/><Relationship Id="rId16" Type="http://schemas.openxmlformats.org/officeDocument/2006/relationships/image" Target="../media/image76.png"/><Relationship Id="rId15" Type="http://schemas.openxmlformats.org/officeDocument/2006/relationships/image" Target="../media/image74.png"/><Relationship Id="rId14" Type="http://schemas.openxmlformats.org/officeDocument/2006/relationships/image" Target="../media/image99.png"/><Relationship Id="rId13" Type="http://schemas.openxmlformats.org/officeDocument/2006/relationships/image" Target="../media/image98.jpeg"/><Relationship Id="rId12" Type="http://schemas.openxmlformats.org/officeDocument/2006/relationships/image" Target="../media/image73.png"/><Relationship Id="rId11" Type="http://schemas.openxmlformats.org/officeDocument/2006/relationships/image" Target="../media/image69.png"/><Relationship Id="rId10" Type="http://schemas.openxmlformats.org/officeDocument/2006/relationships/image" Target="../media/image68.png"/><Relationship Id="rId1" Type="http://schemas.openxmlformats.org/officeDocument/2006/relationships/image" Target="../media/image58.png"/></Relationships>
</file>

<file path=ppt/slides/_rels/slide81.xml.rels><?xml version="1.0" encoding="UTF-8" standalone="yes"?>
<Relationships xmlns="http://schemas.openxmlformats.org/package/2006/relationships"><Relationship Id="rId9" Type="http://schemas.openxmlformats.org/officeDocument/2006/relationships/image" Target="../media/image95.png"/><Relationship Id="rId8" Type="http://schemas.openxmlformats.org/officeDocument/2006/relationships/image" Target="../media/image88.png"/><Relationship Id="rId7" Type="http://schemas.openxmlformats.org/officeDocument/2006/relationships/image" Target="../media/image94.png"/><Relationship Id="rId6" Type="http://schemas.openxmlformats.org/officeDocument/2006/relationships/image" Target="../media/image101.jpeg"/><Relationship Id="rId5" Type="http://schemas.openxmlformats.org/officeDocument/2006/relationships/image" Target="../media/image93.png"/><Relationship Id="rId4" Type="http://schemas.openxmlformats.org/officeDocument/2006/relationships/image" Target="../media/image100.png"/><Relationship Id="rId3" Type="http://schemas.openxmlformats.org/officeDocument/2006/relationships/image" Target="../media/image92.png"/><Relationship Id="rId2" Type="http://schemas.openxmlformats.org/officeDocument/2006/relationships/image" Target="../media/image91.png"/><Relationship Id="rId11" Type="http://schemas.openxmlformats.org/officeDocument/2006/relationships/notesSlide" Target="../notesSlides/notesSlide64.xml"/><Relationship Id="rId10" Type="http://schemas.openxmlformats.org/officeDocument/2006/relationships/slideLayout" Target="../slideLayouts/slideLayout5.xml"/><Relationship Id="rId1" Type="http://schemas.openxmlformats.org/officeDocument/2006/relationships/image" Target="../media/image53.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43.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3.xml"/><Relationship Id="rId2" Type="http://schemas.openxmlformats.org/officeDocument/2006/relationships/image" Target="../media/image102.png"/><Relationship Id="rId1" Type="http://schemas.openxmlformats.org/officeDocument/2006/relationships/image" Target="../media/image43.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3.xml"/><Relationship Id="rId2" Type="http://schemas.openxmlformats.org/officeDocument/2006/relationships/image" Target="../media/image103.png"/><Relationship Id="rId1" Type="http://schemas.openxmlformats.org/officeDocument/2006/relationships/image" Target="../media/image45.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3.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35783" y="1285429"/>
            <a:ext cx="8608217" cy="646331"/>
          </a:xfrm>
          <a:prstGeom prst="rect">
            <a:avLst/>
          </a:prstGeom>
          <a:noFill/>
        </p:spPr>
        <p:txBody>
          <a:bodyPr wrap="square" rtlCol="0">
            <a:spAutoFit/>
          </a:bodyPr>
          <a:lstStyle/>
          <a:p>
            <a:pPr>
              <a:defRPr/>
            </a:pPr>
            <a:r>
              <a:rPr lang="en-US" sz="3600" b="1" dirty="0" smtClean="0"/>
              <a:t>Is </a:t>
            </a:r>
            <a:r>
              <a:rPr lang="en-US" sz="3600" b="1" dirty="0"/>
              <a:t>Parallel Programming still Hard or just OK</a:t>
            </a:r>
            <a:endParaRPr lang="en-US" altLang="zh-CN" sz="3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535783" y="2485758"/>
            <a:ext cx="8366917" cy="4492625"/>
          </a:xfrm>
          <a:prstGeom prst="rect">
            <a:avLst/>
          </a:prstGeom>
          <a:noFill/>
        </p:spPr>
        <p:txBody>
          <a:bodyPr wrap="square" rtlCol="0">
            <a:spAutoFit/>
          </a:bodyPr>
          <a:lstStyle/>
          <a:p>
            <a:pPr>
              <a:defRPr/>
            </a:pPr>
            <a:r>
              <a:rPr lang="en-US" sz="2800" dirty="0"/>
              <a:t>Michael </a:t>
            </a:r>
            <a:r>
              <a:rPr lang="en-US" sz="2800" dirty="0" smtClean="0"/>
              <a:t>Wong, </a:t>
            </a:r>
            <a:r>
              <a:rPr lang="en-US" sz="2800" dirty="0" err="1" smtClean="0"/>
              <a:t>Codeplay</a:t>
            </a:r>
            <a:r>
              <a:rPr lang="en-US" sz="2800" dirty="0" smtClean="0"/>
              <a:t> Software </a:t>
            </a:r>
            <a:endParaRPr lang="en-US" sz="2800" dirty="0" smtClean="0"/>
          </a:p>
          <a:p>
            <a:pPr>
              <a:defRPr/>
            </a:pPr>
            <a:r>
              <a:rPr lang="en-US" sz="2800" dirty="0" smtClean="0"/>
              <a:t>VP </a:t>
            </a:r>
            <a:r>
              <a:rPr lang="en-US" sz="2800" dirty="0"/>
              <a:t>of Research and </a:t>
            </a:r>
            <a:r>
              <a:rPr lang="en-US" sz="2800" dirty="0" smtClean="0"/>
              <a:t>Development</a:t>
            </a:r>
            <a:endParaRPr lang="en-US" sz="2800" dirty="0"/>
          </a:p>
          <a:p>
            <a:pPr>
              <a:defRPr/>
            </a:pPr>
            <a:r>
              <a:rPr lang="en-US" sz="2800" dirty="0"/>
              <a:t>Chair of SYCL Heterogeneous Programming Language</a:t>
            </a:r>
            <a:endParaRPr lang="en-US" sz="2800" dirty="0"/>
          </a:p>
          <a:p>
            <a:pPr>
              <a:defRPr/>
            </a:pPr>
            <a:r>
              <a:rPr lang="en-US" b="1" dirty="0"/>
              <a:t>ISOCPP.org Director, VP </a:t>
            </a:r>
            <a:r>
              <a:rPr lang="en-US" b="1" dirty="0">
                <a:hlinkClick r:id="rId1"/>
              </a:rPr>
              <a:t>http://isocpp.org/wiki/faq/wg21#michael-wong</a:t>
            </a:r>
            <a:endParaRPr lang="en-US" dirty="0"/>
          </a:p>
          <a:p>
            <a:pPr>
              <a:defRPr/>
            </a:pPr>
            <a:r>
              <a:rPr lang="en-US" b="1" dirty="0"/>
              <a:t>Head of Delegation for C++ Standard for Canada</a:t>
            </a:r>
            <a:endParaRPr lang="en-US" dirty="0"/>
          </a:p>
          <a:p>
            <a:pPr>
              <a:defRPr/>
            </a:pPr>
            <a:r>
              <a:rPr lang="en-US" b="1" dirty="0"/>
              <a:t>Chair of Programming Languages for Standards Council of Canada</a:t>
            </a:r>
            <a:br>
              <a:rPr lang="en-US" b="1" dirty="0"/>
            </a:br>
            <a:br>
              <a:rPr lang="en-US" b="1" dirty="0"/>
            </a:br>
            <a:r>
              <a:rPr lang="en-US" b="1" dirty="0"/>
              <a:t>Chair of WG21 SG5 Transactional Memory</a:t>
            </a:r>
            <a:br>
              <a:rPr lang="en-US" b="1" dirty="0"/>
            </a:br>
            <a:r>
              <a:rPr lang="en-US" b="1" dirty="0"/>
              <a:t>Chair of WG21 SG14 Games Dev/Low Latency/Financial Trading/Embedded</a:t>
            </a:r>
            <a:endParaRPr lang="en-US" dirty="0"/>
          </a:p>
          <a:p>
            <a:pPr>
              <a:defRPr/>
            </a:pPr>
            <a:r>
              <a:rPr lang="en-US" b="1" dirty="0"/>
              <a:t>Editor: C++ SG5 Transactional Memory Technical Specification</a:t>
            </a:r>
            <a:endParaRPr lang="en-US" dirty="0"/>
          </a:p>
          <a:p>
            <a:pPr>
              <a:defRPr/>
            </a:pPr>
            <a:r>
              <a:rPr lang="en-US" b="1" dirty="0"/>
              <a:t>Editor: C++ SG1 Concurrency Technical Specification</a:t>
            </a:r>
            <a:endParaRPr lang="en-US" dirty="0"/>
          </a:p>
          <a:p>
            <a:pPr>
              <a:defRPr/>
            </a:pPr>
            <a:r>
              <a:rPr lang="en-US" dirty="0"/>
              <a:t>http:://wongmichael.com/about</a:t>
            </a:r>
            <a:endParaRPr lang="en-US" sz="4000" dirty="0"/>
          </a:p>
          <a:p>
            <a:pPr>
              <a:defRPr/>
            </a:pPr>
            <a:endParaRPr lang="en-US" altLang="zh-CN" sz="20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endParaRPr>
          </a:p>
          <a:p>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238"/>
          <p:cNvSpPr txBox="1">
            <a:spLocks noGrp="1"/>
          </p:cNvSpPr>
          <p:nvPr>
            <p:ph type="title"/>
          </p:nvPr>
        </p:nvSpPr>
        <p:spPr>
          <a:xfrm>
            <a:off x="1692275" y="963931"/>
            <a:ext cx="7200900" cy="627063"/>
          </a:xfrm>
        </p:spPr>
        <p:txBody>
          <a:bodyPr vert="horz" lIns="91440" tIns="45700" rIns="91440" bIns="45700" rtlCol="0" anchor="t">
            <a:normAutofit fontScale="90000"/>
          </a:bodyPr>
          <a:lstStyle/>
          <a:p>
            <a:pPr>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Top500 contenders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23555" name="Shape 239"/>
          <p:cNvSpPr txBox="1">
            <a:spLocks noGrp="1"/>
          </p:cNvSpPr>
          <p:nvPr>
            <p:ph type="body" idx="1"/>
          </p:nvPr>
        </p:nvSpPr>
        <p:spPr>
          <a:xfrm>
            <a:off x="457200" y="2164081"/>
            <a:ext cx="8229600" cy="3394075"/>
          </a:xfrm>
        </p:spPr>
        <p:txBody>
          <a:bodyPr vert="horz" lIns="91440" tIns="45700" rIns="91440" bIns="45700" rtlCol="0">
            <a:normAutofit/>
          </a:bodyPr>
          <a:lstStyle/>
          <a:p>
            <a:pPr marL="0" indent="0">
              <a:spcBef>
                <a:spcPct val="0"/>
              </a:spcBef>
              <a:buClr>
                <a:srgbClr val="000000"/>
              </a:buClr>
              <a:buNone/>
            </a:pPr>
            <a:endParaRPr lang="en-US" altLang="en-US" sz="180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23556" name="Shape 240"/>
          <p:cNvPicPr preferRelativeResize="0">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1" y="4075430"/>
            <a:ext cx="65516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Shape 241"/>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6" y="1698943"/>
            <a:ext cx="5400675"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Shape 24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4615181"/>
            <a:ext cx="20955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Implementing Parallel STL with SYCL</a:t>
            </a:r>
            <a:endParaRPr lang="en-GB" sz="2250" b="1"/>
          </a:p>
        </p:txBody>
      </p:sp>
      <p:sp>
        <p:nvSpPr>
          <p:cNvPr id="1029" name="Shape 1029"/>
          <p:cNvSpPr txBox="1"/>
          <p:nvPr/>
        </p:nvSpPr>
        <p:spPr>
          <a:xfrm>
            <a:off x="0" y="2336756"/>
            <a:ext cx="8385975" cy="2250000"/>
          </a:xfrm>
          <a:prstGeom prst="rect">
            <a:avLst/>
          </a:prstGeom>
          <a:noFill/>
          <a:ln>
            <a:noFill/>
          </a:ln>
        </p:spPr>
        <p:txBody>
          <a:bodyPr wrap="square" lIns="68569" tIns="68569" rIns="68569" bIns="68569" anchor="ctr" anchorCtr="0">
            <a:noAutofit/>
          </a:bodyPr>
          <a:lstStyle/>
          <a:p>
            <a:pPr>
              <a:lnSpc>
                <a:spcPct val="111000"/>
              </a:lnSpc>
            </a:pPr>
            <a:r>
              <a:rPr lang="en-GB" sz="1350">
                <a:solidFill>
                  <a:srgbClr val="888888"/>
                </a:solidFill>
              </a:rPr>
              <a:t>/* sycl_execution_policy.</a:t>
            </a:r>
            <a:br>
              <a:rPr lang="en-GB" sz="1350">
                <a:solidFill>
                  <a:srgbClr val="333333"/>
                </a:solidFill>
              </a:rPr>
            </a:br>
            <a:r>
              <a:rPr lang="en-GB" sz="1350">
                <a:solidFill>
                  <a:srgbClr val="888888"/>
                </a:solidFill>
              </a:rPr>
              <a:t>* The sycl_execution_policy enables algorithms to be executed using</a:t>
            </a:r>
            <a:br>
              <a:rPr lang="en-GB" sz="1350">
                <a:solidFill>
                  <a:srgbClr val="333333"/>
                </a:solidFill>
              </a:rPr>
            </a:br>
            <a:r>
              <a:rPr lang="en-GB" sz="1350">
                <a:solidFill>
                  <a:srgbClr val="888888"/>
                </a:solidFill>
              </a:rPr>
              <a:t>*  a SYCL implementation.</a:t>
            </a:r>
            <a:br>
              <a:rPr lang="en-GB" sz="1350">
                <a:solidFill>
                  <a:srgbClr val="333333"/>
                </a:solidFill>
              </a:rPr>
            </a:br>
            <a:r>
              <a:rPr lang="en-GB" sz="1350">
                <a:solidFill>
                  <a:srgbClr val="888888"/>
                </a:solidFill>
              </a:rPr>
              <a:t>*/</a:t>
            </a:r>
            <a:br>
              <a:rPr lang="en-GB" sz="1350">
                <a:solidFill>
                  <a:srgbClr val="333333"/>
                </a:solidFill>
              </a:rPr>
            </a:br>
            <a:r>
              <a:rPr lang="en-GB" sz="1350" b="1">
                <a:solidFill>
                  <a:srgbClr val="008800"/>
                </a:solidFill>
              </a:rPr>
              <a:t>template</a:t>
            </a:r>
            <a:r>
              <a:rPr lang="en-GB" sz="1350">
                <a:solidFill>
                  <a:srgbClr val="333333"/>
                </a:solidFill>
              </a:rPr>
              <a:t> &lt;</a:t>
            </a:r>
            <a:r>
              <a:rPr lang="en-GB" sz="1350" b="1">
                <a:solidFill>
                  <a:srgbClr val="008800"/>
                </a:solidFill>
              </a:rPr>
              <a:t>class</a:t>
            </a:r>
            <a:r>
              <a:rPr lang="en-GB" sz="1350">
                <a:solidFill>
                  <a:srgbClr val="333333"/>
                </a:solidFill>
              </a:rPr>
              <a:t> </a:t>
            </a:r>
            <a:r>
              <a:rPr lang="en-GB" sz="1350" b="1">
                <a:solidFill>
                  <a:srgbClr val="BB0066"/>
                </a:solidFill>
              </a:rPr>
              <a:t>KernelName</a:t>
            </a:r>
            <a:r>
              <a:rPr lang="en-GB" sz="1350">
                <a:solidFill>
                  <a:srgbClr val="333333"/>
                </a:solidFill>
              </a:rPr>
              <a:t> = DefaultKernelName&gt;</a:t>
            </a:r>
            <a:br>
              <a:rPr lang="en-GB" sz="1350">
                <a:solidFill>
                  <a:srgbClr val="333333"/>
                </a:solidFill>
              </a:rPr>
            </a:br>
            <a:r>
              <a:rPr lang="en-GB" sz="1350" b="1">
                <a:solidFill>
                  <a:srgbClr val="008800"/>
                </a:solidFill>
              </a:rPr>
              <a:t>class</a:t>
            </a:r>
            <a:r>
              <a:rPr lang="en-GB" sz="1350">
                <a:solidFill>
                  <a:srgbClr val="333333"/>
                </a:solidFill>
              </a:rPr>
              <a:t> </a:t>
            </a:r>
            <a:r>
              <a:rPr lang="en-GB" sz="1350" b="1">
                <a:solidFill>
                  <a:srgbClr val="BB0066"/>
                </a:solidFill>
              </a:rPr>
              <a:t>sycl_execution_policy</a:t>
            </a:r>
            <a:r>
              <a:rPr lang="en-GB" sz="1350">
                <a:solidFill>
                  <a:srgbClr val="333333"/>
                </a:solidFill>
              </a:rPr>
              <a:t> {</a:t>
            </a:r>
            <a:br>
              <a:rPr lang="en-GB" sz="1350">
                <a:solidFill>
                  <a:srgbClr val="333333"/>
                </a:solidFill>
              </a:rPr>
            </a:br>
            <a:r>
              <a:rPr lang="en-GB" sz="1350">
                <a:solidFill>
                  <a:srgbClr val="333333"/>
                </a:solidFill>
              </a:rPr>
              <a:t>  cl::sycl::queue m_q;</a:t>
            </a:r>
            <a:br>
              <a:rPr lang="en-GB" sz="1350">
                <a:solidFill>
                  <a:srgbClr val="333333"/>
                </a:solidFill>
              </a:rPr>
            </a:br>
            <a:r>
              <a:rPr lang="en-GB" sz="1350">
                <a:solidFill>
                  <a:srgbClr val="333333"/>
                </a:solidFill>
              </a:rPr>
              <a:t> </a:t>
            </a:r>
            <a:r>
              <a:rPr lang="en-GB" sz="1350" b="1">
                <a:solidFill>
                  <a:srgbClr val="997700"/>
                </a:solidFill>
              </a:rPr>
              <a:t>public:</a:t>
            </a:r>
            <a:br>
              <a:rPr lang="en-GB" sz="1350">
                <a:solidFill>
                  <a:srgbClr val="333333"/>
                </a:solidFill>
              </a:rPr>
            </a:br>
            <a:r>
              <a:rPr lang="en-GB" sz="1350">
                <a:solidFill>
                  <a:srgbClr val="333333"/>
                </a:solidFill>
              </a:rPr>
              <a:t>  </a:t>
            </a:r>
            <a:r>
              <a:rPr lang="en-GB" sz="1350">
                <a:solidFill>
                  <a:srgbClr val="888888"/>
                </a:solidFill>
              </a:rPr>
              <a:t>// The kernel name when using lambdas</a:t>
            </a:r>
            <a:br>
              <a:rPr lang="en-GB" sz="1350">
                <a:solidFill>
                  <a:srgbClr val="333333"/>
                </a:solidFill>
              </a:rPr>
            </a:br>
            <a:r>
              <a:rPr lang="en-GB" sz="1350">
                <a:solidFill>
                  <a:srgbClr val="333333"/>
                </a:solidFill>
              </a:rPr>
              <a:t>  </a:t>
            </a:r>
            <a:r>
              <a:rPr lang="en-GB" sz="1350" b="1">
                <a:solidFill>
                  <a:srgbClr val="008800"/>
                </a:solidFill>
              </a:rPr>
              <a:t>using</a:t>
            </a:r>
            <a:r>
              <a:rPr lang="en-GB" sz="1350">
                <a:solidFill>
                  <a:srgbClr val="333333"/>
                </a:solidFill>
              </a:rPr>
              <a:t> kernelName = KernelName;</a:t>
            </a:r>
            <a:br>
              <a:rPr lang="en-GB" sz="1350">
                <a:solidFill>
                  <a:srgbClr val="333333"/>
                </a:solidFill>
              </a:rPr>
            </a:br>
            <a:r>
              <a:rPr lang="en-GB" sz="1350">
                <a:solidFill>
                  <a:srgbClr val="333333"/>
                </a:solidFill>
              </a:rPr>
              <a:t>  sycl_execution_policy() = </a:t>
            </a:r>
            <a:r>
              <a:rPr lang="en-GB" sz="1350" b="1">
                <a:solidFill>
                  <a:srgbClr val="008800"/>
                </a:solidFill>
              </a:rPr>
              <a:t>default</a:t>
            </a:r>
            <a:r>
              <a:rPr lang="en-GB" sz="1350">
                <a:solidFill>
                  <a:srgbClr val="333333"/>
                </a:solidFill>
              </a:rPr>
              <a:t>;</a:t>
            </a:r>
            <a:br>
              <a:rPr lang="en-GB" sz="1350">
                <a:solidFill>
                  <a:srgbClr val="333333"/>
                </a:solidFill>
              </a:rPr>
            </a:br>
            <a:r>
              <a:rPr lang="en-GB" sz="1350">
                <a:solidFill>
                  <a:srgbClr val="333333"/>
                </a:solidFill>
              </a:rPr>
              <a:t>  sycl_execution_policy(cl::sycl::queue q) : m_q(q){};</a:t>
            </a:r>
            <a:br>
              <a:rPr lang="en-GB" sz="1350">
                <a:solidFill>
                  <a:srgbClr val="333333"/>
                </a:solidFill>
              </a:rPr>
            </a:br>
            <a:r>
              <a:rPr lang="en-GB" sz="1350">
                <a:solidFill>
                  <a:srgbClr val="333333"/>
                </a:solidFill>
              </a:rPr>
              <a:t>  sycl_execution_policy(</a:t>
            </a:r>
            <a:r>
              <a:rPr lang="en-GB" sz="1350" b="1">
                <a:solidFill>
                  <a:srgbClr val="008800"/>
                </a:solidFill>
              </a:rPr>
              <a:t>const</a:t>
            </a:r>
            <a:r>
              <a:rPr lang="en-GB" sz="1350">
                <a:solidFill>
                  <a:srgbClr val="333333"/>
                </a:solidFill>
              </a:rPr>
              <a:t> sycl_execution_policy&amp;) = </a:t>
            </a:r>
            <a:r>
              <a:rPr lang="en-GB" sz="1350" b="1">
                <a:solidFill>
                  <a:srgbClr val="008800"/>
                </a:solidFill>
              </a:rPr>
              <a:t>default</a:t>
            </a:r>
            <a:r>
              <a:rPr lang="en-GB" sz="1350">
                <a:solidFill>
                  <a:srgbClr val="333333"/>
                </a:solidFill>
              </a:rPr>
              <a:t>;</a:t>
            </a:r>
            <a:br>
              <a:rPr lang="en-GB" sz="1350">
                <a:solidFill>
                  <a:srgbClr val="333333"/>
                </a:solidFill>
              </a:rPr>
            </a:br>
            <a:r>
              <a:rPr lang="en-GB" sz="1350">
                <a:solidFill>
                  <a:srgbClr val="333333"/>
                </a:solidFill>
              </a:rPr>
              <a:t>  </a:t>
            </a:r>
            <a:r>
              <a:rPr lang="en-GB" sz="1350">
                <a:solidFill>
                  <a:srgbClr val="888888"/>
                </a:solidFill>
              </a:rPr>
              <a:t>// Returns the name of the kernel as a string</a:t>
            </a:r>
            <a:br>
              <a:rPr lang="en-GB" sz="1350">
                <a:solidFill>
                  <a:srgbClr val="333333"/>
                </a:solidFill>
              </a:rPr>
            </a:br>
            <a:r>
              <a:rPr lang="en-GB" sz="1350">
                <a:solidFill>
                  <a:srgbClr val="333333"/>
                </a:solidFill>
              </a:rPr>
              <a:t>  std::string get_name() </a:t>
            </a:r>
            <a:r>
              <a:rPr lang="en-GB" sz="1350" b="1">
                <a:solidFill>
                  <a:srgbClr val="008800"/>
                </a:solidFill>
              </a:rPr>
              <a:t>const</a:t>
            </a:r>
            <a:r>
              <a:rPr lang="en-GB" sz="1350">
                <a:solidFill>
                  <a:srgbClr val="333333"/>
                </a:solidFill>
              </a:rPr>
              <a:t> { </a:t>
            </a:r>
            <a:r>
              <a:rPr lang="en-GB" sz="1350" b="1">
                <a:solidFill>
                  <a:srgbClr val="008800"/>
                </a:solidFill>
              </a:rPr>
              <a:t>return</a:t>
            </a:r>
            <a:r>
              <a:rPr lang="en-GB" sz="1350">
                <a:solidFill>
                  <a:srgbClr val="333333"/>
                </a:solidFill>
              </a:rPr>
              <a:t> </a:t>
            </a:r>
            <a:r>
              <a:rPr lang="en-GB" sz="1350" b="1">
                <a:solidFill>
                  <a:srgbClr val="008800"/>
                </a:solidFill>
              </a:rPr>
              <a:t>typeid</a:t>
            </a:r>
            <a:r>
              <a:rPr lang="en-GB" sz="1350">
                <a:solidFill>
                  <a:srgbClr val="333333"/>
                </a:solidFill>
              </a:rPr>
              <a:t>(kernelName).name(); };</a:t>
            </a:r>
            <a:br>
              <a:rPr lang="en-GB" sz="1350">
                <a:solidFill>
                  <a:srgbClr val="333333"/>
                </a:solidFill>
              </a:rPr>
            </a:br>
            <a:r>
              <a:rPr lang="en-GB" sz="1350">
                <a:solidFill>
                  <a:srgbClr val="333333"/>
                </a:solidFill>
              </a:rPr>
              <a:t>  </a:t>
            </a:r>
            <a:r>
              <a:rPr lang="en-GB" sz="1350">
                <a:solidFill>
                  <a:srgbClr val="888888"/>
                </a:solidFill>
              </a:rPr>
              <a:t>// Returns the queue, if any</a:t>
            </a:r>
            <a:br>
              <a:rPr lang="en-GB" sz="1350">
                <a:solidFill>
                  <a:srgbClr val="333333"/>
                </a:solidFill>
              </a:rPr>
            </a:br>
            <a:r>
              <a:rPr lang="en-GB" sz="1350">
                <a:solidFill>
                  <a:srgbClr val="333333"/>
                </a:solidFill>
              </a:rPr>
              <a:t>  cl::sycl::queue get_queue() </a:t>
            </a:r>
            <a:r>
              <a:rPr lang="en-GB" sz="1350" b="1">
                <a:solidFill>
                  <a:srgbClr val="008800"/>
                </a:solidFill>
              </a:rPr>
              <a:t>const</a:t>
            </a:r>
            <a:r>
              <a:rPr lang="en-GB" sz="1350">
                <a:solidFill>
                  <a:srgbClr val="333333"/>
                </a:solidFill>
              </a:rPr>
              <a:t> { </a:t>
            </a:r>
            <a:r>
              <a:rPr lang="en-GB" sz="1350" b="1">
                <a:solidFill>
                  <a:srgbClr val="008800"/>
                </a:solidFill>
              </a:rPr>
              <a:t>return</a:t>
            </a:r>
            <a:r>
              <a:rPr lang="en-GB" sz="1350">
                <a:solidFill>
                  <a:srgbClr val="333333"/>
                </a:solidFill>
              </a:rPr>
              <a:t> m_q; }</a:t>
            </a:r>
            <a:endParaRPr lang="en-GB" sz="1350">
              <a:solidFill>
                <a:srgbClr val="333333"/>
              </a:solidFill>
            </a:endParaRPr>
          </a:p>
        </p:txBody>
      </p:sp>
      <p:sp>
        <p:nvSpPr>
          <p:cNvPr id="1030" name="Shape 1030"/>
          <p:cNvSpPr/>
          <p:nvPr/>
        </p:nvSpPr>
        <p:spPr>
          <a:xfrm>
            <a:off x="4653638" y="3259875"/>
            <a:ext cx="1691100" cy="909675"/>
          </a:xfrm>
          <a:prstGeom prst="wedgeRectCallout">
            <a:avLst>
              <a:gd name="adj1" fmla="val -77100"/>
              <a:gd name="adj2" fmla="val 43596"/>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Creates a SYCL policy using an existing queue</a:t>
            </a:r>
            <a:endParaRPr lang="en-GB" sz="1350"/>
          </a:p>
        </p:txBody>
      </p:sp>
      <p:sp>
        <p:nvSpPr>
          <p:cNvPr id="1031" name="Shape 1031"/>
          <p:cNvSpPr/>
          <p:nvPr/>
        </p:nvSpPr>
        <p:spPr>
          <a:xfrm>
            <a:off x="6039225" y="4365563"/>
            <a:ext cx="2148300" cy="909675"/>
          </a:xfrm>
          <a:prstGeom prst="wedgeRectCallout">
            <a:avLst>
              <a:gd name="adj1" fmla="val -77448"/>
              <a:gd name="adj2" fmla="val 10516"/>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Typeid information only valid for debugging</a:t>
            </a:r>
            <a:endParaRPr lang="en-GB" sz="135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Shape 1036"/>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Implementing Parallel STL with SYCL</a:t>
            </a:r>
            <a:endParaRPr lang="en-GB" sz="2250" b="1"/>
          </a:p>
        </p:txBody>
      </p:sp>
      <p:sp>
        <p:nvSpPr>
          <p:cNvPr id="1037" name="Shape 1037"/>
          <p:cNvSpPr txBox="1"/>
          <p:nvPr/>
        </p:nvSpPr>
        <p:spPr>
          <a:xfrm>
            <a:off x="69975" y="2221838"/>
            <a:ext cx="7872750" cy="2250000"/>
          </a:xfrm>
          <a:prstGeom prst="rect">
            <a:avLst/>
          </a:prstGeom>
          <a:noFill/>
          <a:ln>
            <a:noFill/>
          </a:ln>
        </p:spPr>
        <p:txBody>
          <a:bodyPr wrap="square" lIns="68569" tIns="68569" rIns="68569" bIns="68569" anchor="ctr" anchorCtr="0">
            <a:noAutofit/>
          </a:bodyPr>
          <a:lstStyle/>
          <a:p>
            <a:pPr>
              <a:lnSpc>
                <a:spcPct val="111000"/>
              </a:lnSpc>
            </a:pPr>
            <a:r>
              <a:rPr lang="en-GB">
                <a:solidFill>
                  <a:srgbClr val="333333"/>
                </a:solidFill>
              </a:rPr>
              <a:t> </a:t>
            </a:r>
            <a:r>
              <a:rPr lang="en-GB">
                <a:solidFill>
                  <a:srgbClr val="888888"/>
                </a:solidFill>
              </a:rPr>
              <a:t>/* for_each</a:t>
            </a:r>
            <a:br>
              <a:rPr lang="en-GB">
                <a:solidFill>
                  <a:srgbClr val="333333"/>
                </a:solidFill>
              </a:rPr>
            </a:br>
            <a:r>
              <a:rPr lang="en-GB">
                <a:solidFill>
                  <a:srgbClr val="888888"/>
                </a:solidFill>
              </a:rPr>
              <a:t>   */</a:t>
            </a:r>
            <a:br>
              <a:rPr lang="en-GB">
                <a:solidFill>
                  <a:srgbClr val="333333"/>
                </a:solidFill>
              </a:rPr>
            </a:br>
            <a:r>
              <a:rPr lang="en-GB">
                <a:solidFill>
                  <a:srgbClr val="333333"/>
                </a:solidFill>
              </a:rPr>
              <a:t>  </a:t>
            </a:r>
            <a:r>
              <a:rPr lang="en-GB" b="1">
                <a:solidFill>
                  <a:srgbClr val="008800"/>
                </a:solidFill>
              </a:rPr>
              <a:t>template</a:t>
            </a:r>
            <a:r>
              <a:rPr lang="en-GB">
                <a:solidFill>
                  <a:srgbClr val="333333"/>
                </a:solidFill>
              </a:rPr>
              <a:t> &lt;</a:t>
            </a:r>
            <a:r>
              <a:rPr lang="en-GB" b="1">
                <a:solidFill>
                  <a:srgbClr val="008800"/>
                </a:solidFill>
              </a:rPr>
              <a:t>class</a:t>
            </a:r>
            <a:r>
              <a:rPr lang="en-GB">
                <a:solidFill>
                  <a:srgbClr val="333333"/>
                </a:solidFill>
              </a:rPr>
              <a:t> </a:t>
            </a:r>
            <a:r>
              <a:rPr lang="en-GB" b="1">
                <a:solidFill>
                  <a:srgbClr val="BB0066"/>
                </a:solidFill>
              </a:rPr>
              <a:t>Iterator</a:t>
            </a:r>
            <a:r>
              <a:rPr lang="en-GB">
                <a:solidFill>
                  <a:srgbClr val="333333"/>
                </a:solidFill>
              </a:rPr>
              <a:t>, </a:t>
            </a:r>
            <a:r>
              <a:rPr lang="en-GB" b="1">
                <a:solidFill>
                  <a:srgbClr val="008800"/>
                </a:solidFill>
              </a:rPr>
              <a:t>class</a:t>
            </a:r>
            <a:r>
              <a:rPr lang="en-GB">
                <a:solidFill>
                  <a:srgbClr val="333333"/>
                </a:solidFill>
              </a:rPr>
              <a:t> </a:t>
            </a:r>
            <a:r>
              <a:rPr lang="en-GB" b="1">
                <a:solidFill>
                  <a:srgbClr val="BB0066"/>
                </a:solidFill>
              </a:rPr>
              <a:t>UnaryFunction</a:t>
            </a:r>
            <a:r>
              <a:rPr lang="en-GB">
                <a:solidFill>
                  <a:srgbClr val="333333"/>
                </a:solidFill>
              </a:rPr>
              <a:t>&gt;</a:t>
            </a:r>
            <a:br>
              <a:rPr lang="en-GB">
                <a:solidFill>
                  <a:srgbClr val="333333"/>
                </a:solidFill>
              </a:rPr>
            </a:br>
            <a:r>
              <a:rPr lang="en-GB">
                <a:solidFill>
                  <a:srgbClr val="333333"/>
                </a:solidFill>
              </a:rPr>
              <a:t>  </a:t>
            </a:r>
            <a:r>
              <a:rPr lang="en-GB" b="1">
                <a:solidFill>
                  <a:srgbClr val="333399"/>
                </a:solidFill>
              </a:rPr>
              <a:t>void</a:t>
            </a:r>
            <a:r>
              <a:rPr lang="en-GB">
                <a:solidFill>
                  <a:srgbClr val="333333"/>
                </a:solidFill>
              </a:rPr>
              <a:t> for_each(Iterator b, Iterator e, UnaryFunction f) {</a:t>
            </a:r>
            <a:br>
              <a:rPr lang="en-GB">
                <a:solidFill>
                  <a:srgbClr val="333333"/>
                </a:solidFill>
              </a:rPr>
            </a:br>
            <a:r>
              <a:rPr lang="en-GB">
                <a:solidFill>
                  <a:srgbClr val="333333"/>
                </a:solidFill>
              </a:rPr>
              <a:t>    impl::for_each(*</a:t>
            </a:r>
            <a:r>
              <a:rPr lang="en-GB" b="1">
                <a:solidFill>
                  <a:srgbClr val="008800"/>
                </a:solidFill>
              </a:rPr>
              <a:t>this</a:t>
            </a:r>
            <a:r>
              <a:rPr lang="en-GB">
                <a:solidFill>
                  <a:srgbClr val="333333"/>
                </a:solidFill>
              </a:rPr>
              <a:t>, b, e, f);</a:t>
            </a:r>
            <a:br>
              <a:rPr lang="en-GB">
                <a:solidFill>
                  <a:srgbClr val="333333"/>
                </a:solidFill>
              </a:rPr>
            </a:br>
            <a:r>
              <a:rPr lang="en-GB">
                <a:solidFill>
                  <a:srgbClr val="333333"/>
                </a:solidFill>
              </a:rPr>
              <a:t>  }</a:t>
            </a:r>
            <a:endParaRPr lang="en-GB">
              <a:solidFill>
                <a:srgbClr val="333333"/>
              </a:solidFill>
            </a:endParaRPr>
          </a:p>
        </p:txBody>
      </p:sp>
      <p:sp>
        <p:nvSpPr>
          <p:cNvPr id="1038" name="Shape 1038"/>
          <p:cNvSpPr/>
          <p:nvPr/>
        </p:nvSpPr>
        <p:spPr>
          <a:xfrm>
            <a:off x="968063" y="4297913"/>
            <a:ext cx="4991850" cy="921375"/>
          </a:xfrm>
          <a:prstGeom prst="wedgeRectCallout">
            <a:avLst>
              <a:gd name="adj1" fmla="val -45094"/>
              <a:gd name="adj2" fmla="val -75317"/>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a:t>For_each member function on the policy forwards to implementation</a:t>
            </a:r>
            <a:endParaRPr lang="en-GB"/>
          </a:p>
        </p:txBody>
      </p:sp>
      <p:sp>
        <p:nvSpPr>
          <p:cNvPr id="1039" name="Shape 1039"/>
          <p:cNvSpPr/>
          <p:nvPr/>
        </p:nvSpPr>
        <p:spPr>
          <a:xfrm>
            <a:off x="1551206" y="2030569"/>
            <a:ext cx="1602450" cy="769725"/>
          </a:xfrm>
          <a:prstGeom prst="wedgeRectCallout">
            <a:avLst>
              <a:gd name="adj1" fmla="val -8512"/>
              <a:gd name="adj2" fmla="val 77889"/>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Iterator can be any RandomAccess tag</a:t>
            </a:r>
            <a:endParaRPr lang="en-GB" sz="1350"/>
          </a:p>
        </p:txBody>
      </p:sp>
      <p:sp>
        <p:nvSpPr>
          <p:cNvPr id="1040" name="Shape 1040"/>
          <p:cNvSpPr txBox="1"/>
          <p:nvPr/>
        </p:nvSpPr>
        <p:spPr>
          <a:xfrm>
            <a:off x="4292081" y="1883625"/>
            <a:ext cx="3463875" cy="863100"/>
          </a:xfrm>
          <a:prstGeom prst="rect">
            <a:avLst/>
          </a:prstGeom>
          <a:noFill/>
          <a:ln>
            <a:noFill/>
          </a:ln>
        </p:spPr>
        <p:txBody>
          <a:bodyPr wrap="square" lIns="68569" tIns="68569" rIns="68569" bIns="68569" anchor="t" anchorCtr="0">
            <a:noAutofit/>
          </a:bodyPr>
          <a:lstStyle/>
          <a:p>
            <a:r>
              <a:rPr lang="en-GB"/>
              <a:t>Functions can take C++ iterators or SYCL-specific iterators</a:t>
            </a:r>
            <a:endParaRPr lang="en-GB"/>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Shape 1045"/>
          <p:cNvSpPr txBox="1"/>
          <p:nvPr/>
        </p:nvSpPr>
        <p:spPr>
          <a:xfrm>
            <a:off x="0" y="857250"/>
            <a:ext cx="8829000" cy="4455450"/>
          </a:xfrm>
          <a:prstGeom prst="rect">
            <a:avLst/>
          </a:prstGeom>
          <a:noFill/>
          <a:ln>
            <a:noFill/>
          </a:ln>
        </p:spPr>
        <p:txBody>
          <a:bodyPr wrap="square" lIns="68569" tIns="68569" rIns="68569" bIns="68569" anchor="ctr" anchorCtr="0">
            <a:noAutofit/>
          </a:bodyPr>
          <a:lstStyle/>
          <a:p>
            <a:pPr>
              <a:lnSpc>
                <a:spcPct val="111000"/>
              </a:lnSpc>
            </a:pPr>
            <a:r>
              <a:rPr lang="en-GB">
                <a:solidFill>
                  <a:srgbClr val="008800"/>
                </a:solidFill>
              </a:rPr>
              <a:t>template</a:t>
            </a:r>
            <a:r>
              <a:rPr lang="en-GB">
                <a:solidFill>
                  <a:srgbClr val="333333"/>
                </a:solidFill>
              </a:rPr>
              <a:t> &lt;</a:t>
            </a:r>
            <a:r>
              <a:rPr lang="en-GB">
                <a:solidFill>
                  <a:srgbClr val="008800"/>
                </a:solidFill>
              </a:rPr>
              <a:t>class</a:t>
            </a:r>
            <a:r>
              <a:rPr lang="en-GB">
                <a:solidFill>
                  <a:srgbClr val="333333"/>
                </a:solidFill>
              </a:rPr>
              <a:t> </a:t>
            </a:r>
            <a:r>
              <a:rPr lang="en-GB">
                <a:solidFill>
                  <a:srgbClr val="BB0066"/>
                </a:solidFill>
              </a:rPr>
              <a:t>ExecutionPolicy</a:t>
            </a:r>
            <a:r>
              <a:rPr lang="en-GB">
                <a:solidFill>
                  <a:srgbClr val="333333"/>
                </a:solidFill>
              </a:rPr>
              <a:t>, </a:t>
            </a:r>
            <a:r>
              <a:rPr lang="en-GB">
                <a:solidFill>
                  <a:srgbClr val="008800"/>
                </a:solidFill>
              </a:rPr>
              <a:t>class</a:t>
            </a:r>
            <a:r>
              <a:rPr lang="en-GB">
                <a:solidFill>
                  <a:srgbClr val="333333"/>
                </a:solidFill>
              </a:rPr>
              <a:t> </a:t>
            </a:r>
            <a:r>
              <a:rPr lang="en-GB">
                <a:solidFill>
                  <a:srgbClr val="BB0066"/>
                </a:solidFill>
              </a:rPr>
              <a:t>Iterator</a:t>
            </a:r>
            <a:r>
              <a:rPr lang="en-GB">
                <a:solidFill>
                  <a:srgbClr val="333333"/>
                </a:solidFill>
              </a:rPr>
              <a:t>, </a:t>
            </a:r>
            <a:r>
              <a:rPr lang="en-GB">
                <a:solidFill>
                  <a:srgbClr val="008800"/>
                </a:solidFill>
              </a:rPr>
              <a:t>class</a:t>
            </a:r>
            <a:r>
              <a:rPr lang="en-GB">
                <a:solidFill>
                  <a:srgbClr val="333333"/>
                </a:solidFill>
              </a:rPr>
              <a:t> </a:t>
            </a:r>
            <a:r>
              <a:rPr lang="en-GB">
                <a:solidFill>
                  <a:srgbClr val="BB0066"/>
                </a:solidFill>
              </a:rPr>
              <a:t>UnaryFunction</a:t>
            </a:r>
            <a:r>
              <a:rPr lang="en-GB">
                <a:solidFill>
                  <a:srgbClr val="333333"/>
                </a:solidFill>
              </a:rPr>
              <a:t>&gt;</a:t>
            </a:r>
            <a:br>
              <a:rPr lang="en-GB">
                <a:solidFill>
                  <a:srgbClr val="333333"/>
                </a:solidFill>
              </a:rPr>
            </a:br>
            <a:r>
              <a:rPr lang="en-GB">
                <a:solidFill>
                  <a:srgbClr val="333399"/>
                </a:solidFill>
              </a:rPr>
              <a:t>void</a:t>
            </a:r>
            <a:r>
              <a:rPr lang="en-GB">
                <a:solidFill>
                  <a:srgbClr val="333333"/>
                </a:solidFill>
              </a:rPr>
              <a:t> for_each(ExecutionPolicy &amp;sep, Iterator b, Iterator e, UnaryFunction op) {</a:t>
            </a:r>
            <a:br>
              <a:rPr lang="en-GB">
                <a:solidFill>
                  <a:srgbClr val="333333"/>
                </a:solidFill>
              </a:rPr>
            </a:br>
            <a:r>
              <a:rPr lang="en-GB">
                <a:solidFill>
                  <a:srgbClr val="333333"/>
                </a:solidFill>
              </a:rPr>
              <a:t>  {</a:t>
            </a:r>
            <a:br>
              <a:rPr lang="en-GB">
                <a:solidFill>
                  <a:srgbClr val="333333"/>
                </a:solidFill>
              </a:rPr>
            </a:br>
            <a:r>
              <a:rPr lang="en-GB">
                <a:solidFill>
                  <a:srgbClr val="333333"/>
                </a:solidFill>
              </a:rPr>
              <a:t>    cl::sycl::queue q(sep.get_queue());</a:t>
            </a:r>
            <a:br>
              <a:rPr lang="en-GB">
                <a:solidFill>
                  <a:srgbClr val="333333"/>
                </a:solidFill>
              </a:rPr>
            </a:br>
            <a:r>
              <a:rPr lang="en-GB">
                <a:solidFill>
                  <a:srgbClr val="333333"/>
                </a:solidFill>
              </a:rPr>
              <a:t>    </a:t>
            </a:r>
            <a:r>
              <a:rPr lang="en-GB">
                <a:solidFill>
                  <a:srgbClr val="008800"/>
                </a:solidFill>
              </a:rPr>
              <a:t>auto</a:t>
            </a:r>
            <a:r>
              <a:rPr lang="en-GB">
                <a:solidFill>
                  <a:srgbClr val="333333"/>
                </a:solidFill>
              </a:rPr>
              <a:t> device = q.get_device();</a:t>
            </a:r>
            <a:br>
              <a:rPr lang="en-GB">
                <a:solidFill>
                  <a:srgbClr val="333333"/>
                </a:solidFill>
              </a:rPr>
            </a:br>
            <a:r>
              <a:rPr lang="en-GB">
                <a:solidFill>
                  <a:srgbClr val="333333"/>
                </a:solidFill>
              </a:rPr>
              <a:t>    </a:t>
            </a:r>
            <a:r>
              <a:rPr lang="en-GB">
                <a:solidFill>
                  <a:srgbClr val="333399"/>
                </a:solidFill>
              </a:rPr>
              <a:t>size_t</a:t>
            </a:r>
            <a:r>
              <a:rPr lang="en-GB">
                <a:solidFill>
                  <a:srgbClr val="333333"/>
                </a:solidFill>
              </a:rPr>
              <a:t> localRange =</a:t>
            </a:r>
            <a:br>
              <a:rPr lang="en-GB">
                <a:solidFill>
                  <a:srgbClr val="333333"/>
                </a:solidFill>
              </a:rPr>
            </a:br>
            <a:r>
              <a:rPr lang="en-GB">
                <a:solidFill>
                  <a:srgbClr val="333333"/>
                </a:solidFill>
              </a:rPr>
              <a:t>        device.get_info&lt;cl::sycl::info::device::max_work_group_size&gt;();</a:t>
            </a:r>
            <a:br>
              <a:rPr lang="en-GB">
                <a:solidFill>
                  <a:srgbClr val="333333"/>
                </a:solidFill>
              </a:rPr>
            </a:br>
            <a:r>
              <a:rPr lang="en-GB">
                <a:solidFill>
                  <a:srgbClr val="333333"/>
                </a:solidFill>
              </a:rPr>
              <a:t>    </a:t>
            </a:r>
            <a:r>
              <a:rPr lang="en-GB">
                <a:solidFill>
                  <a:srgbClr val="008800"/>
                </a:solidFill>
              </a:rPr>
              <a:t>auto</a:t>
            </a:r>
            <a:r>
              <a:rPr lang="en-GB">
                <a:solidFill>
                  <a:srgbClr val="333333"/>
                </a:solidFill>
              </a:rPr>
              <a:t> bufI = sycl::helpers::make_buffer(b, e);</a:t>
            </a:r>
            <a:br>
              <a:rPr lang="en-GB">
                <a:solidFill>
                  <a:srgbClr val="333333"/>
                </a:solidFill>
              </a:rPr>
            </a:br>
            <a:r>
              <a:rPr lang="en-GB">
                <a:solidFill>
                  <a:srgbClr val="333333"/>
                </a:solidFill>
              </a:rPr>
              <a:t>    </a:t>
            </a:r>
            <a:r>
              <a:rPr lang="en-GB">
                <a:solidFill>
                  <a:srgbClr val="008800"/>
                </a:solidFill>
              </a:rPr>
              <a:t>auto</a:t>
            </a:r>
            <a:r>
              <a:rPr lang="en-GB">
                <a:solidFill>
                  <a:srgbClr val="333333"/>
                </a:solidFill>
              </a:rPr>
              <a:t> vectorSize = bufI.get_count();</a:t>
            </a:r>
            <a:br>
              <a:rPr lang="en-GB">
                <a:solidFill>
                  <a:srgbClr val="333333"/>
                </a:solidFill>
              </a:rPr>
            </a:br>
            <a:r>
              <a:rPr lang="en-GB">
                <a:solidFill>
                  <a:srgbClr val="333333"/>
                </a:solidFill>
              </a:rPr>
              <a:t>    </a:t>
            </a:r>
            <a:r>
              <a:rPr lang="en-GB">
                <a:solidFill>
                  <a:srgbClr val="333399"/>
                </a:solidFill>
              </a:rPr>
              <a:t>size_t</a:t>
            </a:r>
            <a:r>
              <a:rPr lang="en-GB">
                <a:solidFill>
                  <a:srgbClr val="333333"/>
                </a:solidFill>
              </a:rPr>
              <a:t> globalRange = sep.calculateGlobalSize(vectorSize, localRange);</a:t>
            </a:r>
            <a:br>
              <a:rPr lang="en-GB">
                <a:solidFill>
                  <a:srgbClr val="333333"/>
                </a:solidFill>
              </a:rPr>
            </a:br>
            <a:r>
              <a:rPr lang="en-GB">
                <a:solidFill>
                  <a:srgbClr val="333333"/>
                </a:solidFill>
              </a:rPr>
              <a:t> </a:t>
            </a:r>
            <a:endParaRPr lang="en-GB">
              <a:solidFill>
                <a:srgbClr val="333333"/>
              </a:solidFill>
            </a:endParaRPr>
          </a:p>
        </p:txBody>
      </p:sp>
      <p:sp>
        <p:nvSpPr>
          <p:cNvPr id="1046" name="Shape 1046"/>
          <p:cNvSpPr/>
          <p:nvPr/>
        </p:nvSpPr>
        <p:spPr>
          <a:xfrm>
            <a:off x="1586213" y="4752788"/>
            <a:ext cx="4082175" cy="653175"/>
          </a:xfrm>
          <a:prstGeom prst="rightArrow">
            <a:avLst>
              <a:gd name="adj1" fmla="val 50000"/>
              <a:gd name="adj2" fmla="val 50000"/>
            </a:avLst>
          </a:prstGeom>
          <a:solidFill>
            <a:srgbClr val="45818E"/>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r"/>
            <a:r>
              <a:rPr lang="en-GB" b="1" i="1"/>
              <a:t>Continues...</a:t>
            </a:r>
            <a:endParaRPr lang="en-GB" b="1" i="1"/>
          </a:p>
        </p:txBody>
      </p:sp>
      <p:sp>
        <p:nvSpPr>
          <p:cNvPr id="1047" name="Shape 1047"/>
          <p:cNvSpPr/>
          <p:nvPr/>
        </p:nvSpPr>
        <p:spPr>
          <a:xfrm>
            <a:off x="4295588" y="2154206"/>
            <a:ext cx="2235825" cy="510750"/>
          </a:xfrm>
          <a:prstGeom prst="wedgeRectCallout">
            <a:avLst>
              <a:gd name="adj1" fmla="val -67371"/>
              <a:gd name="adj2" fmla="val 2063"/>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Obtain the queue from the policy</a:t>
            </a:r>
            <a:endParaRPr lang="en-GB" sz="1350"/>
          </a:p>
        </p:txBody>
      </p:sp>
      <p:sp>
        <p:nvSpPr>
          <p:cNvPr id="1048" name="Shape 1048"/>
          <p:cNvSpPr/>
          <p:nvPr/>
        </p:nvSpPr>
        <p:spPr>
          <a:xfrm>
            <a:off x="3952688" y="2725706"/>
            <a:ext cx="1797300" cy="510750"/>
          </a:xfrm>
          <a:prstGeom prst="wedgeRectCallout">
            <a:avLst>
              <a:gd name="adj1" fmla="val -122721"/>
              <a:gd name="adj2" fmla="val 34035"/>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Obtain device parameters</a:t>
            </a:r>
            <a:endParaRPr lang="en-GB" sz="1350"/>
          </a:p>
        </p:txBody>
      </p:sp>
      <p:sp>
        <p:nvSpPr>
          <p:cNvPr id="1049" name="Shape 1049"/>
          <p:cNvSpPr/>
          <p:nvPr/>
        </p:nvSpPr>
        <p:spPr>
          <a:xfrm>
            <a:off x="5874788" y="3582956"/>
            <a:ext cx="2149650" cy="510750"/>
          </a:xfrm>
          <a:prstGeom prst="wedgeRectCallout">
            <a:avLst>
              <a:gd name="adj1" fmla="val -101071"/>
              <a:gd name="adj2" fmla="val -12779"/>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Prepare allocations on device</a:t>
            </a:r>
            <a:endParaRPr lang="en-GB" sz="135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Shape 1054"/>
          <p:cNvSpPr txBox="1"/>
          <p:nvPr/>
        </p:nvSpPr>
        <p:spPr>
          <a:xfrm>
            <a:off x="114300" y="971550"/>
            <a:ext cx="8829000" cy="4569750"/>
          </a:xfrm>
          <a:prstGeom prst="rect">
            <a:avLst/>
          </a:prstGeom>
          <a:noFill/>
          <a:ln>
            <a:noFill/>
          </a:ln>
        </p:spPr>
        <p:txBody>
          <a:bodyPr wrap="square" lIns="68569" tIns="68569" rIns="68569" bIns="68569" anchor="ctr" anchorCtr="0">
            <a:noAutofit/>
          </a:bodyPr>
          <a:lstStyle/>
          <a:p>
            <a:pPr>
              <a:lnSpc>
                <a:spcPct val="111000"/>
              </a:lnSpc>
            </a:pPr>
            <a:r>
              <a:rPr lang="en-GB">
                <a:solidFill>
                  <a:srgbClr val="333333"/>
                </a:solidFill>
              </a:rPr>
              <a:t>   </a:t>
            </a:r>
            <a:r>
              <a:rPr lang="en-GB" b="1">
                <a:solidFill>
                  <a:srgbClr val="008800"/>
                </a:solidFill>
              </a:rPr>
              <a:t>auto</a:t>
            </a:r>
            <a:r>
              <a:rPr lang="en-GB">
                <a:solidFill>
                  <a:srgbClr val="333333"/>
                </a:solidFill>
              </a:rPr>
              <a:t> f = [vectorSize, localRange, globalRange, &amp;bufI, op](</a:t>
            </a:r>
            <a:br>
              <a:rPr lang="en-GB">
                <a:solidFill>
                  <a:srgbClr val="333333"/>
                </a:solidFill>
              </a:rPr>
            </a:br>
            <a:r>
              <a:rPr lang="en-GB">
                <a:solidFill>
                  <a:srgbClr val="333333"/>
                </a:solidFill>
              </a:rPr>
              <a:t>        cl::sycl::handler &amp;h) </a:t>
            </a:r>
            <a:r>
              <a:rPr lang="en-GB" b="1">
                <a:solidFill>
                  <a:srgbClr val="008800"/>
                </a:solidFill>
              </a:rPr>
              <a:t>mutable</a:t>
            </a:r>
            <a:r>
              <a:rPr lang="en-GB">
                <a:solidFill>
                  <a:srgbClr val="333333"/>
                </a:solidFill>
              </a:rPr>
              <a:t> {</a:t>
            </a:r>
            <a:br>
              <a:rPr lang="en-GB">
                <a:solidFill>
                  <a:srgbClr val="333333"/>
                </a:solidFill>
              </a:rPr>
            </a:br>
            <a:r>
              <a:rPr lang="en-GB">
                <a:solidFill>
                  <a:srgbClr val="333333"/>
                </a:solidFill>
              </a:rPr>
              <a:t>      cl::sycl::nd_range&lt;</a:t>
            </a:r>
            <a:r>
              <a:rPr lang="en-GB" b="1">
                <a:solidFill>
                  <a:srgbClr val="0000DD"/>
                </a:solidFill>
              </a:rPr>
              <a:t>1</a:t>
            </a:r>
            <a:r>
              <a:rPr lang="en-GB">
                <a:solidFill>
                  <a:srgbClr val="333333"/>
                </a:solidFill>
              </a:rPr>
              <a:t>&gt; r{</a:t>
            </a:r>
            <a:br>
              <a:rPr lang="en-GB">
                <a:solidFill>
                  <a:srgbClr val="333333"/>
                </a:solidFill>
              </a:rPr>
            </a:br>
            <a:r>
              <a:rPr lang="en-GB">
                <a:solidFill>
                  <a:srgbClr val="333333"/>
                </a:solidFill>
              </a:rPr>
              <a:t>          cl::sycl::range&lt;</a:t>
            </a:r>
            <a:r>
              <a:rPr lang="en-GB" b="1">
                <a:solidFill>
                  <a:srgbClr val="0000DD"/>
                </a:solidFill>
              </a:rPr>
              <a:t>1</a:t>
            </a:r>
            <a:r>
              <a:rPr lang="en-GB">
                <a:solidFill>
                  <a:srgbClr val="333333"/>
                </a:solidFill>
              </a:rPr>
              <a:t>&gt;{std::max(globalRange, localRange)},</a:t>
            </a:r>
            <a:br>
              <a:rPr lang="en-GB">
                <a:solidFill>
                  <a:srgbClr val="333333"/>
                </a:solidFill>
              </a:rPr>
            </a:br>
            <a:r>
              <a:rPr lang="en-GB">
                <a:solidFill>
                  <a:srgbClr val="333333"/>
                </a:solidFill>
              </a:rPr>
              <a:t>          cl::sycl::range&lt;</a:t>
            </a:r>
            <a:r>
              <a:rPr lang="en-GB" b="1">
                <a:solidFill>
                  <a:srgbClr val="0000DD"/>
                </a:solidFill>
              </a:rPr>
              <a:t>1</a:t>
            </a:r>
            <a:r>
              <a:rPr lang="en-GB">
                <a:solidFill>
                  <a:srgbClr val="333333"/>
                </a:solidFill>
              </a:rPr>
              <a:t>&gt;{localRange}};</a:t>
            </a:r>
            <a:br>
              <a:rPr lang="en-GB">
                <a:solidFill>
                  <a:srgbClr val="333333"/>
                </a:solidFill>
              </a:rPr>
            </a:br>
            <a:r>
              <a:rPr lang="en-GB">
                <a:solidFill>
                  <a:srgbClr val="333333"/>
                </a:solidFill>
              </a:rPr>
              <a:t>      </a:t>
            </a:r>
            <a:r>
              <a:rPr lang="en-GB" b="1">
                <a:solidFill>
                  <a:srgbClr val="008800"/>
                </a:solidFill>
              </a:rPr>
              <a:t>auto</a:t>
            </a:r>
            <a:r>
              <a:rPr lang="en-GB">
                <a:solidFill>
                  <a:srgbClr val="333333"/>
                </a:solidFill>
              </a:rPr>
              <a:t> aI = bufI.</a:t>
            </a:r>
            <a:r>
              <a:rPr lang="en-GB" b="1">
                <a:solidFill>
                  <a:srgbClr val="008800"/>
                </a:solidFill>
              </a:rPr>
              <a:t>template</a:t>
            </a:r>
            <a:r>
              <a:rPr lang="en-GB">
                <a:solidFill>
                  <a:srgbClr val="333333"/>
                </a:solidFill>
              </a:rPr>
              <a:t> get_access&lt;cl::sycl::access::mode::read_write&gt;(h);</a:t>
            </a:r>
            <a:br>
              <a:rPr lang="en-GB">
                <a:solidFill>
                  <a:srgbClr val="333333"/>
                </a:solidFill>
              </a:rPr>
            </a:br>
            <a:r>
              <a:rPr lang="en-GB">
                <a:solidFill>
                  <a:srgbClr val="333333"/>
                </a:solidFill>
              </a:rPr>
              <a:t>      h.parallel_for&lt;</a:t>
            </a:r>
            <a:r>
              <a:rPr lang="en-GB" b="1">
                <a:solidFill>
                  <a:srgbClr val="008800"/>
                </a:solidFill>
              </a:rPr>
              <a:t>typename</a:t>
            </a:r>
            <a:r>
              <a:rPr lang="en-GB">
                <a:solidFill>
                  <a:srgbClr val="333333"/>
                </a:solidFill>
              </a:rPr>
              <a:t> ExecutionPolicy::kernelName&gt;(</a:t>
            </a:r>
            <a:br>
              <a:rPr lang="en-GB">
                <a:solidFill>
                  <a:srgbClr val="333333"/>
                </a:solidFill>
              </a:rPr>
            </a:br>
            <a:r>
              <a:rPr lang="en-GB">
                <a:solidFill>
                  <a:srgbClr val="333333"/>
                </a:solidFill>
              </a:rPr>
              <a:t>          r, [aI, op, vectorSize](cl::sycl::nd_item&lt;</a:t>
            </a:r>
            <a:r>
              <a:rPr lang="en-GB" b="1">
                <a:solidFill>
                  <a:srgbClr val="0000DD"/>
                </a:solidFill>
              </a:rPr>
              <a:t>1</a:t>
            </a:r>
            <a:r>
              <a:rPr lang="en-GB">
                <a:solidFill>
                  <a:srgbClr val="333333"/>
                </a:solidFill>
              </a:rPr>
              <a:t>&gt; id) {</a:t>
            </a:r>
            <a:br>
              <a:rPr lang="en-GB">
                <a:solidFill>
                  <a:srgbClr val="333333"/>
                </a:solidFill>
              </a:rPr>
            </a:br>
            <a:r>
              <a:rPr lang="en-GB">
                <a:solidFill>
                  <a:srgbClr val="333333"/>
                </a:solidFill>
              </a:rPr>
              <a:t>            </a:t>
            </a:r>
            <a:r>
              <a:rPr lang="en-GB" b="1">
                <a:solidFill>
                  <a:srgbClr val="008800"/>
                </a:solidFill>
              </a:rPr>
              <a:t>if</a:t>
            </a:r>
            <a:r>
              <a:rPr lang="en-GB">
                <a:solidFill>
                  <a:srgbClr val="333333"/>
                </a:solidFill>
              </a:rPr>
              <a:t> (id.get_global(</a:t>
            </a:r>
            <a:r>
              <a:rPr lang="en-GB" b="1">
                <a:solidFill>
                  <a:srgbClr val="0000DD"/>
                </a:solidFill>
              </a:rPr>
              <a:t>0</a:t>
            </a:r>
            <a:r>
              <a:rPr lang="en-GB">
                <a:solidFill>
                  <a:srgbClr val="333333"/>
                </a:solidFill>
              </a:rPr>
              <a:t>) &lt; vectorSize) {</a:t>
            </a:r>
            <a:br>
              <a:rPr lang="en-GB">
                <a:solidFill>
                  <a:srgbClr val="333333"/>
                </a:solidFill>
              </a:rPr>
            </a:br>
            <a:r>
              <a:rPr lang="en-GB">
                <a:solidFill>
                  <a:srgbClr val="333333"/>
                </a:solidFill>
              </a:rPr>
              <a:t>              op(aI[id.get_global(</a:t>
            </a:r>
            <a:r>
              <a:rPr lang="en-GB" b="1">
                <a:solidFill>
                  <a:srgbClr val="0000DD"/>
                </a:solidFill>
              </a:rPr>
              <a:t>0</a:t>
            </a:r>
            <a:r>
              <a:rPr lang="en-GB">
                <a:solidFill>
                  <a:srgbClr val="333333"/>
                </a:solidFill>
              </a:rPr>
              <a:t>)]);</a:t>
            </a:r>
            <a:br>
              <a:rPr lang="en-GB">
                <a:solidFill>
                  <a:srgbClr val="333333"/>
                </a:solidFill>
              </a:rPr>
            </a:br>
            <a:r>
              <a:rPr lang="en-GB">
                <a:solidFill>
                  <a:srgbClr val="333333"/>
                </a:solidFill>
              </a:rPr>
              <a:t>            }</a:t>
            </a:r>
            <a:br>
              <a:rPr lang="en-GB">
                <a:solidFill>
                  <a:srgbClr val="333333"/>
                </a:solidFill>
              </a:rPr>
            </a:br>
            <a:r>
              <a:rPr lang="en-GB">
                <a:solidFill>
                  <a:srgbClr val="333333"/>
                </a:solidFill>
              </a:rPr>
              <a:t>          });</a:t>
            </a:r>
            <a:br>
              <a:rPr lang="en-GB">
                <a:solidFill>
                  <a:srgbClr val="333333"/>
                </a:solidFill>
              </a:rPr>
            </a:br>
            <a:r>
              <a:rPr lang="en-GB">
                <a:solidFill>
                  <a:srgbClr val="333333"/>
                </a:solidFill>
              </a:rPr>
              <a:t>    };</a:t>
            </a:r>
            <a:br>
              <a:rPr lang="en-GB">
                <a:solidFill>
                  <a:srgbClr val="333333"/>
                </a:solidFill>
              </a:rPr>
            </a:br>
            <a:r>
              <a:rPr lang="en-GB">
                <a:solidFill>
                  <a:srgbClr val="333333"/>
                </a:solidFill>
              </a:rPr>
              <a:t>    q.submit(f);</a:t>
            </a:r>
            <a:endParaRPr lang="en-GB">
              <a:solidFill>
                <a:srgbClr val="333333"/>
              </a:solidFill>
            </a:endParaRPr>
          </a:p>
          <a:p>
            <a:pPr>
              <a:lnSpc>
                <a:spcPct val="111000"/>
              </a:lnSpc>
            </a:pPr>
            <a:r>
              <a:rPr lang="en-GB">
                <a:solidFill>
                  <a:srgbClr val="333333"/>
                </a:solidFill>
              </a:rPr>
              <a:t>}</a:t>
            </a:r>
            <a:endParaRPr lang="en-GB">
              <a:solidFill>
                <a:srgbClr val="333333"/>
              </a:solidFill>
            </a:endParaRPr>
          </a:p>
        </p:txBody>
      </p:sp>
      <p:sp>
        <p:nvSpPr>
          <p:cNvPr id="1055" name="Shape 1055"/>
          <p:cNvSpPr/>
          <p:nvPr/>
        </p:nvSpPr>
        <p:spPr>
          <a:xfrm>
            <a:off x="5143500" y="3563138"/>
            <a:ext cx="1831050" cy="443250"/>
          </a:xfrm>
          <a:prstGeom prst="wedgeRectCallout">
            <a:avLst>
              <a:gd name="adj1" fmla="val -25795"/>
              <a:gd name="adj2" fmla="val -9230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Device Lambda</a:t>
            </a:r>
            <a:endParaRPr lang="en-GB" sz="1350"/>
          </a:p>
        </p:txBody>
      </p:sp>
      <p:sp>
        <p:nvSpPr>
          <p:cNvPr id="1056" name="Shape 1056"/>
          <p:cNvSpPr/>
          <p:nvPr/>
        </p:nvSpPr>
        <p:spPr>
          <a:xfrm>
            <a:off x="3028950" y="4191788"/>
            <a:ext cx="1831050" cy="443250"/>
          </a:xfrm>
          <a:prstGeom prst="wedgeRectCallout">
            <a:avLst>
              <a:gd name="adj1" fmla="val -35477"/>
              <a:gd name="adj2" fmla="val -75525"/>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User functor</a:t>
            </a:r>
            <a:endParaRPr lang="en-GB" sz="1350"/>
          </a:p>
        </p:txBody>
      </p:sp>
      <p:sp>
        <p:nvSpPr>
          <p:cNvPr id="1057" name="Shape 1057"/>
          <p:cNvSpPr/>
          <p:nvPr/>
        </p:nvSpPr>
        <p:spPr>
          <a:xfrm>
            <a:off x="2057400" y="5049038"/>
            <a:ext cx="1831050" cy="443250"/>
          </a:xfrm>
          <a:prstGeom prst="wedgeRectCallout">
            <a:avLst>
              <a:gd name="adj1" fmla="val -61721"/>
              <a:gd name="adj2" fmla="val -24742"/>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Submit for execution on the device</a:t>
            </a:r>
            <a:endParaRPr lang="en-GB" sz="135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Shape 1067"/>
          <p:cNvSpPr txBox="1"/>
          <p:nvPr/>
        </p:nvSpPr>
        <p:spPr>
          <a:xfrm>
            <a:off x="1212975" y="1069781"/>
            <a:ext cx="6718050" cy="783675"/>
          </a:xfrm>
          <a:prstGeom prst="rect">
            <a:avLst/>
          </a:prstGeom>
          <a:noFill/>
          <a:ln>
            <a:noFill/>
          </a:ln>
        </p:spPr>
        <p:txBody>
          <a:bodyPr wrap="square" lIns="68569" tIns="68569" rIns="68569" bIns="68569" anchor="t" anchorCtr="0">
            <a:noAutofit/>
          </a:bodyPr>
          <a:lstStyle/>
          <a:p>
            <a:pPr algn="ctr"/>
            <a:r>
              <a:rPr lang="en-GB" sz="2250" b="1"/>
              <a:t>Demo Results - Running std::sort</a:t>
            </a:r>
            <a:endParaRPr lang="en-GB" sz="2250" b="1"/>
          </a:p>
          <a:p>
            <a:pPr algn="ctr"/>
            <a:r>
              <a:rPr lang="en-GB" b="1"/>
              <a:t>(Running on Intel i7 6600 CPU &amp; Intel HD  Graphics 520)</a:t>
            </a:r>
            <a:endParaRPr lang="en-GB" b="1"/>
          </a:p>
        </p:txBody>
      </p:sp>
      <p:graphicFrame>
        <p:nvGraphicFramePr>
          <p:cNvPr id="1068" name="Shape 1068"/>
          <p:cNvGraphicFramePr/>
          <p:nvPr/>
        </p:nvGraphicFramePr>
        <p:xfrm>
          <a:off x="714375" y="1929675"/>
          <a:ext cx="7715250" cy="3371343"/>
        </p:xfrm>
        <a:graphic>
          <a:graphicData uri="http://schemas.openxmlformats.org/drawingml/2006/table">
            <a:tbl>
              <a:tblPr>
                <a:noFill/>
              </a:tblPr>
              <a:tblGrid>
                <a:gridCol w="1543050"/>
                <a:gridCol w="1543050"/>
                <a:gridCol w="1543050"/>
                <a:gridCol w="1543050"/>
                <a:gridCol w="1543050"/>
              </a:tblGrid>
              <a:tr h="690319">
                <a:tc>
                  <a:txBody>
                    <a:bodyPr/>
                    <a:lstStyle/>
                    <a:p>
                      <a:pPr lvl="0" algn="ctr">
                        <a:spcBef>
                          <a:spcPts val="0"/>
                        </a:spcBef>
                        <a:buNone/>
                      </a:pPr>
                      <a:r>
                        <a:rPr lang="en-GB" sz="1400" b="1"/>
                        <a:t>size</a:t>
                      </a:r>
                      <a:endParaRPr lang="en-GB" sz="1400" b="1"/>
                    </a:p>
                  </a:txBody>
                  <a:tcPr marL="68569" marR="68569" marT="68569" marB="68569" anchor="ctr"/>
                </a:tc>
                <a:tc>
                  <a:txBody>
                    <a:bodyPr/>
                    <a:lstStyle/>
                    <a:p>
                      <a:pPr lvl="0" algn="ctr">
                        <a:spcBef>
                          <a:spcPts val="0"/>
                        </a:spcBef>
                        <a:buNone/>
                      </a:pPr>
                      <a:r>
                        <a:rPr lang="en-GB" sz="1400" b="1"/>
                        <a:t>2^16</a:t>
                      </a:r>
                      <a:endParaRPr lang="en-GB" sz="1400" b="1"/>
                    </a:p>
                  </a:txBody>
                  <a:tcPr marL="68569" marR="68569" marT="68569" marB="68569" anchor="ctr"/>
                </a:tc>
                <a:tc>
                  <a:txBody>
                    <a:bodyPr/>
                    <a:lstStyle/>
                    <a:p>
                      <a:pPr lvl="0" algn="ctr">
                        <a:spcBef>
                          <a:spcPts val="0"/>
                        </a:spcBef>
                        <a:buNone/>
                      </a:pPr>
                      <a:r>
                        <a:rPr lang="en-GB" sz="1400" b="1"/>
                        <a:t>2^17</a:t>
                      </a:r>
                      <a:endParaRPr lang="en-GB" sz="1400" b="1"/>
                    </a:p>
                  </a:txBody>
                  <a:tcPr marL="68569" marR="68569" marT="68569" marB="68569" anchor="ctr"/>
                </a:tc>
                <a:tc>
                  <a:txBody>
                    <a:bodyPr/>
                    <a:lstStyle/>
                    <a:p>
                      <a:pPr lvl="0" algn="ctr">
                        <a:spcBef>
                          <a:spcPts val="0"/>
                        </a:spcBef>
                        <a:buNone/>
                      </a:pPr>
                      <a:r>
                        <a:rPr lang="en-GB" sz="1400" b="1"/>
                        <a:t>2^18</a:t>
                      </a:r>
                      <a:endParaRPr lang="en-GB" sz="1400" b="1"/>
                    </a:p>
                  </a:txBody>
                  <a:tcPr marL="68569" marR="68569" marT="68569" marB="68569" anchor="ctr"/>
                </a:tc>
                <a:tc>
                  <a:txBody>
                    <a:bodyPr/>
                    <a:lstStyle/>
                    <a:p>
                      <a:pPr lvl="0" algn="ctr">
                        <a:spcBef>
                          <a:spcPts val="0"/>
                        </a:spcBef>
                        <a:buNone/>
                      </a:pPr>
                      <a:r>
                        <a:rPr lang="en-GB" sz="1400" b="1"/>
                        <a:t>2^19</a:t>
                      </a:r>
                      <a:endParaRPr lang="en-GB" sz="1400" b="1"/>
                    </a:p>
                  </a:txBody>
                  <a:tcPr marL="68569" marR="68569" marT="68569" marB="68569" anchor="ctr"/>
                </a:tc>
              </a:tr>
              <a:tr h="670256">
                <a:tc>
                  <a:txBody>
                    <a:bodyPr/>
                    <a:lstStyle/>
                    <a:p>
                      <a:pPr lvl="0" algn="ctr">
                        <a:spcBef>
                          <a:spcPts val="0"/>
                        </a:spcBef>
                        <a:buClr>
                          <a:schemeClr val="dk1"/>
                        </a:buClr>
                        <a:buSzPct val="79000"/>
                        <a:buFont typeface="Arial" panose="020B0604020202020204"/>
                        <a:buNone/>
                      </a:pPr>
                      <a:r>
                        <a:rPr lang="en-GB" sz="1400">
                          <a:solidFill>
                            <a:schemeClr val="dk1"/>
                          </a:solidFill>
                        </a:rPr>
                        <a:t>std::seq</a:t>
                      </a:r>
                      <a:endParaRPr lang="en-GB" sz="1400">
                        <a:solidFill>
                          <a:schemeClr val="dk1"/>
                        </a:solidFill>
                      </a:endParaRPr>
                    </a:p>
                  </a:txBody>
                  <a:tcPr marL="68569" marR="68569" marT="68569" marB="68569" anchor="ctr"/>
                </a:tc>
                <a:tc>
                  <a:txBody>
                    <a:bodyPr/>
                    <a:lstStyle/>
                    <a:p>
                      <a:pPr lvl="0" algn="ctr">
                        <a:spcBef>
                          <a:spcPts val="0"/>
                        </a:spcBef>
                        <a:buNone/>
                      </a:pPr>
                      <a:r>
                        <a:rPr lang="en-GB" sz="1400"/>
                        <a:t>0.27031s</a:t>
                      </a:r>
                      <a:endParaRPr lang="en-GB" sz="1400"/>
                    </a:p>
                  </a:txBody>
                  <a:tcPr marL="68569" marR="68569" marT="68569" marB="68569" anchor="ctr"/>
                </a:tc>
                <a:tc>
                  <a:txBody>
                    <a:bodyPr/>
                    <a:lstStyle/>
                    <a:p>
                      <a:pPr lvl="0" algn="ctr">
                        <a:spcBef>
                          <a:spcPts val="0"/>
                        </a:spcBef>
                        <a:buNone/>
                      </a:pPr>
                      <a:r>
                        <a:rPr lang="en-GB" sz="1400"/>
                        <a:t>0.620068s</a:t>
                      </a:r>
                      <a:endParaRPr lang="en-GB" sz="1400"/>
                    </a:p>
                  </a:txBody>
                  <a:tcPr marL="68569" marR="68569" marT="68569" marB="68569" anchor="ctr"/>
                </a:tc>
                <a:tc>
                  <a:txBody>
                    <a:bodyPr/>
                    <a:lstStyle/>
                    <a:p>
                      <a:pPr lvl="0" algn="ctr">
                        <a:spcBef>
                          <a:spcPts val="0"/>
                        </a:spcBef>
                        <a:buNone/>
                      </a:pPr>
                      <a:r>
                        <a:rPr lang="en-GB" sz="1400"/>
                        <a:t>0.669628s</a:t>
                      </a:r>
                      <a:endParaRPr lang="en-GB" sz="1400"/>
                    </a:p>
                  </a:txBody>
                  <a:tcPr marL="68569" marR="68569" marT="68569" marB="68569" anchor="ctr"/>
                </a:tc>
                <a:tc>
                  <a:txBody>
                    <a:bodyPr/>
                    <a:lstStyle/>
                    <a:p>
                      <a:pPr lvl="0" algn="ctr">
                        <a:spcBef>
                          <a:spcPts val="0"/>
                        </a:spcBef>
                        <a:buNone/>
                      </a:pPr>
                      <a:r>
                        <a:rPr lang="en-GB" sz="1400"/>
                        <a:t>1.48918s</a:t>
                      </a:r>
                      <a:endParaRPr lang="en-GB" sz="1400"/>
                    </a:p>
                  </a:txBody>
                  <a:tcPr marL="68569" marR="68569" marT="68569" marB="68569" anchor="ctr"/>
                </a:tc>
              </a:tr>
              <a:tr h="670256">
                <a:tc>
                  <a:txBody>
                    <a:bodyPr/>
                    <a:lstStyle/>
                    <a:p>
                      <a:pPr lvl="0" algn="ctr">
                        <a:spcBef>
                          <a:spcPts val="0"/>
                        </a:spcBef>
                        <a:buClr>
                          <a:schemeClr val="dk1"/>
                        </a:buClr>
                        <a:buSzPct val="79000"/>
                        <a:buFont typeface="Arial" panose="020B0604020202020204"/>
                        <a:buNone/>
                      </a:pPr>
                      <a:r>
                        <a:rPr lang="en-GB" sz="1400">
                          <a:solidFill>
                            <a:schemeClr val="dk1"/>
                          </a:solidFill>
                        </a:rPr>
                        <a:t>std::par</a:t>
                      </a:r>
                      <a:endParaRPr lang="en-GB" sz="1400">
                        <a:solidFill>
                          <a:schemeClr val="dk1"/>
                        </a:solidFill>
                      </a:endParaRPr>
                    </a:p>
                  </a:txBody>
                  <a:tcPr marL="68569" marR="68569" marT="68569" marB="68569" anchor="ctr"/>
                </a:tc>
                <a:tc>
                  <a:txBody>
                    <a:bodyPr/>
                    <a:lstStyle/>
                    <a:p>
                      <a:pPr lvl="0" algn="ctr">
                        <a:spcBef>
                          <a:spcPts val="0"/>
                        </a:spcBef>
                        <a:buNone/>
                      </a:pPr>
                      <a:r>
                        <a:rPr lang="en-GB" sz="1400"/>
                        <a:t>0.259486s</a:t>
                      </a:r>
                      <a:endParaRPr lang="en-GB" sz="1400"/>
                    </a:p>
                  </a:txBody>
                  <a:tcPr marL="68569" marR="68569" marT="68569" marB="68569" anchor="ctr"/>
                </a:tc>
                <a:tc>
                  <a:txBody>
                    <a:bodyPr/>
                    <a:lstStyle/>
                    <a:p>
                      <a:pPr lvl="0" algn="ctr">
                        <a:spcBef>
                          <a:spcPts val="0"/>
                        </a:spcBef>
                        <a:buNone/>
                      </a:pPr>
                      <a:r>
                        <a:rPr lang="en-GB" sz="1400"/>
                        <a:t>0.478032s</a:t>
                      </a:r>
                      <a:endParaRPr lang="en-GB" sz="1400"/>
                    </a:p>
                  </a:txBody>
                  <a:tcPr marL="68569" marR="68569" marT="68569" marB="68569" anchor="ctr"/>
                </a:tc>
                <a:tc>
                  <a:txBody>
                    <a:bodyPr/>
                    <a:lstStyle/>
                    <a:p>
                      <a:pPr lvl="0" algn="ctr">
                        <a:spcBef>
                          <a:spcPts val="0"/>
                        </a:spcBef>
                        <a:buNone/>
                      </a:pPr>
                      <a:r>
                        <a:rPr lang="en-GB" sz="1400"/>
                        <a:t>0.444422s</a:t>
                      </a:r>
                      <a:endParaRPr lang="en-GB" sz="1400"/>
                    </a:p>
                  </a:txBody>
                  <a:tcPr marL="68569" marR="68569" marT="68569" marB="68569" anchor="ctr"/>
                </a:tc>
                <a:tc>
                  <a:txBody>
                    <a:bodyPr/>
                    <a:lstStyle/>
                    <a:p>
                      <a:pPr lvl="0" algn="ctr">
                        <a:spcBef>
                          <a:spcPts val="0"/>
                        </a:spcBef>
                        <a:buNone/>
                      </a:pPr>
                      <a:r>
                        <a:rPr lang="en-GB" sz="1400"/>
                        <a:t>1.83599s</a:t>
                      </a:r>
                      <a:endParaRPr lang="en-GB" sz="1400"/>
                    </a:p>
                  </a:txBody>
                  <a:tcPr marL="68569" marR="68569" marT="68569" marB="68569" anchor="ctr"/>
                </a:tc>
              </a:tr>
              <a:tr h="670256">
                <a:tc>
                  <a:txBody>
                    <a:bodyPr/>
                    <a:lstStyle/>
                    <a:p>
                      <a:pPr lvl="0" algn="ctr">
                        <a:spcBef>
                          <a:spcPts val="0"/>
                        </a:spcBef>
                        <a:buClr>
                          <a:schemeClr val="dk1"/>
                        </a:buClr>
                        <a:buSzPct val="79000"/>
                        <a:buFont typeface="Arial" panose="020B0604020202020204"/>
                        <a:buNone/>
                      </a:pPr>
                      <a:r>
                        <a:rPr lang="en-GB" sz="1400">
                          <a:solidFill>
                            <a:schemeClr val="dk1"/>
                          </a:solidFill>
                        </a:rPr>
                        <a:t>std::unseq</a:t>
                      </a:r>
                      <a:endParaRPr lang="en-GB" sz="1400">
                        <a:solidFill>
                          <a:schemeClr val="dk1"/>
                        </a:solidFill>
                      </a:endParaRPr>
                    </a:p>
                  </a:txBody>
                  <a:tcPr marL="68569" marR="68569" marT="68569" marB="68569" anchor="ctr"/>
                </a:tc>
                <a:tc>
                  <a:txBody>
                    <a:bodyPr/>
                    <a:lstStyle/>
                    <a:p>
                      <a:pPr lvl="0" algn="ctr">
                        <a:spcBef>
                          <a:spcPts val="0"/>
                        </a:spcBef>
                        <a:buNone/>
                      </a:pPr>
                      <a:r>
                        <a:rPr lang="en-GB" sz="1400"/>
                        <a:t>0.24258s</a:t>
                      </a:r>
                      <a:endParaRPr lang="en-GB" sz="1400"/>
                    </a:p>
                  </a:txBody>
                  <a:tcPr marL="68569" marR="68569" marT="68569" marB="68569" anchor="ctr"/>
                </a:tc>
                <a:tc>
                  <a:txBody>
                    <a:bodyPr/>
                    <a:lstStyle/>
                    <a:p>
                      <a:pPr lvl="0" algn="ctr">
                        <a:spcBef>
                          <a:spcPts val="0"/>
                        </a:spcBef>
                        <a:buNone/>
                      </a:pPr>
                      <a:r>
                        <a:rPr lang="en-GB" sz="1400"/>
                        <a:t>0.413909s</a:t>
                      </a:r>
                      <a:endParaRPr lang="en-GB" sz="1400"/>
                    </a:p>
                  </a:txBody>
                  <a:tcPr marL="68569" marR="68569" marT="68569" marB="68569" anchor="ctr"/>
                </a:tc>
                <a:tc>
                  <a:txBody>
                    <a:bodyPr/>
                    <a:lstStyle/>
                    <a:p>
                      <a:pPr lvl="0" algn="ctr">
                        <a:spcBef>
                          <a:spcPts val="0"/>
                        </a:spcBef>
                        <a:buNone/>
                      </a:pPr>
                      <a:r>
                        <a:rPr lang="en-GB" sz="1400"/>
                        <a:t>0.456224s</a:t>
                      </a:r>
                      <a:endParaRPr lang="en-GB" sz="1400"/>
                    </a:p>
                  </a:txBody>
                  <a:tcPr marL="68569" marR="68569" marT="68569" marB="68569" anchor="ctr"/>
                </a:tc>
                <a:tc>
                  <a:txBody>
                    <a:bodyPr/>
                    <a:lstStyle/>
                    <a:p>
                      <a:pPr lvl="0" algn="ctr">
                        <a:spcBef>
                          <a:spcPts val="0"/>
                        </a:spcBef>
                        <a:buNone/>
                      </a:pPr>
                      <a:r>
                        <a:rPr lang="en-GB" sz="1400"/>
                        <a:t>1.01958s</a:t>
                      </a:r>
                      <a:endParaRPr lang="en-GB" sz="1400"/>
                    </a:p>
                  </a:txBody>
                  <a:tcPr marL="68569" marR="68569" marT="68569" marB="68569" anchor="ctr"/>
                </a:tc>
              </a:tr>
              <a:tr h="670256">
                <a:tc>
                  <a:txBody>
                    <a:bodyPr/>
                    <a:lstStyle/>
                    <a:p>
                      <a:pPr lvl="0" algn="ctr">
                        <a:spcBef>
                          <a:spcPts val="0"/>
                        </a:spcBef>
                        <a:buNone/>
                      </a:pPr>
                      <a:r>
                        <a:rPr lang="en-GB" sz="1400"/>
                        <a:t>sycl_execution_policy</a:t>
                      </a:r>
                      <a:endParaRPr lang="en-GB" sz="1400"/>
                    </a:p>
                  </a:txBody>
                  <a:tcPr marL="68569" marR="68569" marT="68569" marB="68569" anchor="ctr"/>
                </a:tc>
                <a:tc>
                  <a:txBody>
                    <a:bodyPr/>
                    <a:lstStyle/>
                    <a:p>
                      <a:pPr lvl="0" algn="ctr">
                        <a:spcBef>
                          <a:spcPts val="0"/>
                        </a:spcBef>
                        <a:buClr>
                          <a:schemeClr val="dk1"/>
                        </a:buClr>
                        <a:buSzPct val="79000"/>
                        <a:buFont typeface="Arial" panose="020B0604020202020204"/>
                        <a:buNone/>
                      </a:pPr>
                      <a:r>
                        <a:rPr lang="en-GB" sz="1400">
                          <a:solidFill>
                            <a:schemeClr val="dk1"/>
                          </a:solidFill>
                        </a:rPr>
                        <a:t>0.273724s</a:t>
                      </a:r>
                      <a:endParaRPr lang="en-GB" sz="1400">
                        <a:solidFill>
                          <a:schemeClr val="dk1"/>
                        </a:solidFill>
                      </a:endParaRPr>
                    </a:p>
                  </a:txBody>
                  <a:tcPr marL="68569" marR="68569" marT="68569" marB="68569" anchor="ctr"/>
                </a:tc>
                <a:tc>
                  <a:txBody>
                    <a:bodyPr/>
                    <a:lstStyle/>
                    <a:p>
                      <a:pPr lvl="0" algn="ctr">
                        <a:spcBef>
                          <a:spcPts val="0"/>
                        </a:spcBef>
                        <a:buNone/>
                      </a:pPr>
                      <a:r>
                        <a:rPr lang="en-GB" sz="1400"/>
                        <a:t>0.269804s</a:t>
                      </a:r>
                      <a:endParaRPr lang="en-GB" sz="1400"/>
                    </a:p>
                  </a:txBody>
                  <a:tcPr marL="68569" marR="68569" marT="68569" marB="68569" anchor="ctr"/>
                </a:tc>
                <a:tc>
                  <a:txBody>
                    <a:bodyPr/>
                    <a:lstStyle/>
                    <a:p>
                      <a:pPr lvl="0" algn="ctr">
                        <a:spcBef>
                          <a:spcPts val="0"/>
                        </a:spcBef>
                        <a:buNone/>
                      </a:pPr>
                      <a:r>
                        <a:rPr lang="en-GB" sz="1400"/>
                        <a:t>0.277747s</a:t>
                      </a:r>
                      <a:endParaRPr lang="en-GB" sz="1400"/>
                    </a:p>
                  </a:txBody>
                  <a:tcPr marL="68569" marR="68569" marT="68569" marB="68569" anchor="ctr"/>
                </a:tc>
                <a:tc>
                  <a:txBody>
                    <a:bodyPr/>
                    <a:lstStyle/>
                    <a:p>
                      <a:pPr lvl="0" algn="ctr">
                        <a:spcBef>
                          <a:spcPts val="0"/>
                        </a:spcBef>
                        <a:buNone/>
                      </a:pPr>
                      <a:r>
                        <a:rPr lang="en-GB" sz="1400"/>
                        <a:t>0.399634s</a:t>
                      </a:r>
                      <a:endParaRPr lang="en-GB" sz="1400"/>
                    </a:p>
                  </a:txBody>
                  <a:tcPr marL="68569" marR="68569" marT="68569" marB="68569" anchor="ctr"/>
                </a:tc>
              </a:tr>
            </a:tbl>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a:spLocks noGrp="1"/>
          </p:cNvSpPr>
          <p:nvPr>
            <p:ph type="title"/>
          </p:nvPr>
        </p:nvSpPr>
        <p:spPr>
          <a:xfrm>
            <a:off x="698500" y="1016000"/>
            <a:ext cx="8382000" cy="527750"/>
          </a:xfrm>
          <a:prstGeom prst="rect">
            <a:avLst/>
          </a:prstGeom>
        </p:spPr>
        <p:txBody>
          <a:bodyPr vert="horz" lIns="76188" tIns="76188" rIns="76188" bIns="76188" rtlCol="0" anchor="ctr" anchorCtr="0">
            <a:noAutofit/>
          </a:bodyPr>
          <a:lstStyle/>
          <a:p>
            <a:r>
              <a:rPr lang="en-US"/>
              <a:t>Eigen Linear Algebra Library</a:t>
            </a:r>
            <a:endParaRPr lang="en-US"/>
          </a:p>
        </p:txBody>
      </p:sp>
      <p:sp>
        <p:nvSpPr>
          <p:cNvPr id="833" name="Shape 833"/>
          <p:cNvSpPr txBox="1">
            <a:spLocks noGrp="1"/>
          </p:cNvSpPr>
          <p:nvPr>
            <p:ph type="body" idx="1"/>
          </p:nvPr>
        </p:nvSpPr>
        <p:spPr>
          <a:xfrm>
            <a:off x="698500" y="1524000"/>
            <a:ext cx="4762500" cy="4268750"/>
          </a:xfrm>
          <a:prstGeom prst="rect">
            <a:avLst/>
          </a:prstGeom>
        </p:spPr>
        <p:txBody>
          <a:bodyPr vert="horz" lIns="76188" tIns="76188" rIns="76188" bIns="76188" rtlCol="0" anchor="t" anchorCtr="0">
            <a:noAutofit/>
          </a:bodyPr>
          <a:lstStyle/>
          <a:p>
            <a:pPr marL="381000" indent="-190500">
              <a:spcBef>
                <a:spcPts val="0"/>
              </a:spcBef>
            </a:pPr>
            <a:r>
              <a:rPr lang="en-US"/>
              <a:t>SYCL backend in mainline</a:t>
            </a:r>
            <a:endParaRPr lang="en-US"/>
          </a:p>
          <a:p>
            <a:pPr marL="381000" indent="-190500">
              <a:spcBef>
                <a:spcPts val="0"/>
              </a:spcBef>
            </a:pPr>
            <a:r>
              <a:rPr lang="en-US"/>
              <a:t>Focused on Tensor support, providing support for machine learning/CNNs</a:t>
            </a:r>
            <a:endParaRPr lang="en-US"/>
          </a:p>
          <a:p>
            <a:pPr marL="381000" indent="-190500">
              <a:spcBef>
                <a:spcPts val="0"/>
              </a:spcBef>
            </a:pPr>
            <a:r>
              <a:rPr lang="en-US"/>
              <a:t>Equivalent coverage to CUDA</a:t>
            </a:r>
            <a:endParaRPr lang="en-US"/>
          </a:p>
          <a:p>
            <a:pPr marL="381000" indent="-190500">
              <a:spcBef>
                <a:spcPts val="0"/>
              </a:spcBef>
            </a:pPr>
            <a:r>
              <a:rPr lang="en-US"/>
              <a:t>Working on optimization for various hardware architectures (CPU, desktop and mobile GPUs)</a:t>
            </a:r>
            <a:endParaRPr lang="en-US"/>
          </a:p>
          <a:p>
            <a:pPr marL="381000" indent="-190500">
              <a:spcBef>
                <a:spcPts val="0"/>
              </a:spcBef>
            </a:pPr>
            <a:r>
              <a:rPr lang="en-US" u="sng">
                <a:solidFill>
                  <a:schemeClr val="hlink"/>
                </a:solidFill>
                <a:hlinkClick r:id="rId1"/>
              </a:rPr>
              <a:t>https://bitbucket.org/eigen/eigen/</a:t>
            </a:r>
            <a:endParaRPr lang="en-US" u="sng">
              <a:solidFill>
                <a:schemeClr val="hlink"/>
              </a:solidFill>
              <a:hlinkClick r:id="rId1"/>
            </a:endParaRPr>
          </a:p>
        </p:txBody>
      </p:sp>
      <p:pic>
        <p:nvPicPr>
          <p:cNvPr id="834" name="Shape 834"/>
          <p:cNvPicPr preferRelativeResize="0"/>
          <p:nvPr/>
        </p:nvPicPr>
        <p:blipFill>
          <a:blip r:embed="rId2"/>
          <a:stretch>
            <a:fillRect/>
          </a:stretch>
        </p:blipFill>
        <p:spPr>
          <a:xfrm>
            <a:off x="6356833" y="2452688"/>
            <a:ext cx="1825625" cy="1952625"/>
          </a:xfrm>
          <a:prstGeom prst="rect">
            <a:avLst/>
          </a:prstGeom>
          <a:noFill/>
          <a:ln>
            <a:noFill/>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a:spLocks noGrp="1"/>
          </p:cNvSpPr>
          <p:nvPr>
            <p:ph type="title"/>
          </p:nvPr>
        </p:nvSpPr>
        <p:spPr>
          <a:xfrm>
            <a:off x="698500" y="1016000"/>
            <a:ext cx="8382000" cy="527750"/>
          </a:xfrm>
          <a:prstGeom prst="rect">
            <a:avLst/>
          </a:prstGeom>
        </p:spPr>
        <p:txBody>
          <a:bodyPr vert="horz" lIns="76188" tIns="76188" rIns="76188" bIns="76188" rtlCol="0" anchor="ctr" anchorCtr="0">
            <a:noAutofit/>
          </a:bodyPr>
          <a:lstStyle/>
          <a:p>
            <a:r>
              <a:rPr lang="en-US"/>
              <a:t>TensorFlow</a:t>
            </a:r>
            <a:endParaRPr lang="en-US"/>
          </a:p>
        </p:txBody>
      </p:sp>
      <p:sp>
        <p:nvSpPr>
          <p:cNvPr id="841" name="Shape 841"/>
          <p:cNvSpPr txBox="1">
            <a:spLocks noGrp="1"/>
          </p:cNvSpPr>
          <p:nvPr>
            <p:ph type="body" idx="1"/>
          </p:nvPr>
        </p:nvSpPr>
        <p:spPr>
          <a:xfrm>
            <a:off x="698500" y="1524000"/>
            <a:ext cx="4762500" cy="4268750"/>
          </a:xfrm>
          <a:prstGeom prst="rect">
            <a:avLst/>
          </a:prstGeom>
        </p:spPr>
        <p:txBody>
          <a:bodyPr vert="horz" lIns="76188" tIns="76188" rIns="76188" bIns="76188" rtlCol="0" anchor="t" anchorCtr="0">
            <a:noAutofit/>
          </a:bodyPr>
          <a:lstStyle/>
          <a:p>
            <a:pPr marL="381000" indent="-190500">
              <a:spcBef>
                <a:spcPts val="0"/>
              </a:spcBef>
            </a:pPr>
            <a:r>
              <a:rPr lang="en-US"/>
              <a:t>SYCL backend support for all major CNN operations</a:t>
            </a:r>
            <a:endParaRPr lang="en-US"/>
          </a:p>
          <a:p>
            <a:pPr marL="381000" indent="-190500">
              <a:spcBef>
                <a:spcPts val="0"/>
              </a:spcBef>
            </a:pPr>
            <a:r>
              <a:rPr lang="en-US"/>
              <a:t>Complete coverage for major image recognition networks</a:t>
            </a:r>
            <a:endParaRPr lang="en-US"/>
          </a:p>
          <a:p>
            <a:pPr marL="762000" lvl="1" indent="-190500"/>
            <a:r>
              <a:rPr lang="en-US"/>
              <a:t>GoogLeNet, Inception-v2, Inception-v3, ResNet, ….</a:t>
            </a:r>
            <a:endParaRPr lang="en-US"/>
          </a:p>
          <a:p>
            <a:pPr marL="381000" indent="-190500">
              <a:spcBef>
                <a:spcPts val="0"/>
              </a:spcBef>
            </a:pPr>
            <a:r>
              <a:rPr lang="en-US"/>
              <a:t>Ongoing work to reach 100% operator coverage and optimization for various hardware architectures (CPU, desktop and mobile GPUs)</a:t>
            </a:r>
            <a:endParaRPr lang="en-US"/>
          </a:p>
          <a:p>
            <a:pPr marL="381000" indent="-190500">
              <a:spcBef>
                <a:spcPts val="0"/>
              </a:spcBef>
            </a:pPr>
            <a:r>
              <a:rPr lang="en-US" u="sng">
                <a:solidFill>
                  <a:schemeClr val="hlink"/>
                </a:solidFill>
                <a:hlinkClick r:id="rId1"/>
              </a:rPr>
              <a:t>https://github.com/tensorflow/tensorflow</a:t>
            </a:r>
            <a:endParaRPr lang="en-US" u="sng">
              <a:solidFill>
                <a:schemeClr val="hlink"/>
              </a:solidFill>
              <a:hlinkClick r:id="rId1"/>
            </a:endParaRPr>
          </a:p>
        </p:txBody>
      </p:sp>
      <p:sp>
        <p:nvSpPr>
          <p:cNvPr id="842" name="Shape 842"/>
          <p:cNvSpPr txBox="1"/>
          <p:nvPr/>
        </p:nvSpPr>
        <p:spPr>
          <a:xfrm>
            <a:off x="5717688" y="5243125"/>
            <a:ext cx="3093250" cy="247500"/>
          </a:xfrm>
          <a:prstGeom prst="rect">
            <a:avLst/>
          </a:prstGeom>
          <a:noFill/>
          <a:ln>
            <a:noFill/>
          </a:ln>
        </p:spPr>
        <p:txBody>
          <a:bodyPr lIns="76188" tIns="76188" rIns="76188" bIns="76188" anchor="t" anchorCtr="0">
            <a:noAutofit/>
          </a:bodyPr>
          <a:lstStyle/>
          <a:p>
            <a:r>
              <a:rPr lang="en-US" sz="835">
                <a:solidFill>
                  <a:srgbClr val="212121"/>
                </a:solidFill>
                <a:latin typeface="Trebuchet MS" panose="020B0603020202020204"/>
                <a:ea typeface="Trebuchet MS" panose="020B0603020202020204"/>
                <a:cs typeface="Trebuchet MS" panose="020B0603020202020204"/>
                <a:sym typeface="Trebuchet MS" panose="020B0603020202020204"/>
              </a:rPr>
              <a:t>TensorFlow, the TensorFlow logo and any related marks are trademarks of Google Inc.</a:t>
            </a:r>
            <a:endParaRPr lang="en-US" sz="835">
              <a:solidFill>
                <a:srgbClr val="212121"/>
              </a:solidFill>
              <a:latin typeface="Trebuchet MS" panose="020B0603020202020204"/>
              <a:ea typeface="Trebuchet MS" panose="020B0603020202020204"/>
              <a:cs typeface="Trebuchet MS" panose="020B0603020202020204"/>
              <a:sym typeface="Trebuchet MS" panose="020B0603020202020204"/>
            </a:endParaRPr>
          </a:p>
        </p:txBody>
      </p:sp>
      <p:pic>
        <p:nvPicPr>
          <p:cNvPr id="843" name="Shape 843"/>
          <p:cNvPicPr preferRelativeResize="0"/>
          <p:nvPr/>
        </p:nvPicPr>
        <p:blipFill>
          <a:blip r:embed="rId2"/>
          <a:stretch>
            <a:fillRect/>
          </a:stretch>
        </p:blipFill>
        <p:spPr>
          <a:xfrm>
            <a:off x="5717688" y="2543833"/>
            <a:ext cx="2700396" cy="1728250"/>
          </a:xfrm>
          <a:prstGeom prst="rect">
            <a:avLst/>
          </a:prstGeom>
          <a:noFill/>
          <a:ln>
            <a:noFill/>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698501" y="1016001"/>
            <a:ext cx="8381999" cy="527844"/>
          </a:xfrm>
          <a:prstGeom prst="rect">
            <a:avLst/>
          </a:prstGeom>
          <a:noFill/>
          <a:ln>
            <a:noFill/>
          </a:ln>
        </p:spPr>
        <p:txBody>
          <a:bodyPr vert="horz" lIns="81583" tIns="40792" rIns="81583" bIns="40792" rtlCol="0" anchor="ctr" anchorCtr="0">
            <a:noAutofit/>
          </a:bodyPr>
          <a:lstStyle/>
          <a:p>
            <a:pPr>
              <a:buSzPct val="25000"/>
            </a:pPr>
            <a:r>
              <a:rPr lang="en-US"/>
              <a:t>SYCL Ecosystem</a:t>
            </a:r>
            <a:endParaRPr lang="en-US"/>
          </a:p>
        </p:txBody>
      </p:sp>
      <p:sp>
        <p:nvSpPr>
          <p:cNvPr id="849" name="Shape 849"/>
          <p:cNvSpPr txBox="1">
            <a:spLocks noGrp="1"/>
          </p:cNvSpPr>
          <p:nvPr>
            <p:ph type="body" idx="1"/>
          </p:nvPr>
        </p:nvSpPr>
        <p:spPr>
          <a:xfrm>
            <a:off x="698501" y="1524001"/>
            <a:ext cx="8381999" cy="4190999"/>
          </a:xfrm>
          <a:prstGeom prst="rect">
            <a:avLst/>
          </a:prstGeom>
          <a:noFill/>
          <a:ln>
            <a:noFill/>
          </a:ln>
        </p:spPr>
        <p:txBody>
          <a:bodyPr vert="horz" lIns="81583" tIns="40792" rIns="81583" bIns="40792" rtlCol="0" anchor="t" anchorCtr="0">
            <a:noAutofit/>
          </a:bodyPr>
          <a:lstStyle/>
          <a:p>
            <a:pPr indent="-149860">
              <a:spcBef>
                <a:spcPts val="0"/>
              </a:spcBef>
              <a:buClr>
                <a:srgbClr val="FF0000"/>
              </a:buClr>
              <a:buSzPct val="100000"/>
              <a:buFont typeface="Trebuchet MS" panose="020B0603020202020204"/>
              <a:buChar char="•"/>
            </a:pPr>
            <a:r>
              <a:rPr lang="en-US"/>
              <a:t>Single-source heterogeneous programming using STANDARD C++</a:t>
            </a:r>
            <a:endParaRPr lang="en-US"/>
          </a:p>
          <a:p>
            <a:pPr lvl="1" indent="-163830">
              <a:buClr>
                <a:srgbClr val="FF0000"/>
              </a:buClr>
              <a:buSzPct val="100000"/>
              <a:buFont typeface="Times New Roman" panose="02020603050405020304"/>
              <a:buChar char="-"/>
            </a:pPr>
            <a:r>
              <a:rPr lang="en-US"/>
              <a:t>Use C++ templates and lambda functions for host &amp; device code</a:t>
            </a:r>
            <a:endParaRPr lang="en-US"/>
          </a:p>
          <a:p>
            <a:pPr lvl="1" indent="-163830">
              <a:buClr>
                <a:srgbClr val="FF0000"/>
              </a:buClr>
              <a:buSzPct val="100000"/>
              <a:buFont typeface="Times New Roman" panose="02020603050405020304"/>
              <a:buChar char="-"/>
            </a:pPr>
            <a:r>
              <a:rPr lang="en-US"/>
              <a:t>Layered over OpenCL</a:t>
            </a:r>
            <a:endParaRPr lang="en-US"/>
          </a:p>
          <a:p>
            <a:pPr indent="-149860">
              <a:buClr>
                <a:srgbClr val="FF0000"/>
              </a:buClr>
              <a:buSzPct val="100000"/>
              <a:buFont typeface="Trebuchet MS" panose="020B0603020202020204"/>
              <a:buChar char="•"/>
            </a:pPr>
            <a:r>
              <a:rPr lang="en-US"/>
              <a:t>Fast and powerful path for bring C++ apps and libraries to OpenCL</a:t>
            </a:r>
            <a:endParaRPr lang="en-US"/>
          </a:p>
          <a:p>
            <a:pPr lvl="1" indent="-163830">
              <a:buClr>
                <a:srgbClr val="FF0000"/>
              </a:buClr>
              <a:buSzPct val="100000"/>
              <a:buFont typeface="Times New Roman" panose="02020603050405020304"/>
              <a:buChar char="-"/>
            </a:pPr>
            <a:r>
              <a:rPr lang="en-US"/>
              <a:t>C++ Kernel Fusion - better performance on complex software than hand-coding</a:t>
            </a:r>
            <a:endParaRPr lang="en-US"/>
          </a:p>
          <a:p>
            <a:pPr lvl="1" indent="-163830">
              <a:buClr>
                <a:srgbClr val="FF0000"/>
              </a:buClr>
              <a:buSzPct val="100000"/>
              <a:buFont typeface="Times New Roman" panose="02020603050405020304"/>
              <a:buChar char="-"/>
            </a:pPr>
            <a:r>
              <a:rPr lang="en-US"/>
              <a:t>Halide, Eigen, Boost.Compute, SYCLBLAS, SYCL Eigen, SYCL TensorFlow, SYCL GTX</a:t>
            </a:r>
            <a:endParaRPr lang="en-US"/>
          </a:p>
          <a:p>
            <a:pPr lvl="1" indent="-163830">
              <a:buClr>
                <a:srgbClr val="FF0000"/>
              </a:buClr>
              <a:buSzPct val="100000"/>
              <a:buFont typeface="Times New Roman" panose="02020603050405020304"/>
              <a:buChar char="-"/>
            </a:pPr>
            <a:r>
              <a:rPr lang="en-US"/>
              <a:t>triSYCL, ComputeCpp, VisionCpp, ComputeCpp SDK …</a:t>
            </a:r>
            <a:endParaRPr lang="en-US"/>
          </a:p>
          <a:p>
            <a:pPr indent="-149860">
              <a:buClr>
                <a:srgbClr val="FF0000"/>
              </a:buClr>
              <a:buSzPct val="100000"/>
              <a:buFont typeface="Trebuchet MS" panose="020B0603020202020204"/>
              <a:buChar char="•"/>
            </a:pPr>
            <a:r>
              <a:rPr lang="en-US"/>
              <a:t>More information at </a:t>
            </a:r>
            <a:r>
              <a:rPr lang="en-US" u="sng">
                <a:solidFill>
                  <a:schemeClr val="hlink"/>
                </a:solidFill>
                <a:hlinkClick r:id="rId1"/>
              </a:rPr>
              <a:t>http://sycl.tech</a:t>
            </a:r>
            <a:endParaRPr lang="en-US" u="sng">
              <a:solidFill>
                <a:schemeClr val="hlink"/>
              </a:solidFill>
              <a:hlinkClick r:id="rId1"/>
            </a:endParaRPr>
          </a:p>
        </p:txBody>
      </p:sp>
      <p:pic>
        <p:nvPicPr>
          <p:cNvPr id="850" name="Shape 850" descr="https://www.khronos.org/assets/uploads/apis/2015-sycl-page3.jpg"/>
          <p:cNvPicPr preferRelativeResize="0"/>
          <p:nvPr/>
        </p:nvPicPr>
        <p:blipFill rotWithShape="1">
          <a:blip r:embed="rId2"/>
          <a:srcRect/>
          <a:stretch>
            <a:fillRect/>
          </a:stretch>
        </p:blipFill>
        <p:spPr>
          <a:xfrm>
            <a:off x="5254626" y="3515042"/>
            <a:ext cx="3603624" cy="1945958"/>
          </a:xfrm>
          <a:prstGeom prst="rect">
            <a:avLst/>
          </a:prstGeom>
          <a:noFill/>
          <a:ln>
            <a:noFill/>
          </a:ln>
        </p:spPr>
      </p:pic>
      <p:pic>
        <p:nvPicPr>
          <p:cNvPr id="851" name="Shape 851"/>
          <p:cNvPicPr preferRelativeResize="0"/>
          <p:nvPr/>
        </p:nvPicPr>
        <p:blipFill rotWithShape="1">
          <a:blip r:embed="rId3"/>
          <a:srcRect/>
          <a:stretch>
            <a:fillRect/>
          </a:stretch>
        </p:blipFill>
        <p:spPr>
          <a:xfrm>
            <a:off x="4696925" y="4382231"/>
            <a:ext cx="612787" cy="278539"/>
          </a:xfrm>
          <a:prstGeom prst="rect">
            <a:avLst/>
          </a:prstGeom>
          <a:noFill/>
          <a:ln>
            <a:noFill/>
          </a:ln>
        </p:spPr>
      </p:pic>
      <p:pic>
        <p:nvPicPr>
          <p:cNvPr id="852" name="Shape 852" descr="OpenCL_Logo_RGB.jpg"/>
          <p:cNvPicPr preferRelativeResize="0"/>
          <p:nvPr/>
        </p:nvPicPr>
        <p:blipFill rotWithShape="1">
          <a:blip r:embed="rId4"/>
          <a:srcRect/>
          <a:stretch>
            <a:fillRect/>
          </a:stretch>
        </p:blipFill>
        <p:spPr>
          <a:xfrm>
            <a:off x="4810125" y="4789481"/>
            <a:ext cx="333381" cy="354019"/>
          </a:xfrm>
          <a:prstGeom prst="rect">
            <a:avLst/>
          </a:prstGeom>
          <a:noFill/>
          <a:ln>
            <a:noFill/>
          </a:ln>
        </p:spPr>
      </p:pic>
      <p:sp>
        <p:nvSpPr>
          <p:cNvPr id="853" name="Shape 853"/>
          <p:cNvSpPr txBox="1"/>
          <p:nvPr/>
        </p:nvSpPr>
        <p:spPr>
          <a:xfrm>
            <a:off x="803874" y="4352468"/>
            <a:ext cx="1736208" cy="826027"/>
          </a:xfrm>
          <a:prstGeom prst="rect">
            <a:avLst/>
          </a:prstGeom>
          <a:noFill/>
          <a:ln>
            <a:noFill/>
          </a:ln>
        </p:spPr>
        <p:txBody>
          <a:bodyPr lIns="76188" tIns="38083" rIns="76188" bIns="38083" anchor="t" anchorCtr="0">
            <a:noAutofit/>
          </a:bodyPr>
          <a:lstStyle/>
          <a:p>
            <a:pPr algn="ctr">
              <a:lnSpc>
                <a:spcPct val="99000"/>
              </a:lnSpc>
              <a:buSzPct val="25000"/>
            </a:pPr>
            <a:r>
              <a:rPr lang="en-US" sz="1165" b="1">
                <a:solidFill>
                  <a:schemeClr val="dk2"/>
                </a:solidFill>
                <a:latin typeface="Trebuchet MS" panose="020B0603020202020204"/>
                <a:ea typeface="Trebuchet MS" panose="020B0603020202020204"/>
                <a:cs typeface="Trebuchet MS" panose="020B0603020202020204"/>
                <a:sym typeface="Trebuchet MS" panose="020B0603020202020204"/>
              </a:rPr>
              <a:t>C++ Kernel Language</a:t>
            </a:r>
            <a:br>
              <a:rPr lang="en-US" sz="1165" b="1">
                <a:solidFill>
                  <a:schemeClr val="dk2"/>
                </a:solidFill>
                <a:latin typeface="Trebuchet MS" panose="020B0603020202020204"/>
                <a:ea typeface="Trebuchet MS" panose="020B0603020202020204"/>
                <a:cs typeface="Trebuchet MS" panose="020B0603020202020204"/>
                <a:sym typeface="Trebuchet MS" panose="020B0603020202020204"/>
              </a:rPr>
            </a:b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Low Level Control</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a:p>
            <a:pPr algn="ctr">
              <a:lnSpc>
                <a:spcPct val="99000"/>
              </a:lnSpc>
              <a:buSzPct val="25000"/>
            </a:pPr>
            <a:r>
              <a:rPr lang="en-US" sz="915" b="1">
                <a:solidFill>
                  <a:schemeClr val="dk2"/>
                </a:solidFill>
                <a:latin typeface="Trebuchet MS" panose="020B0603020202020204"/>
                <a:ea typeface="Trebuchet MS" panose="020B0603020202020204"/>
                <a:cs typeface="Trebuchet MS" panose="020B0603020202020204"/>
                <a:sym typeface="Trebuchet MS" panose="020B0603020202020204"/>
              </a:rPr>
              <a:t>‘GPGPU’-style separation of device-side kernel source code and host code</a:t>
            </a:r>
            <a:endParaRPr lang="en-US" sz="91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pic>
        <p:nvPicPr>
          <p:cNvPr id="854" name="Shape 854" descr="OpenCL_Logo_RGB.jpg"/>
          <p:cNvPicPr preferRelativeResize="0"/>
          <p:nvPr/>
        </p:nvPicPr>
        <p:blipFill rotWithShape="1">
          <a:blip r:embed="rId4"/>
          <a:srcRect/>
          <a:stretch>
            <a:fillRect/>
          </a:stretch>
        </p:blipFill>
        <p:spPr>
          <a:xfrm>
            <a:off x="1376773" y="5215040"/>
            <a:ext cx="590408" cy="626958"/>
          </a:xfrm>
          <a:prstGeom prst="rect">
            <a:avLst/>
          </a:prstGeom>
          <a:noFill/>
          <a:ln>
            <a:noFill/>
          </a:ln>
        </p:spPr>
      </p:pic>
      <p:pic>
        <p:nvPicPr>
          <p:cNvPr id="855" name="Shape 855"/>
          <p:cNvPicPr preferRelativeResize="0"/>
          <p:nvPr/>
        </p:nvPicPr>
        <p:blipFill rotWithShape="1">
          <a:blip r:embed="rId5"/>
          <a:srcRect/>
          <a:stretch>
            <a:fillRect/>
          </a:stretch>
        </p:blipFill>
        <p:spPr>
          <a:xfrm>
            <a:off x="2921813" y="5240253"/>
            <a:ext cx="1268375" cy="576533"/>
          </a:xfrm>
          <a:prstGeom prst="rect">
            <a:avLst/>
          </a:prstGeom>
          <a:noFill/>
          <a:ln>
            <a:noFill/>
          </a:ln>
        </p:spPr>
      </p:pic>
      <p:sp>
        <p:nvSpPr>
          <p:cNvPr id="856" name="Shape 856"/>
          <p:cNvSpPr txBox="1"/>
          <p:nvPr/>
        </p:nvSpPr>
        <p:spPr>
          <a:xfrm>
            <a:off x="2667001" y="4422306"/>
            <a:ext cx="1777999" cy="686352"/>
          </a:xfrm>
          <a:prstGeom prst="rect">
            <a:avLst/>
          </a:prstGeom>
          <a:noFill/>
          <a:ln>
            <a:noFill/>
          </a:ln>
        </p:spPr>
        <p:txBody>
          <a:bodyPr lIns="76188" tIns="38083" rIns="76188" bIns="38083" anchor="t" anchorCtr="0">
            <a:noAutofit/>
          </a:bodyPr>
          <a:lstStyle/>
          <a:p>
            <a:pPr algn="ctr">
              <a:lnSpc>
                <a:spcPct val="99000"/>
              </a:lnSpc>
              <a:buSzPct val="25000"/>
            </a:pPr>
            <a:r>
              <a:rPr lang="en-US" sz="1165" b="1">
                <a:solidFill>
                  <a:schemeClr val="dk2"/>
                </a:solidFill>
                <a:latin typeface="Trebuchet MS" panose="020B0603020202020204"/>
                <a:ea typeface="Trebuchet MS" panose="020B0603020202020204"/>
                <a:cs typeface="Trebuchet MS" panose="020B0603020202020204"/>
                <a:sym typeface="Trebuchet MS" panose="020B0603020202020204"/>
              </a:rPr>
              <a:t>Single-source C++</a:t>
            </a:r>
            <a:endParaRPr lang="en-US" sz="1165" b="1">
              <a:solidFill>
                <a:schemeClr val="dk2"/>
              </a:solidFill>
              <a:latin typeface="Trebuchet MS" panose="020B0603020202020204"/>
              <a:ea typeface="Trebuchet MS" panose="020B0603020202020204"/>
              <a:cs typeface="Trebuchet MS" panose="020B0603020202020204"/>
              <a:sym typeface="Trebuchet MS" panose="020B0603020202020204"/>
            </a:endParaRPr>
          </a:p>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Programmer Familiarity</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a:p>
            <a:pPr algn="ctr">
              <a:lnSpc>
                <a:spcPct val="99000"/>
              </a:lnSpc>
              <a:buSzPct val="25000"/>
            </a:pPr>
            <a:r>
              <a:rPr lang="en-US" sz="915" b="1">
                <a:solidFill>
                  <a:schemeClr val="dk2"/>
                </a:solidFill>
                <a:latin typeface="Trebuchet MS" panose="020B0603020202020204"/>
                <a:ea typeface="Trebuchet MS" panose="020B0603020202020204"/>
                <a:cs typeface="Trebuchet MS" panose="020B0603020202020204"/>
                <a:sym typeface="Trebuchet MS" panose="020B0603020202020204"/>
              </a:rPr>
              <a:t>Approach also taken by </a:t>
            </a:r>
            <a:br>
              <a:rPr lang="en-US" sz="915" b="1">
                <a:solidFill>
                  <a:schemeClr val="dk2"/>
                </a:solidFill>
                <a:latin typeface="Trebuchet MS" panose="020B0603020202020204"/>
                <a:ea typeface="Trebuchet MS" panose="020B0603020202020204"/>
                <a:cs typeface="Trebuchet MS" panose="020B0603020202020204"/>
                <a:sym typeface="Trebuchet MS" panose="020B0603020202020204"/>
              </a:rPr>
            </a:br>
            <a:r>
              <a:rPr lang="en-US" sz="915" b="1">
                <a:solidFill>
                  <a:schemeClr val="dk2"/>
                </a:solidFill>
                <a:latin typeface="Trebuchet MS" panose="020B0603020202020204"/>
                <a:ea typeface="Trebuchet MS" panose="020B0603020202020204"/>
                <a:cs typeface="Trebuchet MS" panose="020B0603020202020204"/>
                <a:sym typeface="Trebuchet MS" panose="020B0603020202020204"/>
              </a:rPr>
              <a:t>C++ AMP and OpenMP</a:t>
            </a:r>
            <a:endParaRPr lang="en-US" sz="91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cxnSp>
        <p:nvCxnSpPr>
          <p:cNvPr id="857" name="Shape 857"/>
          <p:cNvCxnSpPr/>
          <p:nvPr/>
        </p:nvCxnSpPr>
        <p:spPr>
          <a:xfrm rot="10800000">
            <a:off x="2667000" y="4389373"/>
            <a:ext cx="0" cy="1338148"/>
          </a:xfrm>
          <a:prstGeom prst="straightConnector1">
            <a:avLst/>
          </a:prstGeom>
          <a:solidFill>
            <a:srgbClr val="E66714"/>
          </a:solidFill>
          <a:ln w="9525" cap="flat" cmpd="sng">
            <a:solidFill>
              <a:schemeClr val="dk1"/>
            </a:solidFill>
            <a:prstDash val="solid"/>
            <a:round/>
            <a:headEnd type="none" w="med" len="med"/>
            <a:tailEnd type="none" w="med" len="med"/>
          </a:ln>
        </p:spPr>
      </p:cxnSp>
      <p:sp>
        <p:nvSpPr>
          <p:cNvPr id="858" name="Shape 858"/>
          <p:cNvSpPr txBox="1"/>
          <p:nvPr/>
        </p:nvSpPr>
        <p:spPr>
          <a:xfrm>
            <a:off x="814879" y="3777730"/>
            <a:ext cx="3704243" cy="584776"/>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rgbClr val="008000"/>
                </a:solidFill>
                <a:latin typeface="Trebuchet MS" panose="020B0603020202020204"/>
                <a:ea typeface="Trebuchet MS" panose="020B0603020202020204"/>
                <a:cs typeface="Trebuchet MS" panose="020B0603020202020204"/>
                <a:sym typeface="Trebuchet MS" panose="020B0603020202020204"/>
              </a:rPr>
              <a:t>Developer Choice</a:t>
            </a:r>
            <a:endParaRPr lang="en-US" sz="1335" b="1">
              <a:solidFill>
                <a:srgbClr val="008000"/>
              </a:solidFill>
              <a:latin typeface="Trebuchet MS" panose="020B0603020202020204"/>
              <a:ea typeface="Trebuchet MS" panose="020B0603020202020204"/>
              <a:cs typeface="Trebuchet MS" panose="020B0603020202020204"/>
              <a:sym typeface="Trebuchet MS" panose="020B0603020202020204"/>
            </a:endParaRPr>
          </a:p>
          <a:p>
            <a:pPr algn="ctr">
              <a:lnSpc>
                <a:spcPct val="99000"/>
              </a:lnSpc>
              <a:buSzPct val="25000"/>
            </a:pPr>
            <a:r>
              <a:rPr lang="en-US" sz="1000" b="1">
                <a:solidFill>
                  <a:srgbClr val="008000"/>
                </a:solidFill>
                <a:latin typeface="Trebuchet MS" panose="020B0603020202020204"/>
                <a:ea typeface="Trebuchet MS" panose="020B0603020202020204"/>
                <a:cs typeface="Trebuchet MS" panose="020B0603020202020204"/>
                <a:sym typeface="Trebuchet MS" panose="020B0603020202020204"/>
              </a:rPr>
              <a:t>The development of the two specifications are aligned so code can be easily shared between the two approaches</a:t>
            </a:r>
            <a:endParaRPr lang="en-US" sz="1000" b="1">
              <a:solidFill>
                <a:srgbClr val="008000"/>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transition spd="slow">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0070C0"/>
                </a:solidFill>
              </a:rPr>
              <a:t>Use the Proper abstractions?</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Why the rush to Massive Parallelism</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0070C0"/>
                </a:solidFill>
              </a:rPr>
              <a:t>What </a:t>
            </a:r>
            <a:r>
              <a:rPr lang="en-GB" sz="2400" dirty="0">
                <a:solidFill>
                  <a:srgbClr val="0070C0"/>
                </a:solidFill>
              </a:rPr>
              <a:t>Now?</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Hello World from </a:t>
            </a:r>
            <a:r>
              <a:rPr lang="en-GB" sz="2400" dirty="0">
                <a:solidFill>
                  <a:srgbClr val="0070C0"/>
                </a:solidFill>
              </a:rPr>
              <a:t>C++</a:t>
            </a:r>
            <a:r>
              <a:rPr lang="en-GB" sz="2400" dirty="0" smtClean="0">
                <a:solidFill>
                  <a:srgbClr val="0070C0"/>
                </a:solidFill>
              </a:rPr>
              <a:t>11/14/17 Parallelism</a:t>
            </a:r>
            <a:endParaRPr lang="en-GB" sz="2400" dirty="0">
              <a:solidFill>
                <a:srgbClr val="0070C0"/>
              </a:solidFill>
            </a:endParaRPr>
          </a:p>
          <a:p>
            <a:pPr indent="-342900">
              <a:spcBef>
                <a:spcPts val="480"/>
              </a:spcBef>
              <a:buClr>
                <a:srgbClr val="0000FF"/>
              </a:buClr>
              <a:buSzPct val="100000"/>
              <a:defRPr/>
            </a:pPr>
            <a:r>
              <a:rPr lang="en-GB" sz="2400" dirty="0" smtClean="0"/>
              <a:t>SYCL: C++ Heterogeneous (GPU) Programming</a:t>
            </a:r>
            <a:endParaRPr lang="en-GB" sz="2400" dirty="0" smtClean="0"/>
          </a:p>
          <a:p>
            <a:pPr indent="-342900">
              <a:spcBef>
                <a:spcPts val="480"/>
              </a:spcBef>
              <a:buClr>
                <a:srgbClr val="0000FF"/>
              </a:buClr>
              <a:buSzPct val="100000"/>
              <a:defRPr/>
            </a:pPr>
            <a:r>
              <a:rPr lang="en-GB" sz="2400" dirty="0">
                <a:solidFill>
                  <a:srgbClr val="FF0000"/>
                </a:solidFill>
              </a:rPr>
              <a:t>Bonus: Executors </a:t>
            </a:r>
            <a:endParaRPr lang="en-GB" sz="2400" dirty="0">
              <a:solidFill>
                <a:srgbClr val="FF0000"/>
              </a:solidFill>
            </a:endParaRPr>
          </a:p>
          <a:p>
            <a:pPr indent="-342900">
              <a:spcBef>
                <a:spcPts val="480"/>
              </a:spcBef>
              <a:buClr>
                <a:srgbClr val="0000FF"/>
              </a:buClr>
              <a:buSzPct val="100000"/>
              <a:defRPr/>
            </a:pPr>
            <a:r>
              <a:rPr lang="en-GB" sz="2400" dirty="0" smtClean="0">
                <a:solidFill>
                  <a:srgbClr val="FF0000"/>
                </a:solidFill>
              </a:rPr>
              <a:t> </a:t>
            </a:r>
            <a:endParaRPr dirty="0">
              <a:solidFill>
                <a:srgbClr val="FF0000"/>
              </a:solidFill>
            </a:endParaRPr>
          </a:p>
        </p:txBody>
      </p:sp>
    </p:spTree>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628650"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b="1"/>
              <a:t>Agenda</a:t>
            </a:r>
            <a:endParaRPr lang="en-GB" b="1"/>
          </a:p>
        </p:txBody>
      </p:sp>
      <p:sp>
        <p:nvSpPr>
          <p:cNvPr id="301" name="Shape 301"/>
          <p:cNvSpPr txBox="1">
            <a:spLocks noGrp="1"/>
          </p:cNvSpPr>
          <p:nvPr>
            <p:ph type="body" idx="1"/>
          </p:nvPr>
        </p:nvSpPr>
        <p:spPr>
          <a:xfrm>
            <a:off x="628650" y="1906800"/>
            <a:ext cx="7886700" cy="3424725"/>
          </a:xfrm>
          <a:prstGeom prst="rect">
            <a:avLst/>
          </a:prstGeom>
          <a:noFill/>
          <a:ln>
            <a:noFill/>
          </a:ln>
        </p:spPr>
        <p:txBody>
          <a:bodyPr vert="horz" wrap="square" lIns="68569" tIns="34275" rIns="68569" bIns="34275" rtlCol="0" anchor="t" anchorCtr="0">
            <a:noAutofit/>
          </a:bodyPr>
          <a:lstStyle/>
          <a:p>
            <a:pPr marL="0" indent="0" algn="ctr">
              <a:lnSpc>
                <a:spcPct val="100000"/>
              </a:lnSpc>
              <a:spcBef>
                <a:spcPts val="0"/>
              </a:spcBef>
              <a:buNone/>
            </a:pPr>
            <a:r>
              <a:rPr lang="en-GB" sz="2250"/>
              <a:t>Brief history</a:t>
            </a:r>
            <a:endParaRPr lang="en-GB" sz="2250"/>
          </a:p>
          <a:p>
            <a:pPr marL="0" indent="0" algn="ctr">
              <a:lnSpc>
                <a:spcPct val="100000"/>
              </a:lnSpc>
              <a:spcBef>
                <a:spcPts val="0"/>
              </a:spcBef>
              <a:buNone/>
            </a:pPr>
            <a:endParaRPr sz="2250"/>
          </a:p>
          <a:p>
            <a:pPr marL="0" indent="0" algn="ctr">
              <a:lnSpc>
                <a:spcPct val="100000"/>
              </a:lnSpc>
              <a:spcBef>
                <a:spcPts val="0"/>
              </a:spcBef>
              <a:buNone/>
            </a:pPr>
            <a:r>
              <a:rPr lang="en-GB" sz="2250"/>
              <a:t>Use cases</a:t>
            </a:r>
            <a:endParaRPr lang="en-GB" sz="2250"/>
          </a:p>
          <a:p>
            <a:pPr marL="0" indent="0" algn="ctr">
              <a:lnSpc>
                <a:spcPct val="100000"/>
              </a:lnSpc>
              <a:spcBef>
                <a:spcPts val="0"/>
              </a:spcBef>
              <a:buNone/>
            </a:pPr>
            <a:endParaRPr sz="2250"/>
          </a:p>
          <a:p>
            <a:pPr marL="0" indent="0" algn="ctr">
              <a:lnSpc>
                <a:spcPct val="100000"/>
              </a:lnSpc>
              <a:spcBef>
                <a:spcPts val="0"/>
              </a:spcBef>
              <a:buNone/>
            </a:pPr>
            <a:r>
              <a:rPr lang="en-GB" sz="2250"/>
              <a:t>Design</a:t>
            </a:r>
            <a:endParaRPr lang="en-GB" sz="2250"/>
          </a:p>
          <a:p>
            <a:pPr marL="0" indent="0" algn="ctr">
              <a:lnSpc>
                <a:spcPct val="100000"/>
              </a:lnSpc>
              <a:spcBef>
                <a:spcPts val="0"/>
              </a:spcBef>
              <a:buNone/>
            </a:pPr>
            <a:endParaRPr sz="2250"/>
          </a:p>
          <a:p>
            <a:pPr marL="0" indent="0" algn="ctr">
              <a:lnSpc>
                <a:spcPct val="100000"/>
              </a:lnSpc>
              <a:spcBef>
                <a:spcPts val="0"/>
              </a:spcBef>
              <a:buNone/>
            </a:pPr>
            <a:r>
              <a:rPr lang="en-GB" sz="2250"/>
              <a:t>Examples</a:t>
            </a:r>
            <a:endParaRPr lang="en-GB" sz="2250"/>
          </a:p>
          <a:p>
            <a:pPr marL="0" indent="0" algn="ctr">
              <a:lnSpc>
                <a:spcPct val="100000"/>
              </a:lnSpc>
              <a:spcBef>
                <a:spcPts val="0"/>
              </a:spcBef>
              <a:buNone/>
            </a:pPr>
            <a:endParaRPr sz="2250"/>
          </a:p>
          <a:p>
            <a:pPr marL="0" indent="0" algn="ctr">
              <a:lnSpc>
                <a:spcPct val="100000"/>
              </a:lnSpc>
              <a:spcBef>
                <a:spcPts val="0"/>
              </a:spcBef>
              <a:buNone/>
            </a:pPr>
            <a:r>
              <a:rPr lang="en-GB" sz="2250"/>
              <a:t>Future work</a:t>
            </a:r>
            <a:endParaRPr lang="en-GB" sz="225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hape 276"/>
          <p:cNvSpPr txBox="1">
            <a:spLocks noGrp="1"/>
          </p:cNvSpPr>
          <p:nvPr>
            <p:ph type="title"/>
          </p:nvPr>
        </p:nvSpPr>
        <p:spPr>
          <a:xfrm>
            <a:off x="1677989" y="950596"/>
            <a:ext cx="7215187" cy="627063"/>
          </a:xfrm>
        </p:spPr>
        <p:txBody>
          <a:bodyPr vert="horz" lIns="91440" tIns="45700" rIns="91440" bIns="45700" rtlCol="0" anchor="t">
            <a:normAutofit fontScale="90000"/>
          </a:bodyPr>
          <a:lstStyle/>
          <a:p>
            <a:pPr>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Internet of Things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277" name="Shape 277"/>
          <p:cNvSpPr txBox="1">
            <a:spLocks noGrp="1"/>
          </p:cNvSpPr>
          <p:nvPr>
            <p:ph type="body" idx="1"/>
          </p:nvPr>
        </p:nvSpPr>
        <p:spPr>
          <a:xfrm>
            <a:off x="442913" y="1749426"/>
            <a:ext cx="8229600" cy="3395663"/>
          </a:xfrm>
        </p:spPr>
        <p:txBody>
          <a:bodyPr vert="horz" lIns="91440" tIns="45700" rIns="91440" bIns="45700" rtlCol="0">
            <a:noAutofit/>
          </a:bodyPr>
          <a:lstStyle/>
          <a:p>
            <a:pPr indent="-336550">
              <a:spcBef>
                <a:spcPts val="0"/>
              </a:spcBef>
              <a:buSzPct val="100000"/>
              <a:defRPr/>
            </a:pPr>
            <a:r>
              <a:rPr lang="en-GB" sz="2300"/>
              <a:t>All forms of accelerators, DSP, GPU, APU, GPGPU</a:t>
            </a:r>
            <a:endParaRPr lang="en-GB" sz="2300"/>
          </a:p>
          <a:p>
            <a:pPr indent="-336550">
              <a:spcBef>
                <a:spcPts val="480"/>
              </a:spcBef>
              <a:buSzPct val="100000"/>
              <a:defRPr/>
            </a:pPr>
            <a:r>
              <a:rPr lang="en-GB" sz="2300"/>
              <a:t>Network heterogenous consumer devices</a:t>
            </a:r>
            <a:endParaRPr lang="en-GB" sz="2300"/>
          </a:p>
          <a:p>
            <a:pPr lvl="1" indent="-279400">
              <a:spcBef>
                <a:spcPts val="400"/>
              </a:spcBef>
              <a:buSzPct val="100000"/>
              <a:defRPr/>
            </a:pPr>
            <a:r>
              <a:rPr lang="en-GB" sz="1900"/>
              <a:t>Kitchen appliances, drones, signal processors, medical imaging, auto, telecom, automation, not just graphics engines </a:t>
            </a:r>
            <a:endParaRPr lang="en-GB" sz="1900"/>
          </a:p>
          <a:p>
            <a:pPr marL="0" indent="0">
              <a:spcBef>
                <a:spcPts val="0"/>
              </a:spcBef>
              <a:buNone/>
              <a:defRPr/>
            </a:pPr>
            <a:endParaRPr sz="1900"/>
          </a:p>
        </p:txBody>
      </p:sp>
      <p:pic>
        <p:nvPicPr>
          <p:cNvPr id="24580" name="Shape 278"/>
          <p:cNvPicPr preferRelativeResize="0">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3159126"/>
            <a:ext cx="28575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Shape 27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159126"/>
            <a:ext cx="26670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Shape 28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321051"/>
            <a:ext cx="26670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Shape 28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643438"/>
            <a:ext cx="28575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Shape 282"/>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4643438"/>
            <a:ext cx="28575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Shape 28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3038" y="4670426"/>
            <a:ext cx="2620962"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What are executors?</a:t>
            </a:r>
            <a:endParaRPr lang="en-GB" b="1"/>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grpSp>
        <p:nvGrpSpPr>
          <p:cNvPr id="312" name="Shape 312"/>
          <p:cNvGrpSpPr/>
          <p:nvPr/>
        </p:nvGrpSpPr>
        <p:grpSpPr>
          <a:xfrm>
            <a:off x="654451" y="4398986"/>
            <a:ext cx="7835093" cy="1197900"/>
            <a:chOff x="838202" y="4849840"/>
            <a:chExt cx="10446790" cy="1597200"/>
          </a:xfrm>
        </p:grpSpPr>
        <p:pic>
          <p:nvPicPr>
            <p:cNvPr id="313" name="Shape 313"/>
            <p:cNvPicPr preferRelativeResize="0"/>
            <p:nvPr/>
          </p:nvPicPr>
          <p:blipFill rotWithShape="1">
            <a:blip r:embed="rId1"/>
            <a:srcRect/>
            <a:stretch>
              <a:fillRect/>
            </a:stretch>
          </p:blipFill>
          <p:spPr>
            <a:xfrm>
              <a:off x="6245107" y="5098679"/>
              <a:ext cx="1114200" cy="1099500"/>
            </a:xfrm>
            <a:prstGeom prst="rect">
              <a:avLst/>
            </a:prstGeom>
            <a:noFill/>
            <a:ln>
              <a:noFill/>
            </a:ln>
          </p:spPr>
        </p:pic>
        <p:pic>
          <p:nvPicPr>
            <p:cNvPr id="314" name="Shape 314"/>
            <p:cNvPicPr preferRelativeResize="0"/>
            <p:nvPr/>
          </p:nvPicPr>
          <p:blipFill rotWithShape="1">
            <a:blip r:embed="rId2"/>
            <a:srcRect/>
            <a:stretch>
              <a:fillRect/>
            </a:stretch>
          </p:blipFill>
          <p:spPr>
            <a:xfrm>
              <a:off x="1961310" y="4849840"/>
              <a:ext cx="2430000" cy="1597200"/>
            </a:xfrm>
            <a:prstGeom prst="rect">
              <a:avLst/>
            </a:prstGeom>
            <a:noFill/>
            <a:ln>
              <a:noFill/>
            </a:ln>
          </p:spPr>
        </p:pic>
        <p:pic>
          <p:nvPicPr>
            <p:cNvPr id="315" name="Shape 315"/>
            <p:cNvPicPr preferRelativeResize="0"/>
            <p:nvPr/>
          </p:nvPicPr>
          <p:blipFill rotWithShape="1">
            <a:blip r:embed="rId3"/>
            <a:srcRect/>
            <a:stretch>
              <a:fillRect/>
            </a:stretch>
          </p:blipFill>
          <p:spPr>
            <a:xfrm>
              <a:off x="9624192" y="5194482"/>
              <a:ext cx="1660800" cy="907800"/>
            </a:xfrm>
            <a:prstGeom prst="rect">
              <a:avLst/>
            </a:prstGeom>
            <a:noFill/>
            <a:ln>
              <a:noFill/>
            </a:ln>
          </p:spPr>
        </p:pic>
        <p:pic>
          <p:nvPicPr>
            <p:cNvPr id="316" name="Shape 316"/>
            <p:cNvPicPr preferRelativeResize="0"/>
            <p:nvPr/>
          </p:nvPicPr>
          <p:blipFill rotWithShape="1">
            <a:blip r:embed="rId4"/>
            <a:srcRect/>
            <a:stretch>
              <a:fillRect/>
            </a:stretch>
          </p:blipFill>
          <p:spPr>
            <a:xfrm>
              <a:off x="7921207" y="5162387"/>
              <a:ext cx="1244400" cy="972000"/>
            </a:xfrm>
            <a:prstGeom prst="rect">
              <a:avLst/>
            </a:prstGeom>
            <a:noFill/>
            <a:ln>
              <a:noFill/>
            </a:ln>
          </p:spPr>
        </p:pic>
        <p:pic>
          <p:nvPicPr>
            <p:cNvPr id="317" name="Shape 317"/>
            <p:cNvPicPr preferRelativeResize="0"/>
            <p:nvPr/>
          </p:nvPicPr>
          <p:blipFill rotWithShape="1">
            <a:blip r:embed="rId5"/>
            <a:srcRect/>
            <a:stretch>
              <a:fillRect/>
            </a:stretch>
          </p:blipFill>
          <p:spPr>
            <a:xfrm>
              <a:off x="838202" y="5243703"/>
              <a:ext cx="1236300" cy="809400"/>
            </a:xfrm>
            <a:prstGeom prst="rect">
              <a:avLst/>
            </a:prstGeom>
            <a:noFill/>
            <a:ln>
              <a:noFill/>
            </a:ln>
          </p:spPr>
        </p:pic>
        <p:pic>
          <p:nvPicPr>
            <p:cNvPr id="318" name="Shape 318"/>
            <p:cNvPicPr preferRelativeResize="0"/>
            <p:nvPr/>
          </p:nvPicPr>
          <p:blipFill rotWithShape="1">
            <a:blip r:embed="rId6"/>
            <a:srcRect/>
            <a:stretch>
              <a:fillRect/>
            </a:stretch>
          </p:blipFill>
          <p:spPr>
            <a:xfrm>
              <a:off x="4137780" y="5098679"/>
              <a:ext cx="1671600" cy="1099500"/>
            </a:xfrm>
            <a:prstGeom prst="rect">
              <a:avLst/>
            </a:prstGeom>
            <a:noFill/>
            <a:ln>
              <a:noFill/>
            </a:ln>
          </p:spPr>
        </p:pic>
      </p:grpSp>
      <p:grpSp>
        <p:nvGrpSpPr>
          <p:cNvPr id="319" name="Shape 319"/>
          <p:cNvGrpSpPr/>
          <p:nvPr/>
        </p:nvGrpSpPr>
        <p:grpSpPr>
          <a:xfrm>
            <a:off x="628669" y="3654355"/>
            <a:ext cx="7745136" cy="560390"/>
            <a:chOff x="838225" y="3729474"/>
            <a:chExt cx="10326848" cy="747186"/>
          </a:xfrm>
        </p:grpSpPr>
        <p:sp>
          <p:nvSpPr>
            <p:cNvPr id="320" name="Shape 320"/>
            <p:cNvSpPr/>
            <p:nvPr/>
          </p:nvSpPr>
          <p:spPr>
            <a:xfrm>
              <a:off x="838225" y="3740759"/>
              <a:ext cx="2149800" cy="735900"/>
            </a:xfrm>
            <a:prstGeom prst="rect">
              <a:avLst/>
            </a:prstGeom>
            <a:solidFill>
              <a:srgbClr val="934BC9"/>
            </a:solidFill>
            <a:ln w="38100" cap="flat" cmpd="sng">
              <a:solidFill>
                <a:schemeClr val="dk2"/>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lt1"/>
                  </a:solidFill>
                  <a:latin typeface="Calibri" panose="020F0502020204030204"/>
                  <a:ea typeface="Calibri" panose="020F0502020204030204"/>
                  <a:cs typeface="Calibri" panose="020F0502020204030204"/>
                  <a:sym typeface="Calibri" panose="020F0502020204030204"/>
                </a:rPr>
                <a:t>SYCL / OpenCL / CUDA / HCC</a:t>
              </a:r>
              <a:endParaRPr lang="en-GB"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1" name="Shape 321"/>
            <p:cNvSpPr/>
            <p:nvPr/>
          </p:nvSpPr>
          <p:spPr>
            <a:xfrm>
              <a:off x="3502884" y="3740759"/>
              <a:ext cx="2149800" cy="735900"/>
            </a:xfrm>
            <a:prstGeom prst="rect">
              <a:avLst/>
            </a:prstGeom>
            <a:solidFill>
              <a:srgbClr val="934BC9"/>
            </a:solidFill>
            <a:ln w="38100" cap="flat" cmpd="sng">
              <a:solidFill>
                <a:schemeClr val="dk2"/>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lt1"/>
                  </a:solidFill>
                  <a:latin typeface="Calibri" panose="020F0502020204030204"/>
                  <a:ea typeface="Calibri" panose="020F0502020204030204"/>
                  <a:cs typeface="Calibri" panose="020F0502020204030204"/>
                  <a:sym typeface="Calibri" panose="020F0502020204030204"/>
                </a:rPr>
                <a:t>OpenMP / MPI</a:t>
              </a:r>
              <a:endParaRPr lang="en-GB"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2" name="Shape 322"/>
            <p:cNvSpPr/>
            <p:nvPr/>
          </p:nvSpPr>
          <p:spPr>
            <a:xfrm>
              <a:off x="6224655" y="3740759"/>
              <a:ext cx="2149800" cy="735900"/>
            </a:xfrm>
            <a:prstGeom prst="rect">
              <a:avLst/>
            </a:prstGeom>
            <a:solidFill>
              <a:srgbClr val="934BC9"/>
            </a:solidFill>
            <a:ln w="38100" cap="flat" cmpd="sng">
              <a:solidFill>
                <a:schemeClr val="dk2"/>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lt1"/>
                  </a:solidFill>
                  <a:latin typeface="Calibri" panose="020F0502020204030204"/>
                  <a:ea typeface="Calibri" panose="020F0502020204030204"/>
                  <a:cs typeface="Calibri" panose="020F0502020204030204"/>
                  <a:sym typeface="Calibri" panose="020F0502020204030204"/>
                </a:rPr>
                <a:t>C++ Thread Pool</a:t>
              </a:r>
              <a:endParaRPr lang="en-GB" sz="135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3" name="Shape 323"/>
            <p:cNvSpPr/>
            <p:nvPr/>
          </p:nvSpPr>
          <p:spPr>
            <a:xfrm>
              <a:off x="9015273" y="3729474"/>
              <a:ext cx="2149800" cy="735900"/>
            </a:xfrm>
            <a:prstGeom prst="rect">
              <a:avLst/>
            </a:prstGeom>
            <a:solidFill>
              <a:srgbClr val="934BC9"/>
            </a:solidFill>
            <a:ln w="38100" cap="flat" cmpd="sng">
              <a:solidFill>
                <a:schemeClr val="dk2"/>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lt1"/>
                  </a:solidFill>
                  <a:latin typeface="Calibri" panose="020F0502020204030204"/>
                  <a:ea typeface="Calibri" panose="020F0502020204030204"/>
                  <a:cs typeface="Calibri" panose="020F0502020204030204"/>
                  <a:sym typeface="Calibri" panose="020F0502020204030204"/>
                </a:rPr>
                <a:t>Boost.Asio / Networking TS</a:t>
              </a:r>
              <a:endParaRPr lang="en-GB" sz="1350">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324" name="Shape 324"/>
          <p:cNvSpPr/>
          <p:nvPr/>
        </p:nvSpPr>
        <p:spPr>
          <a:xfrm>
            <a:off x="628652" y="2277056"/>
            <a:ext cx="7745175" cy="956250"/>
          </a:xfrm>
          <a:prstGeom prst="rect">
            <a:avLst/>
          </a:prstGeom>
          <a:solidFill>
            <a:schemeClr val="accent1"/>
          </a:solidFill>
          <a:ln w="38100" cap="flat" cmpd="sng">
            <a:solidFill>
              <a:schemeClr val="dk2"/>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a:solidFill>
                  <a:schemeClr val="lt1"/>
                </a:solidFill>
                <a:latin typeface="Calibri" panose="020F0502020204030204"/>
                <a:ea typeface="Calibri" panose="020F0502020204030204"/>
                <a:cs typeface="Calibri" panose="020F0502020204030204"/>
                <a:sym typeface="Calibri" panose="020F0502020204030204"/>
              </a:rPr>
              <a:t>Unified interface for execution</a:t>
            </a:r>
            <a:endParaRPr lang="en-GB">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5" name="Shape 325"/>
          <p:cNvGrpSpPr/>
          <p:nvPr/>
        </p:nvGrpSpPr>
        <p:grpSpPr>
          <a:xfrm>
            <a:off x="953967" y="1298501"/>
            <a:ext cx="7236073" cy="646181"/>
            <a:chOff x="1271980" y="1326435"/>
            <a:chExt cx="9648097" cy="861574"/>
          </a:xfrm>
        </p:grpSpPr>
        <p:sp>
          <p:nvSpPr>
            <p:cNvPr id="326" name="Shape 326"/>
            <p:cNvSpPr txBox="1"/>
            <p:nvPr/>
          </p:nvSpPr>
          <p:spPr>
            <a:xfrm>
              <a:off x="1271980" y="1813171"/>
              <a:ext cx="7104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defer</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7" name="Shape 327"/>
            <p:cNvSpPr txBox="1"/>
            <p:nvPr/>
          </p:nvSpPr>
          <p:spPr>
            <a:xfrm>
              <a:off x="2467631" y="1815444"/>
              <a:ext cx="20313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define_task_block</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8" name="Shape 328"/>
            <p:cNvSpPr txBox="1"/>
            <p:nvPr/>
          </p:nvSpPr>
          <p:spPr>
            <a:xfrm>
              <a:off x="4984156" y="1813171"/>
              <a:ext cx="10440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dispatch</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9" name="Shape 329"/>
            <p:cNvSpPr txBox="1"/>
            <p:nvPr/>
          </p:nvSpPr>
          <p:spPr>
            <a:xfrm>
              <a:off x="9786377" y="1818709"/>
              <a:ext cx="11337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strand&lt;&gt;</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0" name="Shape 330"/>
            <p:cNvSpPr txBox="1"/>
            <p:nvPr/>
          </p:nvSpPr>
          <p:spPr>
            <a:xfrm>
              <a:off x="6513232" y="1818709"/>
              <a:ext cx="27879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asynchronous operations</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1" name="Shape 331"/>
            <p:cNvSpPr txBox="1"/>
            <p:nvPr/>
          </p:nvSpPr>
          <p:spPr>
            <a:xfrm>
              <a:off x="7731290" y="1332665"/>
              <a:ext cx="13518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future::then</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2" name="Shape 332"/>
            <p:cNvSpPr txBox="1"/>
            <p:nvPr/>
          </p:nvSpPr>
          <p:spPr>
            <a:xfrm>
              <a:off x="3339890" y="1344741"/>
              <a:ext cx="7875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async</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3" name="Shape 333"/>
            <p:cNvSpPr txBox="1"/>
            <p:nvPr/>
          </p:nvSpPr>
          <p:spPr>
            <a:xfrm>
              <a:off x="1727683" y="1339108"/>
              <a:ext cx="8514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invoke</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Shape 334"/>
            <p:cNvSpPr txBox="1"/>
            <p:nvPr/>
          </p:nvSpPr>
          <p:spPr>
            <a:xfrm>
              <a:off x="9843635" y="1326435"/>
              <a:ext cx="6207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post</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5" name="Shape 335"/>
            <p:cNvSpPr txBox="1"/>
            <p:nvPr/>
          </p:nvSpPr>
          <p:spPr>
            <a:xfrm>
              <a:off x="4887977" y="1338688"/>
              <a:ext cx="2082600" cy="369300"/>
            </a:xfrm>
            <a:prstGeom prst="rect">
              <a:avLst/>
            </a:prstGeom>
            <a:noFill/>
            <a:ln>
              <a:noFill/>
            </a:ln>
          </p:spPr>
          <p:txBody>
            <a:bodyPr wrap="square" lIns="68569" tIns="34275" rIns="68569" bIns="34275" anchor="t" anchorCtr="0">
              <a:noAutofit/>
            </a:bodyPr>
            <a:lstStyle/>
            <a:p>
              <a:pPr>
                <a:buSzPct val="25000"/>
              </a:pPr>
              <a:r>
                <a:rPr lang="en-GB" sz="1350">
                  <a:solidFill>
                    <a:schemeClr val="dk1"/>
                  </a:solidFill>
                  <a:latin typeface="Calibri" panose="020F0502020204030204"/>
                  <a:ea typeface="Calibri" panose="020F0502020204030204"/>
                  <a:cs typeface="Calibri" panose="020F0502020204030204"/>
                  <a:sym typeface="Calibri" panose="020F0502020204030204"/>
                </a:rPr>
                <a:t>parallel algorithms</a:t>
              </a:r>
              <a:endParaRPr lang="en-GB" sz="135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Brief history</a:t>
            </a:r>
            <a:endParaRPr lang="en-GB" b="1"/>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250"/>
              <a:t>First executor proposal published in 2012</a:t>
            </a:r>
            <a:endParaRPr lang="en-GB" sz="2250"/>
          </a:p>
        </p:txBody>
      </p:sp>
      <p:cxnSp>
        <p:nvCxnSpPr>
          <p:cNvPr id="346" name="Shape 346"/>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347" name="Shape 347"/>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348" name="Shape 348"/>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349" name="Shape 349"/>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350" name="Shape 350"/>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351" name="Shape 351"/>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352" name="Shape 352"/>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353" name="Shape 353"/>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54" name="Shape 354"/>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55" name="Shape 355"/>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56" name="Shape 356"/>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57" name="Shape 357"/>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58" name="Shape 358"/>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59" name="Shape 359"/>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360" name="Shape 360"/>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361" name="Shape 361"/>
          <p:cNvSpPr/>
          <p:nvPr/>
        </p:nvSpPr>
        <p:spPr>
          <a:xfrm>
            <a:off x="727979"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250"/>
              <a:t>Between 2012 and 2016 many more papers were published</a:t>
            </a:r>
            <a:endParaRPr lang="en-GB" sz="2250"/>
          </a:p>
          <a:p>
            <a:pPr>
              <a:lnSpc>
                <a:spcPct val="100000"/>
              </a:lnSpc>
              <a:spcBef>
                <a:spcPts val="0"/>
              </a:spcBef>
              <a:buClr>
                <a:schemeClr val="dk1"/>
              </a:buClr>
              <a:buSzPct val="100000"/>
              <a:buFont typeface="Arial" panose="020B0604020202020204"/>
              <a:buChar char="•"/>
            </a:pPr>
            <a:r>
              <a:rPr lang="en-GB" sz="2250"/>
              <a:t>The work centred on four main proposals:</a:t>
            </a:r>
            <a:endParaRPr lang="en-GB" sz="2250"/>
          </a:p>
          <a:p>
            <a:pPr lvl="1">
              <a:lnSpc>
                <a:spcPct val="100000"/>
              </a:lnSpc>
              <a:spcBef>
                <a:spcPts val="0"/>
              </a:spcBef>
              <a:buClr>
                <a:schemeClr val="dk1"/>
              </a:buClr>
              <a:buSzPct val="100000"/>
              <a:buFont typeface="Arial" panose="020B0604020202020204"/>
              <a:buChar char="•"/>
            </a:pPr>
            <a:r>
              <a:rPr lang="en-GB" sz="2250"/>
              <a:t>N4414: Executors and schedulers, revision 5</a:t>
            </a:r>
            <a:endParaRPr lang="en-GB" sz="2250"/>
          </a:p>
          <a:p>
            <a:pPr lvl="1">
              <a:lnSpc>
                <a:spcPct val="100000"/>
              </a:lnSpc>
              <a:spcBef>
                <a:spcPts val="0"/>
              </a:spcBef>
              <a:buClr>
                <a:schemeClr val="dk1"/>
              </a:buClr>
              <a:buSzPct val="100000"/>
              <a:buFont typeface="Arial" panose="020B0604020202020204"/>
              <a:buChar char="•"/>
            </a:pPr>
            <a:r>
              <a:rPr lang="en-GB" sz="2250"/>
              <a:t>P0058r1: An Interface for Abstracting Execution</a:t>
            </a:r>
            <a:endParaRPr lang="en-GB" sz="2250"/>
          </a:p>
          <a:p>
            <a:pPr lvl="1">
              <a:lnSpc>
                <a:spcPct val="100000"/>
              </a:lnSpc>
              <a:spcBef>
                <a:spcPts val="0"/>
              </a:spcBef>
              <a:buClr>
                <a:schemeClr val="dk1"/>
              </a:buClr>
              <a:buSzPct val="100000"/>
              <a:buFont typeface="Arial" panose="020B0604020202020204"/>
              <a:buChar char="•"/>
            </a:pPr>
            <a:r>
              <a:rPr lang="en-GB" sz="2250"/>
              <a:t>P0113r0: Executors and Asynchronous Operations, Revision 2</a:t>
            </a:r>
            <a:endParaRPr lang="en-GB" sz="2250"/>
          </a:p>
          <a:p>
            <a:pPr lvl="1">
              <a:lnSpc>
                <a:spcPct val="100000"/>
              </a:lnSpc>
              <a:spcBef>
                <a:spcPts val="0"/>
              </a:spcBef>
              <a:buClr>
                <a:schemeClr val="dk1"/>
              </a:buClr>
              <a:buSzPct val="100000"/>
              <a:buFont typeface="Arial" panose="020B0604020202020204"/>
              <a:buChar char="•"/>
            </a:pPr>
            <a:r>
              <a:rPr lang="en-GB" sz="2250"/>
              <a:t>P0285r0: Using customization points to unify executors</a:t>
            </a:r>
            <a:endParaRPr lang="en-GB" sz="2250"/>
          </a:p>
        </p:txBody>
      </p:sp>
      <p:cxnSp>
        <p:nvCxnSpPr>
          <p:cNvPr id="367" name="Shape 367"/>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368" name="Shape 368"/>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369" name="Shape 369"/>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370" name="Shape 370"/>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371" name="Shape 371"/>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372" name="Shape 372"/>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373" name="Shape 373"/>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374" name="Shape 374"/>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75" name="Shape 375"/>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76" name="Shape 376"/>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77" name="Shape 377"/>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78" name="Shape 378"/>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79" name="Shape 379"/>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80" name="Shape 380"/>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381" name="Shape 381"/>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382" name="Shape 382"/>
          <p:cNvSpPr/>
          <p:nvPr/>
        </p:nvSpPr>
        <p:spPr>
          <a:xfrm>
            <a:off x="5977256" y="4860075"/>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383" name="Shape 383"/>
          <p:cNvCxnSpPr/>
          <p:nvPr/>
        </p:nvCxnSpPr>
        <p:spPr>
          <a:xfrm>
            <a:off x="901650" y="4948725"/>
            <a:ext cx="4958550" cy="0"/>
          </a:xfrm>
          <a:prstGeom prst="straightConnector1">
            <a:avLst/>
          </a:prstGeom>
          <a:noFill/>
          <a:ln w="114300" cap="flat" cmpd="sng">
            <a:solidFill>
              <a:srgbClr val="FF0000"/>
            </a:solidFill>
            <a:prstDash val="solid"/>
            <a:round/>
            <a:headEnd type="none" w="lg" len="lg"/>
            <a:tailEnd type="stealth" w="lg" len="lg"/>
          </a:ln>
        </p:spPr>
      </p:cxn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250"/>
              <a:t>At the Oulu 2016 meeting the executors sub group was formed</a:t>
            </a:r>
            <a:endParaRPr lang="en-GB" sz="2250"/>
          </a:p>
          <a:p>
            <a:pPr>
              <a:lnSpc>
                <a:spcPct val="100000"/>
              </a:lnSpc>
              <a:spcBef>
                <a:spcPts val="0"/>
              </a:spcBef>
              <a:buClr>
                <a:schemeClr val="dk1"/>
              </a:buClr>
              <a:buSzPct val="100000"/>
              <a:buFont typeface="Arial" panose="020B0604020202020204"/>
              <a:buChar char="•"/>
            </a:pPr>
            <a:r>
              <a:rPr lang="en-GB" sz="2250"/>
              <a:t>The focus of the sub group was to bring together the various use cases of executors and form a unified proposal</a:t>
            </a:r>
            <a:endParaRPr lang="en-GB" sz="2250"/>
          </a:p>
        </p:txBody>
      </p:sp>
      <p:cxnSp>
        <p:nvCxnSpPr>
          <p:cNvPr id="389" name="Shape 389"/>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390" name="Shape 390"/>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391" name="Shape 391"/>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392" name="Shape 392"/>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393" name="Shape 393"/>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394" name="Shape 394"/>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395" name="Shape 395"/>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396" name="Shape 396"/>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397" name="Shape 397"/>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98" name="Shape 398"/>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399" name="Shape 399"/>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00" name="Shape 400"/>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01" name="Shape 401"/>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02" name="Shape 402"/>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403" name="Shape 403"/>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404" name="Shape 404"/>
          <p:cNvSpPr/>
          <p:nvPr/>
        </p:nvSpPr>
        <p:spPr>
          <a:xfrm>
            <a:off x="6376988" y="4860075"/>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250"/>
              <a:t>Since then the group has published multiple papers proposing a unified executors proposals:</a:t>
            </a:r>
            <a:endParaRPr lang="en-GB" sz="2250"/>
          </a:p>
          <a:p>
            <a:pPr lvl="1">
              <a:lnSpc>
                <a:spcPct val="100000"/>
              </a:lnSpc>
              <a:spcBef>
                <a:spcPts val="0"/>
              </a:spcBef>
              <a:buClr>
                <a:schemeClr val="dk1"/>
              </a:buClr>
              <a:buSzPct val="100000"/>
              <a:buFont typeface="Arial" panose="020B0604020202020204"/>
              <a:buChar char="•"/>
            </a:pPr>
            <a:r>
              <a:rPr lang="en-GB" sz="2250"/>
              <a:t>P0443r2: A Unified Executors Proposal for C++</a:t>
            </a:r>
            <a:endParaRPr lang="en-GB" sz="2250"/>
          </a:p>
          <a:p>
            <a:pPr lvl="1">
              <a:lnSpc>
                <a:spcPct val="100000"/>
              </a:lnSpc>
              <a:spcBef>
                <a:spcPts val="0"/>
              </a:spcBef>
              <a:buClr>
                <a:schemeClr val="dk1"/>
              </a:buClr>
              <a:buSzPct val="100000"/>
              <a:buFont typeface="Arial" panose="020B0604020202020204"/>
              <a:buChar char="•"/>
            </a:pPr>
            <a:r>
              <a:rPr lang="en-GB" sz="2250"/>
              <a:t>P0761r0: Executors Design Document</a:t>
            </a:r>
            <a:endParaRPr lang="en-GB" sz="2250"/>
          </a:p>
        </p:txBody>
      </p:sp>
      <p:cxnSp>
        <p:nvCxnSpPr>
          <p:cNvPr id="410" name="Shape 410"/>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411" name="Shape 411"/>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412" name="Shape 412"/>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413" name="Shape 413"/>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414" name="Shape 414"/>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415" name="Shape 415"/>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416" name="Shape 416"/>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417" name="Shape 417"/>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18" name="Shape 418"/>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19" name="Shape 419"/>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20" name="Shape 420"/>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21" name="Shape 421"/>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22" name="Shape 422"/>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23" name="Shape 423"/>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424" name="Shape 424"/>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425" name="Shape 425"/>
          <p:cNvSpPr/>
          <p:nvPr/>
        </p:nvSpPr>
        <p:spPr>
          <a:xfrm>
            <a:off x="7774313"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426" name="Shape 426"/>
          <p:cNvCxnSpPr/>
          <p:nvPr/>
        </p:nvCxnSpPr>
        <p:spPr>
          <a:xfrm rot="10800000" flipH="1">
            <a:off x="6577950" y="4932750"/>
            <a:ext cx="1071000" cy="15975"/>
          </a:xfrm>
          <a:prstGeom prst="straightConnector1">
            <a:avLst/>
          </a:prstGeom>
          <a:noFill/>
          <a:ln w="114300" cap="flat" cmpd="sng">
            <a:solidFill>
              <a:srgbClr val="FF0000"/>
            </a:solidFill>
            <a:prstDash val="solid"/>
            <a:round/>
            <a:headEnd type="none" w="lg" len="lg"/>
            <a:tailEnd type="stealth" w="lg" len="lg"/>
          </a:ln>
        </p:spPr>
      </p:cxn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250"/>
              <a:t>With the feedback from SG1 the proposal is close to forming a technical specification for executors</a:t>
            </a:r>
            <a:endParaRPr lang="en-GB" sz="2250"/>
          </a:p>
        </p:txBody>
      </p:sp>
      <p:cxnSp>
        <p:nvCxnSpPr>
          <p:cNvPr id="432" name="Shape 432"/>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433" name="Shape 433"/>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434" name="Shape 434"/>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435" name="Shape 435"/>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436" name="Shape 436"/>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437" name="Shape 437"/>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438" name="Shape 438"/>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439" name="Shape 439"/>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40" name="Shape 440"/>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41" name="Shape 441"/>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42" name="Shape 442"/>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443" name="Shape 443"/>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44" name="Shape 444"/>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445" name="Shape 445"/>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446" name="Shape 446"/>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447" name="Shape 447"/>
          <p:cNvSpPr/>
          <p:nvPr/>
        </p:nvSpPr>
        <p:spPr>
          <a:xfrm>
            <a:off x="8112656"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What is execution?</a:t>
            </a:r>
            <a:endParaRPr lang="en-GB" b="1"/>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p:nvPr/>
        </p:nvSpPr>
        <p:spPr>
          <a:xfrm>
            <a:off x="2694375" y="1161525"/>
            <a:ext cx="3755250" cy="1359000"/>
          </a:xfrm>
          <a:prstGeom prst="cloudCallout">
            <a:avLst>
              <a:gd name="adj1" fmla="val -79336"/>
              <a:gd name="adj2" fmla="val 46422"/>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Multi-threaded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59" name="Shape 459"/>
          <p:cNvSpPr txBox="1">
            <a:spLocks noGrp="1"/>
          </p:cNvSpPr>
          <p:nvPr>
            <p:ph type="body" idx="4294967295"/>
          </p:nvPr>
        </p:nvSpPr>
        <p:spPr>
          <a:xfrm>
            <a:off x="2444944" y="2885759"/>
            <a:ext cx="6184800" cy="2560050"/>
          </a:xfrm>
          <a:prstGeom prst="rect">
            <a:avLst/>
          </a:prstGeom>
          <a:noFill/>
          <a:ln>
            <a:noFill/>
          </a:ln>
        </p:spPr>
        <p:txBody>
          <a:bodyPr vert="horz" wrap="square" lIns="68569" tIns="34275" rIns="68569" bIns="34275" rtlCol="0" anchor="t" anchorCtr="0">
            <a:noAutofit/>
          </a:bodyPr>
          <a:lstStyle/>
          <a:p>
            <a:pPr>
              <a:spcBef>
                <a:spcPts val="0"/>
              </a:spcBef>
              <a:buClr>
                <a:schemeClr val="dk1"/>
              </a:buClr>
              <a:buSzPct val="100000"/>
              <a:buFont typeface="Arial" panose="020B0604020202020204"/>
              <a:buChar char="•"/>
            </a:pPr>
            <a:r>
              <a:rPr lang="en-GB" sz="2250"/>
              <a:t> Thread pools (fixed sized, dynamic)</a:t>
            </a:r>
            <a:endParaRPr lang="en-GB" sz="2250"/>
          </a:p>
          <a:p>
            <a:pPr>
              <a:spcBef>
                <a:spcPts val="0"/>
              </a:spcBef>
              <a:buClr>
                <a:schemeClr val="dk1"/>
              </a:buClr>
              <a:buSzPct val="100000"/>
              <a:buFont typeface="Arial" panose="020B0604020202020204"/>
              <a:buChar char="•"/>
            </a:pPr>
            <a:r>
              <a:rPr lang="en-GB" sz="2250"/>
              <a:t> std::async()</a:t>
            </a:r>
            <a:endParaRPr lang="en-GB" sz="2250"/>
          </a:p>
          <a:p>
            <a:pPr>
              <a:spcBef>
                <a:spcPts val="0"/>
              </a:spcBef>
              <a:buClr>
                <a:schemeClr val="dk1"/>
              </a:buClr>
              <a:buSzPct val="100000"/>
              <a:buFont typeface="Arial" panose="020B0604020202020204"/>
              <a:buChar char="•"/>
            </a:pPr>
            <a:r>
              <a:rPr lang="en-GB" sz="2250"/>
              <a:t> Launch policies</a:t>
            </a:r>
            <a:endParaRPr lang="en-GB" sz="2250"/>
          </a:p>
          <a:p>
            <a:pPr>
              <a:spcBef>
                <a:spcPts val="0"/>
              </a:spcBef>
              <a:buClr>
                <a:schemeClr val="dk1"/>
              </a:buClr>
              <a:buSzPct val="100000"/>
              <a:buFont typeface="Arial" panose="020B0604020202020204"/>
              <a:buChar char="•"/>
            </a:pPr>
            <a:r>
              <a:rPr lang="en-GB" sz="2250"/>
              <a:t> Work that can execution as if on a std::thread</a:t>
            </a:r>
            <a:endParaRPr lang="en-GB" sz="2250"/>
          </a:p>
        </p:txBody>
      </p:sp>
      <p:pic>
        <p:nvPicPr>
          <p:cNvPr id="460" name="Shape 460"/>
          <p:cNvPicPr preferRelativeResize="0"/>
          <p:nvPr/>
        </p:nvPicPr>
        <p:blipFill>
          <a:blip r:embed="rId1"/>
          <a:stretch>
            <a:fillRect/>
          </a:stretch>
        </p:blipFill>
        <p:spPr>
          <a:xfrm>
            <a:off x="370031" y="2482687"/>
            <a:ext cx="1613982" cy="1892618"/>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Shape 75"/>
          <p:cNvPicPr preferRelativeResize="0">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11989" y="4981576"/>
            <a:ext cx="1563687"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Shape 76"/>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2694375" y="1161525"/>
            <a:ext cx="3755250" cy="1359000"/>
          </a:xfrm>
          <a:prstGeom prst="cloudCallout">
            <a:avLst>
              <a:gd name="adj1" fmla="val -79336"/>
              <a:gd name="adj2" fmla="val 46422"/>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Network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66" name="Shape 466"/>
          <p:cNvSpPr txBox="1">
            <a:spLocks noGrp="1"/>
          </p:cNvSpPr>
          <p:nvPr>
            <p:ph type="body" idx="4294967295"/>
          </p:nvPr>
        </p:nvSpPr>
        <p:spPr>
          <a:xfrm>
            <a:off x="2444944" y="2885759"/>
            <a:ext cx="6184800" cy="2560050"/>
          </a:xfrm>
          <a:prstGeom prst="rect">
            <a:avLst/>
          </a:prstGeom>
          <a:noFill/>
          <a:ln>
            <a:noFill/>
          </a:ln>
        </p:spPr>
        <p:txBody>
          <a:bodyPr vert="horz" wrap="square" lIns="68569" tIns="34275" rIns="68569" bIns="34275" rtlCol="0" anchor="t" anchorCtr="0">
            <a:noAutofit/>
          </a:bodyPr>
          <a:lstStyle/>
          <a:p>
            <a:pPr>
              <a:spcBef>
                <a:spcPts val="0"/>
              </a:spcBef>
              <a:buClr>
                <a:schemeClr val="dk1"/>
              </a:buClr>
              <a:buSzPct val="100000"/>
              <a:buFont typeface="Arial" panose="020B0604020202020204"/>
              <a:buChar char="•"/>
            </a:pPr>
            <a:r>
              <a:rPr lang="en-GB" sz="2250"/>
              <a:t> Network devices</a:t>
            </a:r>
            <a:endParaRPr lang="en-GB" sz="2250"/>
          </a:p>
          <a:p>
            <a:pPr>
              <a:spcBef>
                <a:spcPts val="0"/>
              </a:spcBef>
              <a:buClr>
                <a:schemeClr val="dk1"/>
              </a:buClr>
              <a:buSzPct val="100000"/>
              <a:buFont typeface="Arial" panose="020B0604020202020204"/>
              <a:buChar char="•"/>
            </a:pPr>
            <a:r>
              <a:rPr lang="en-GB" sz="2250"/>
              <a:t> Boost.asio / networking TS</a:t>
            </a:r>
            <a:endParaRPr lang="en-GB" sz="2250"/>
          </a:p>
          <a:p>
            <a:pPr>
              <a:spcBef>
                <a:spcPts val="0"/>
              </a:spcBef>
              <a:buClr>
                <a:schemeClr val="dk1"/>
              </a:buClr>
              <a:buSzPct val="100000"/>
              <a:buFont typeface="Arial" panose="020B0604020202020204"/>
              <a:buChar char="•"/>
            </a:pPr>
            <a:r>
              <a:rPr lang="en-GB" sz="2250"/>
              <a:t> One way communication</a:t>
            </a:r>
            <a:endParaRPr lang="en-GB" sz="2250"/>
          </a:p>
          <a:p>
            <a:pPr>
              <a:spcBef>
                <a:spcPts val="0"/>
              </a:spcBef>
              <a:buClr>
                <a:schemeClr val="dk1"/>
              </a:buClr>
              <a:buSzPct val="100000"/>
              <a:buFont typeface="Arial" panose="020B0604020202020204"/>
              <a:buChar char="•"/>
            </a:pPr>
            <a:r>
              <a:rPr lang="en-GB" sz="2250"/>
              <a:t> Work tracking</a:t>
            </a:r>
            <a:endParaRPr lang="en-GB" sz="2250"/>
          </a:p>
        </p:txBody>
      </p:sp>
      <p:pic>
        <p:nvPicPr>
          <p:cNvPr id="467" name="Shape 467"/>
          <p:cNvPicPr preferRelativeResize="0"/>
          <p:nvPr/>
        </p:nvPicPr>
        <p:blipFill>
          <a:blip r:embed="rId1"/>
          <a:stretch>
            <a:fillRect/>
          </a:stretch>
        </p:blipFill>
        <p:spPr>
          <a:xfrm>
            <a:off x="383176" y="2482687"/>
            <a:ext cx="1587696" cy="1892618"/>
          </a:xfrm>
          <a:prstGeom prst="rect">
            <a:avLst/>
          </a:prstGeom>
          <a:noFill/>
          <a:ln>
            <a:noFill/>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p:nvPr/>
        </p:nvSpPr>
        <p:spPr>
          <a:xfrm>
            <a:off x="2694375" y="1161525"/>
            <a:ext cx="3755250" cy="1359000"/>
          </a:xfrm>
          <a:prstGeom prst="cloudCallout">
            <a:avLst>
              <a:gd name="adj1" fmla="val -79336"/>
              <a:gd name="adj2" fmla="val 46422"/>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Parallel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73" name="Shape 473"/>
          <p:cNvSpPr txBox="1">
            <a:spLocks noGrp="1"/>
          </p:cNvSpPr>
          <p:nvPr>
            <p:ph type="body" idx="4294967295"/>
          </p:nvPr>
        </p:nvSpPr>
        <p:spPr>
          <a:xfrm>
            <a:off x="2444944" y="2885759"/>
            <a:ext cx="6184800" cy="2560050"/>
          </a:xfrm>
          <a:prstGeom prst="rect">
            <a:avLst/>
          </a:prstGeom>
          <a:noFill/>
          <a:ln>
            <a:noFill/>
          </a:ln>
        </p:spPr>
        <p:txBody>
          <a:bodyPr vert="horz" wrap="square" lIns="68569" tIns="34275" rIns="68569" bIns="34275" rtlCol="0" anchor="t" anchorCtr="0">
            <a:noAutofit/>
          </a:bodyPr>
          <a:lstStyle/>
          <a:p>
            <a:pPr>
              <a:spcBef>
                <a:spcPts val="0"/>
              </a:spcBef>
              <a:buClr>
                <a:schemeClr val="dk1"/>
              </a:buClr>
              <a:buSzPct val="100000"/>
              <a:buFont typeface="Arial" panose="020B0604020202020204"/>
              <a:buChar char="•"/>
            </a:pPr>
            <a:r>
              <a:rPr lang="en-GB" sz="2250"/>
              <a:t> Parallel / vectorized algorithms</a:t>
            </a:r>
            <a:endParaRPr lang="en-GB" sz="2250"/>
          </a:p>
          <a:p>
            <a:pPr>
              <a:spcBef>
                <a:spcPts val="0"/>
              </a:spcBef>
              <a:buClr>
                <a:schemeClr val="dk1"/>
              </a:buClr>
              <a:buSzPct val="100000"/>
              <a:buFont typeface="Arial" panose="020B0604020202020204"/>
              <a:buChar char="•"/>
            </a:pPr>
            <a:r>
              <a:rPr lang="en-GB" sz="2250"/>
              <a:t> Execution policies</a:t>
            </a:r>
            <a:endParaRPr lang="en-GB" sz="2250"/>
          </a:p>
          <a:p>
            <a:pPr>
              <a:spcBef>
                <a:spcPts val="0"/>
              </a:spcBef>
              <a:buClr>
                <a:schemeClr val="dk1"/>
              </a:buClr>
              <a:buSzPct val="100000"/>
              <a:buFont typeface="Arial" panose="020B0604020202020204"/>
              <a:buChar char="•"/>
            </a:pPr>
            <a:r>
              <a:rPr lang="en-GB" sz="2250"/>
              <a:t> Bulk execution of threads</a:t>
            </a:r>
            <a:endParaRPr lang="en-GB" sz="2250"/>
          </a:p>
          <a:p>
            <a:pPr>
              <a:spcBef>
                <a:spcPts val="0"/>
              </a:spcBef>
              <a:buClr>
                <a:schemeClr val="dk1"/>
              </a:buClr>
              <a:buSzPct val="100000"/>
              <a:buFont typeface="Arial" panose="020B0604020202020204"/>
              <a:buChar char="•"/>
            </a:pPr>
            <a:r>
              <a:rPr lang="en-GB" sz="2250"/>
              <a:t> Channel for returning a result</a:t>
            </a:r>
            <a:endParaRPr lang="en-GB" sz="2250"/>
          </a:p>
        </p:txBody>
      </p:sp>
      <p:pic>
        <p:nvPicPr>
          <p:cNvPr id="474" name="Shape 474"/>
          <p:cNvPicPr preferRelativeResize="0"/>
          <p:nvPr/>
        </p:nvPicPr>
        <p:blipFill>
          <a:blip r:embed="rId1"/>
          <a:stretch>
            <a:fillRect/>
          </a:stretch>
        </p:blipFill>
        <p:spPr>
          <a:xfrm>
            <a:off x="380544" y="2482687"/>
            <a:ext cx="1592954" cy="1892618"/>
          </a:xfrm>
          <a:prstGeom prst="rect">
            <a:avLst/>
          </a:prstGeom>
          <a:noFill/>
          <a:ln>
            <a:noFill/>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p:nvPr/>
        </p:nvSpPr>
        <p:spPr>
          <a:xfrm>
            <a:off x="2694375" y="1161525"/>
            <a:ext cx="3755250" cy="1359000"/>
          </a:xfrm>
          <a:prstGeom prst="cloudCallout">
            <a:avLst>
              <a:gd name="adj1" fmla="val -79336"/>
              <a:gd name="adj2" fmla="val 46422"/>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Heterogeneous &amp; distributed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80" name="Shape 480"/>
          <p:cNvSpPr txBox="1">
            <a:spLocks noGrp="1"/>
          </p:cNvSpPr>
          <p:nvPr>
            <p:ph type="body" idx="4294967295"/>
          </p:nvPr>
        </p:nvSpPr>
        <p:spPr>
          <a:xfrm>
            <a:off x="2444944" y="2885759"/>
            <a:ext cx="6184800" cy="2560050"/>
          </a:xfrm>
          <a:prstGeom prst="rect">
            <a:avLst/>
          </a:prstGeom>
          <a:noFill/>
          <a:ln>
            <a:noFill/>
          </a:ln>
        </p:spPr>
        <p:txBody>
          <a:bodyPr vert="horz" wrap="square" lIns="68569" tIns="34275" rIns="68569" bIns="34275" rtlCol="0" anchor="t" anchorCtr="0">
            <a:noAutofit/>
          </a:bodyPr>
          <a:lstStyle/>
          <a:p>
            <a:pPr>
              <a:spcBef>
                <a:spcPts val="0"/>
              </a:spcBef>
              <a:buClr>
                <a:schemeClr val="dk1"/>
              </a:buClr>
              <a:buSzPct val="100000"/>
              <a:buFont typeface="Arial" panose="020B0604020202020204"/>
              <a:buChar char="•"/>
            </a:pPr>
            <a:r>
              <a:rPr lang="en-GB" sz="2250"/>
              <a:t> Managed execution contexts</a:t>
            </a:r>
            <a:endParaRPr lang="en-GB" sz="2250"/>
          </a:p>
          <a:p>
            <a:pPr>
              <a:spcBef>
                <a:spcPts val="0"/>
              </a:spcBef>
              <a:buClr>
                <a:schemeClr val="dk1"/>
              </a:buClr>
              <a:buSzPct val="100000"/>
              <a:buFont typeface="Arial" panose="020B0604020202020204"/>
              <a:buChar char="•"/>
            </a:pPr>
            <a:r>
              <a:rPr lang="en-GB" sz="2250"/>
              <a:t> Discrete non-CPU architectures</a:t>
            </a:r>
            <a:endParaRPr lang="en-GB" sz="2250"/>
          </a:p>
          <a:p>
            <a:pPr>
              <a:spcBef>
                <a:spcPts val="0"/>
              </a:spcBef>
              <a:buClr>
                <a:schemeClr val="dk1"/>
              </a:buClr>
              <a:buSzPct val="100000"/>
              <a:buFont typeface="Arial" panose="020B0604020202020204"/>
              <a:buChar char="•"/>
            </a:pPr>
            <a:r>
              <a:rPr lang="en-GB" sz="2250"/>
              <a:t> Task graphs</a:t>
            </a:r>
            <a:endParaRPr lang="en-GB" sz="2250"/>
          </a:p>
          <a:p>
            <a:pPr>
              <a:spcBef>
                <a:spcPts val="0"/>
              </a:spcBef>
              <a:buClr>
                <a:schemeClr val="dk1"/>
              </a:buClr>
              <a:buSzPct val="100000"/>
              <a:buFont typeface="Arial" panose="020B0604020202020204"/>
              <a:buChar char="•"/>
            </a:pPr>
            <a:r>
              <a:rPr lang="en-GB" sz="2250"/>
              <a:t> Bulk execution of threads</a:t>
            </a:r>
            <a:endParaRPr lang="en-GB" sz="2250"/>
          </a:p>
        </p:txBody>
      </p:sp>
      <p:pic>
        <p:nvPicPr>
          <p:cNvPr id="481" name="Shape 481"/>
          <p:cNvPicPr preferRelativeResize="0"/>
          <p:nvPr/>
        </p:nvPicPr>
        <p:blipFill>
          <a:blip r:embed="rId1"/>
          <a:stretch>
            <a:fillRect/>
          </a:stretch>
        </p:blipFill>
        <p:spPr>
          <a:xfrm>
            <a:off x="370025" y="2482687"/>
            <a:ext cx="1613982" cy="1892618"/>
          </a:xfrm>
          <a:prstGeom prst="rect">
            <a:avLst/>
          </a:prstGeom>
          <a:noFill/>
          <a:ln>
            <a:noFill/>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How do we make sure everyone gets what they want?</a:t>
            </a:r>
            <a:endParaRPr lang="en-GB" b="1"/>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p:cNvPicPr preferRelativeResize="0"/>
          <p:nvPr/>
        </p:nvPicPr>
        <p:blipFill>
          <a:blip r:embed="rId1"/>
          <a:stretch>
            <a:fillRect/>
          </a:stretch>
        </p:blipFill>
        <p:spPr>
          <a:xfrm>
            <a:off x="1355850" y="1051913"/>
            <a:ext cx="6432300" cy="4288200"/>
          </a:xfrm>
          <a:prstGeom prst="rect">
            <a:avLst/>
          </a:prstGeom>
          <a:noFill/>
          <a:ln>
            <a:noFill/>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What do these all have in Common?</a:t>
            </a:r>
            <a:endParaRPr lang="en-GB" b="1"/>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Shape 503"/>
          <p:cNvPicPr preferRelativeResize="0"/>
          <p:nvPr/>
        </p:nvPicPr>
        <p:blipFill>
          <a:blip r:embed="rId1"/>
          <a:stretch>
            <a:fillRect/>
          </a:stretch>
        </p:blipFill>
        <p:spPr>
          <a:xfrm>
            <a:off x="6449619" y="3395944"/>
            <a:ext cx="1613982" cy="1892618"/>
          </a:xfrm>
          <a:prstGeom prst="rect">
            <a:avLst/>
          </a:prstGeom>
          <a:noFill/>
          <a:ln>
            <a:noFill/>
          </a:ln>
        </p:spPr>
      </p:pic>
      <p:pic>
        <p:nvPicPr>
          <p:cNvPr id="504" name="Shape 504"/>
          <p:cNvPicPr preferRelativeResize="0"/>
          <p:nvPr/>
        </p:nvPicPr>
        <p:blipFill>
          <a:blip r:embed="rId2"/>
          <a:stretch>
            <a:fillRect/>
          </a:stretch>
        </p:blipFill>
        <p:spPr>
          <a:xfrm>
            <a:off x="1101425" y="3395944"/>
            <a:ext cx="1592954" cy="1892618"/>
          </a:xfrm>
          <a:prstGeom prst="rect">
            <a:avLst/>
          </a:prstGeom>
          <a:noFill/>
          <a:ln>
            <a:noFill/>
          </a:ln>
        </p:spPr>
      </p:pic>
      <p:pic>
        <p:nvPicPr>
          <p:cNvPr id="505" name="Shape 505"/>
          <p:cNvPicPr preferRelativeResize="0"/>
          <p:nvPr/>
        </p:nvPicPr>
        <p:blipFill>
          <a:blip r:embed="rId3"/>
          <a:stretch>
            <a:fillRect/>
          </a:stretch>
        </p:blipFill>
        <p:spPr>
          <a:xfrm>
            <a:off x="7159988" y="1161525"/>
            <a:ext cx="1587696" cy="1892618"/>
          </a:xfrm>
          <a:prstGeom prst="rect">
            <a:avLst/>
          </a:prstGeom>
          <a:noFill/>
          <a:ln>
            <a:noFill/>
          </a:ln>
        </p:spPr>
      </p:pic>
      <p:pic>
        <p:nvPicPr>
          <p:cNvPr id="506" name="Shape 506"/>
          <p:cNvPicPr preferRelativeResize="0"/>
          <p:nvPr/>
        </p:nvPicPr>
        <p:blipFill>
          <a:blip r:embed="rId4"/>
          <a:stretch>
            <a:fillRect/>
          </a:stretch>
        </p:blipFill>
        <p:spPr>
          <a:xfrm>
            <a:off x="370031" y="1161525"/>
            <a:ext cx="1613982" cy="1892618"/>
          </a:xfrm>
          <a:prstGeom prst="rect">
            <a:avLst/>
          </a:prstGeom>
          <a:noFill/>
          <a:ln>
            <a:noFill/>
          </a:ln>
        </p:spPr>
      </p:pic>
      <p:sp>
        <p:nvSpPr>
          <p:cNvPr id="507" name="Shape 507"/>
          <p:cNvSpPr/>
          <p:nvPr/>
        </p:nvSpPr>
        <p:spPr>
          <a:xfrm>
            <a:off x="2694375" y="1161525"/>
            <a:ext cx="3755250" cy="1359000"/>
          </a:xfrm>
          <a:prstGeom prst="cloudCallout">
            <a:avLst>
              <a:gd name="adj1" fmla="val -78363"/>
              <a:gd name="adj2" fmla="val -41745"/>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Work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8" name="Shape 508"/>
          <p:cNvSpPr/>
          <p:nvPr/>
        </p:nvSpPr>
        <p:spPr>
          <a:xfrm>
            <a:off x="2694375" y="1161525"/>
            <a:ext cx="3755250" cy="1359000"/>
          </a:xfrm>
          <a:prstGeom prst="cloudCallout">
            <a:avLst>
              <a:gd name="adj1" fmla="val -60075"/>
              <a:gd name="adj2" fmla="val 109323"/>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Work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Shape 509"/>
          <p:cNvSpPr/>
          <p:nvPr/>
        </p:nvSpPr>
        <p:spPr>
          <a:xfrm>
            <a:off x="2694375" y="1161525"/>
            <a:ext cx="3755250" cy="1359000"/>
          </a:xfrm>
          <a:prstGeom prst="cloudCallout">
            <a:avLst>
              <a:gd name="adj1" fmla="val 58021"/>
              <a:gd name="adj2" fmla="val 108246"/>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Work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Shape 510"/>
          <p:cNvSpPr/>
          <p:nvPr/>
        </p:nvSpPr>
        <p:spPr>
          <a:xfrm>
            <a:off x="2694375" y="1161525"/>
            <a:ext cx="3755250" cy="1359000"/>
          </a:xfrm>
          <a:prstGeom prst="cloudCallout">
            <a:avLst>
              <a:gd name="adj1" fmla="val 72808"/>
              <a:gd name="adj2" fmla="val -41745"/>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lnSpc>
                <a:spcPct val="90000"/>
              </a:lnSpc>
            </a:pPr>
            <a:r>
              <a:rPr lang="en-GB" sz="2250" b="1">
                <a:solidFill>
                  <a:schemeClr val="dk1"/>
                </a:solidFill>
                <a:latin typeface="Calibri" panose="020F0502020204030204"/>
                <a:ea typeface="Calibri" panose="020F0502020204030204"/>
                <a:cs typeface="Calibri" panose="020F0502020204030204"/>
                <a:sym typeface="Calibri" panose="020F0502020204030204"/>
              </a:rPr>
              <a:t>Work execution</a:t>
            </a:r>
            <a:endParaRPr lang="en-GB" sz="22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Shape 511"/>
          <p:cNvSpPr txBox="1">
            <a:spLocks noGrp="1"/>
          </p:cNvSpPr>
          <p:nvPr>
            <p:ph type="body" idx="4294967295"/>
          </p:nvPr>
        </p:nvSpPr>
        <p:spPr>
          <a:xfrm>
            <a:off x="3000150" y="3227944"/>
            <a:ext cx="3143700" cy="2228625"/>
          </a:xfrm>
          <a:prstGeom prst="rect">
            <a:avLst/>
          </a:prstGeom>
          <a:noFill/>
          <a:ln>
            <a:noFill/>
          </a:ln>
        </p:spPr>
        <p:txBody>
          <a:bodyPr vert="horz" wrap="square" lIns="68569" tIns="34275" rIns="68569" bIns="34275" rtlCol="0" anchor="t" anchorCtr="0">
            <a:noAutofit/>
          </a:bodyPr>
          <a:lstStyle/>
          <a:p>
            <a:pPr>
              <a:spcBef>
                <a:spcPts val="0"/>
              </a:spcBef>
              <a:buClr>
                <a:schemeClr val="dk1"/>
              </a:buClr>
              <a:buSzPct val="100000"/>
              <a:buFont typeface="Arial" panose="020B0604020202020204"/>
              <a:buChar char="•"/>
            </a:pPr>
            <a:r>
              <a:rPr lang="en-GB" sz="2250"/>
              <a:t> Execution of a callable object</a:t>
            </a:r>
            <a:endParaRPr lang="en-GB" sz="225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Establish a common topology of execution</a:t>
            </a:r>
            <a:endParaRPr lang="en-GB" b="1"/>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Instruction Stream</a:t>
            </a:r>
            <a:endParaRPr lang="en-GB" sz="1350" b="1">
              <a:solidFill>
                <a:srgbClr val="FF0000"/>
              </a:solidFill>
            </a:endParaRPr>
          </a:p>
        </p:txBody>
      </p:sp>
      <p:sp>
        <p:nvSpPr>
          <p:cNvPr id="523" name="Shape 523"/>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a:t>
            </a:r>
            <a:r>
              <a:rPr lang="en-GB" sz="1800">
                <a:solidFill>
                  <a:srgbClr val="FF0000"/>
                </a:solidFill>
              </a:rPr>
              <a:t>instruction stream</a:t>
            </a:r>
            <a:r>
              <a:rPr lang="en-GB" sz="1800"/>
              <a:t> is a callable object that is to be executed</a:t>
            </a:r>
            <a:endParaRPr lang="en-GB" sz="180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Instruction Stream</a:t>
            </a:r>
            <a:endParaRPr lang="en-GB" sz="1350" b="1"/>
          </a:p>
        </p:txBody>
      </p:sp>
      <p:sp>
        <p:nvSpPr>
          <p:cNvPr id="529" name="Shape 529"/>
          <p:cNvSpPr/>
          <p:nvPr/>
        </p:nvSpPr>
        <p:spPr>
          <a:xfrm>
            <a:off x="4002844" y="38403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cxnSp>
        <p:nvCxnSpPr>
          <p:cNvPr id="530" name="Shape 530"/>
          <p:cNvCxnSpPr>
            <a:stCxn id="531" idx="3"/>
            <a:endCxn id="528" idx="1"/>
          </p:cNvCxnSpPr>
          <p:nvPr/>
        </p:nvCxnSpPr>
        <p:spPr>
          <a:xfrm>
            <a:off x="5232469" y="4265719"/>
            <a:ext cx="1501200" cy="450"/>
          </a:xfrm>
          <a:prstGeom prst="curvedConnector3">
            <a:avLst>
              <a:gd name="adj1" fmla="val 50000"/>
            </a:avLst>
          </a:prstGeom>
          <a:noFill/>
          <a:ln w="38100" cap="flat" cmpd="sng">
            <a:solidFill>
              <a:schemeClr val="dk2"/>
            </a:solidFill>
            <a:prstDash val="solid"/>
            <a:round/>
            <a:headEnd type="none" w="lg" len="lg"/>
            <a:tailEnd type="triangle" w="lg" len="lg"/>
          </a:ln>
        </p:spPr>
      </p:cxnSp>
      <p:sp>
        <p:nvSpPr>
          <p:cNvPr id="531" name="Shape 531"/>
          <p:cNvSpPr/>
          <p:nvPr/>
        </p:nvSpPr>
        <p:spPr>
          <a:xfrm>
            <a:off x="4059994"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32" name="Shape 532"/>
          <p:cNvSpPr/>
          <p:nvPr/>
        </p:nvSpPr>
        <p:spPr>
          <a:xfrm>
            <a:off x="4116919" y="39546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Lightweight Execution Agent</a:t>
            </a:r>
            <a:endParaRPr lang="en-GB" sz="1350" b="1">
              <a:solidFill>
                <a:srgbClr val="FF0000"/>
              </a:solidFill>
            </a:endParaRPr>
          </a:p>
        </p:txBody>
      </p:sp>
      <p:sp>
        <p:nvSpPr>
          <p:cNvPr id="533" name="Shape 533"/>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 </a:t>
            </a:r>
            <a:r>
              <a:rPr lang="en-GB" sz="1800">
                <a:solidFill>
                  <a:srgbClr val="FF0000"/>
                </a:solidFill>
              </a:rPr>
              <a:t>light-weight execution agent</a:t>
            </a:r>
            <a:r>
              <a:rPr lang="en-GB" sz="1800"/>
              <a:t> is a single thread of execution executing the </a:t>
            </a:r>
            <a:r>
              <a:rPr lang="en-GB" sz="1800">
                <a:solidFill>
                  <a:srgbClr val="FF0000"/>
                </a:solidFill>
              </a:rPr>
              <a:t>instruction stream</a:t>
            </a:r>
            <a:endParaRPr lang="en-GB" sz="180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bwMode="auto">
          <a:xfrm>
            <a:off x="1692275" y="114300"/>
            <a:ext cx="7200900"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solidFill>
                  <a:srgbClr val="FF0000"/>
                </a:solidFill>
              </a:rPr>
              <a:t>Beautiful and elegant Lambdas</a:t>
            </a:r>
            <a:endParaRPr lang="en-US" altLang="en-US" dirty="0" smtClean="0">
              <a:solidFill>
                <a:srgbClr val="FF0000"/>
              </a:solidFill>
            </a:endParaRPr>
          </a:p>
        </p:txBody>
      </p:sp>
      <p:sp>
        <p:nvSpPr>
          <p:cNvPr id="64515" name="Content Placeholder 2"/>
          <p:cNvSpPr>
            <a:spLocks noGrp="1"/>
          </p:cNvSpPr>
          <p:nvPr>
            <p:ph sz="quarter" idx="1"/>
          </p:nvPr>
        </p:nvSpPr>
        <p:spPr bwMode="auto">
          <a:xfrm>
            <a:off x="457200" y="4445000"/>
            <a:ext cx="8229600" cy="187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lnSpcReduction="10000"/>
          </a:bodyPr>
          <a:lstStyle/>
          <a:p>
            <a:r>
              <a:rPr lang="en-US" altLang="en-US" smtClean="0"/>
              <a:t>“</a:t>
            </a:r>
            <a:r>
              <a:rPr lang="en-US" altLang="en-US" sz="2800" smtClean="0"/>
              <a:t>Lambdas, Lambdas Everywhere” </a:t>
            </a:r>
            <a:r>
              <a:rPr lang="en-US" altLang="en-US" sz="2800" i="1" smtClean="0"/>
              <a:t>http://vimeo.com/23975522 </a:t>
            </a:r>
            <a:endParaRPr lang="en-US" altLang="en-US" sz="2800" i="1" smtClean="0"/>
          </a:p>
          <a:p>
            <a:r>
              <a:rPr lang="en-US" altLang="en-US" sz="2800" i="1" smtClean="0"/>
              <a:t>Full Disclosure: I love C++ and have  for many years</a:t>
            </a:r>
            <a:endParaRPr lang="en-US" altLang="en-US" sz="2800" i="1" smtClean="0"/>
          </a:p>
          <a:p>
            <a:r>
              <a:rPr lang="en-US" altLang="en-US" sz="2800" i="1" smtClean="0"/>
              <a:t>But … What is wrong here</a:t>
            </a:r>
            <a:endParaRPr lang="en-US" altLang="en-US" sz="2800" i="1" smtClean="0"/>
          </a:p>
        </p:txBody>
      </p:sp>
      <p:graphicFrame>
        <p:nvGraphicFramePr>
          <p:cNvPr id="4" name="Table 3"/>
          <p:cNvGraphicFramePr>
            <a:graphicFrameLocks noGrp="1"/>
          </p:cNvGraphicFramePr>
          <p:nvPr/>
        </p:nvGraphicFramePr>
        <p:xfrm>
          <a:off x="457200" y="1349375"/>
          <a:ext cx="8229600" cy="2804104"/>
        </p:xfrm>
        <a:graphic>
          <a:graphicData uri="http://schemas.openxmlformats.org/drawingml/2006/table">
            <a:tbl>
              <a:tblPr firstRow="1" bandRow="1">
                <a:tableStyleId>{5C22544A-7EE6-4342-B048-85BDC9FD1C3A}</a:tableStyleId>
              </a:tblPr>
              <a:tblGrid>
                <a:gridCol w="3733800"/>
                <a:gridCol w="4495800"/>
              </a:tblGrid>
              <a:tr h="487570">
                <a:tc>
                  <a:txBody>
                    <a:bodyPr/>
                    <a:lstStyle/>
                    <a:p>
                      <a:r>
                        <a:rPr lang="en-US" sz="2400" dirty="0" smtClean="0"/>
                        <a:t>C++98</a:t>
                      </a:r>
                      <a:endParaRPr lang="en-US" sz="2400" dirty="0"/>
                    </a:p>
                  </a:txBody>
                  <a:tcPr marT="60946" marB="60946"/>
                </a:tc>
                <a:tc>
                  <a:txBody>
                    <a:bodyPr/>
                    <a:lstStyle/>
                    <a:p>
                      <a:r>
                        <a:rPr lang="en-US" sz="2400" dirty="0" smtClean="0"/>
                        <a:t>C++11/14/17</a:t>
                      </a:r>
                      <a:endParaRPr lang="en-US" sz="2400" dirty="0"/>
                    </a:p>
                  </a:txBody>
                  <a:tcPr marT="60946" marB="60946"/>
                </a:tc>
              </a:tr>
              <a:tr h="2315955">
                <a:tc>
                  <a:txBody>
                    <a:bodyPr/>
                    <a:lstStyle/>
                    <a:p>
                      <a:r>
                        <a:rPr lang="en-US" sz="2400" dirty="0" smtClean="0">
                          <a:solidFill>
                            <a:schemeClr val="tx1">
                              <a:lumMod val="65000"/>
                              <a:lumOff val="35000"/>
                            </a:schemeClr>
                          </a:solidFill>
                        </a:rPr>
                        <a:t>vector&lt;int&gt;::iterator </a:t>
                      </a:r>
                      <a:r>
                        <a:rPr lang="en-US" sz="2400" dirty="0" err="1" smtClean="0">
                          <a:solidFill>
                            <a:schemeClr val="tx1">
                              <a:lumMod val="65000"/>
                              <a:lumOff val="35000"/>
                            </a:schemeClr>
                          </a:solidFill>
                        </a:rPr>
                        <a:t>i</a:t>
                      </a:r>
                      <a:r>
                        <a:rPr lang="en-US" sz="2400" dirty="0" smtClean="0">
                          <a:solidFill>
                            <a:schemeClr val="tx1">
                              <a:lumMod val="65000"/>
                              <a:lumOff val="35000"/>
                            </a:schemeClr>
                          </a:solidFill>
                        </a:rPr>
                        <a:t> = v.begin();</a:t>
                      </a:r>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for( ; </a:t>
                      </a:r>
                      <a:r>
                        <a:rPr lang="en-US" sz="2400" dirty="0" err="1" smtClean="0">
                          <a:solidFill>
                            <a:schemeClr val="tx1">
                              <a:lumMod val="65000"/>
                              <a:lumOff val="35000"/>
                            </a:schemeClr>
                          </a:solidFill>
                        </a:rPr>
                        <a:t>i</a:t>
                      </a:r>
                      <a:r>
                        <a:rPr lang="en-US" sz="2400" dirty="0" smtClean="0">
                          <a:solidFill>
                            <a:schemeClr val="tx1">
                              <a:lumMod val="65000"/>
                              <a:lumOff val="35000"/>
                            </a:schemeClr>
                          </a:solidFill>
                        </a:rPr>
                        <a:t> != </a:t>
                      </a:r>
                      <a:r>
                        <a:rPr lang="en-US" sz="2400" dirty="0" err="1" smtClean="0">
                          <a:solidFill>
                            <a:schemeClr val="tx1">
                              <a:lumMod val="65000"/>
                              <a:lumOff val="35000"/>
                            </a:schemeClr>
                          </a:solidFill>
                        </a:rPr>
                        <a:t>v.end</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i</a:t>
                      </a:r>
                      <a:r>
                        <a:rPr lang="en-US" sz="2400" dirty="0" smtClean="0">
                          <a:solidFill>
                            <a:schemeClr val="tx1">
                              <a:lumMod val="65000"/>
                              <a:lumOff val="35000"/>
                            </a:schemeClr>
                          </a:solidFill>
                        </a:rPr>
                        <a:t> ) {</a:t>
                      </a:r>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    if( *</a:t>
                      </a:r>
                      <a:r>
                        <a:rPr lang="en-US" sz="2400" dirty="0" err="1" smtClean="0">
                          <a:solidFill>
                            <a:schemeClr val="tx1">
                              <a:lumMod val="65000"/>
                              <a:lumOff val="35000"/>
                            </a:schemeClr>
                          </a:solidFill>
                        </a:rPr>
                        <a:t>i</a:t>
                      </a:r>
                      <a:r>
                        <a:rPr lang="en-US" sz="2400" dirty="0" smtClean="0">
                          <a:solidFill>
                            <a:schemeClr val="tx1">
                              <a:lumMod val="65000"/>
                              <a:lumOff val="35000"/>
                            </a:schemeClr>
                          </a:solidFill>
                        </a:rPr>
                        <a:t> &gt; x &amp;&amp; *</a:t>
                      </a:r>
                      <a:r>
                        <a:rPr lang="en-US" sz="2400" dirty="0" err="1" smtClean="0">
                          <a:solidFill>
                            <a:schemeClr val="tx1">
                              <a:lumMod val="65000"/>
                              <a:lumOff val="35000"/>
                            </a:schemeClr>
                          </a:solidFill>
                        </a:rPr>
                        <a:t>i</a:t>
                      </a:r>
                      <a:r>
                        <a:rPr lang="en-US" sz="2400" dirty="0" smtClean="0">
                          <a:solidFill>
                            <a:schemeClr val="tx1">
                              <a:lumMod val="65000"/>
                              <a:lumOff val="35000"/>
                            </a:schemeClr>
                          </a:solidFill>
                        </a:rPr>
                        <a:t> &lt; y )</a:t>
                      </a:r>
                      <a:br>
                        <a:rPr lang="en-US" sz="2400" dirty="0" smtClean="0">
                          <a:solidFill>
                            <a:schemeClr val="tx1">
                              <a:lumMod val="65000"/>
                              <a:lumOff val="35000"/>
                            </a:schemeClr>
                          </a:solidFill>
                        </a:rPr>
                      </a:br>
                      <a:r>
                        <a:rPr lang="en-US" sz="2400" baseline="0" dirty="0" smtClean="0">
                          <a:solidFill>
                            <a:schemeClr val="tx1">
                              <a:lumMod val="65000"/>
                              <a:lumOff val="35000"/>
                            </a:schemeClr>
                          </a:solidFill>
                        </a:rPr>
                        <a:t>        </a:t>
                      </a:r>
                      <a:r>
                        <a:rPr lang="en-US" sz="2400" dirty="0" smtClean="0">
                          <a:solidFill>
                            <a:schemeClr val="tx1">
                              <a:lumMod val="65000"/>
                              <a:lumOff val="35000"/>
                            </a:schemeClr>
                          </a:solidFill>
                        </a:rPr>
                        <a:t>break;</a:t>
                      </a:r>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a:t>
                      </a:r>
                      <a:endParaRPr lang="en-US" sz="2400" dirty="0" smtClean="0">
                        <a:solidFill>
                          <a:schemeClr val="tx1">
                            <a:lumMod val="65000"/>
                            <a:lumOff val="35000"/>
                          </a:schemeClr>
                        </a:solidFill>
                      </a:endParaRPr>
                    </a:p>
                  </a:txBody>
                  <a:tcPr marT="60946" marB="60946"/>
                </a:tc>
                <a:tc>
                  <a:txBody>
                    <a:bodyPr/>
                    <a:lstStyle/>
                    <a:p>
                      <a:r>
                        <a:rPr lang="en-US" sz="2400" dirty="0" smtClean="0"/>
                        <a:t>auto </a:t>
                      </a:r>
                      <a:r>
                        <a:rPr lang="en-US" sz="2400" dirty="0" err="1" smtClean="0"/>
                        <a:t>i</a:t>
                      </a:r>
                      <a:r>
                        <a:rPr lang="en-US" sz="2400" dirty="0" smtClean="0"/>
                        <a:t> = </a:t>
                      </a:r>
                      <a:r>
                        <a:rPr lang="en-US" sz="2400" b="1" dirty="0" err="1" smtClean="0"/>
                        <a:t>find_if</a:t>
                      </a:r>
                      <a:r>
                        <a:rPr lang="en-US" sz="2400" dirty="0" smtClean="0"/>
                        <a:t>( begin(v), end(v), </a:t>
                      </a:r>
                      <a:r>
                        <a:rPr lang="en-US" sz="2400" b="1" dirty="0" smtClean="0">
                          <a:solidFill>
                            <a:srgbClr val="0070C0"/>
                          </a:solidFill>
                        </a:rPr>
                        <a:t>[=](int </a:t>
                      </a:r>
                      <a:r>
                        <a:rPr lang="en-US" sz="2400" b="1" dirty="0" err="1" smtClean="0">
                          <a:solidFill>
                            <a:srgbClr val="0070C0"/>
                          </a:solidFill>
                        </a:rPr>
                        <a:t>i</a:t>
                      </a:r>
                      <a:r>
                        <a:rPr lang="en-US" sz="2400" b="1" dirty="0" smtClean="0">
                          <a:solidFill>
                            <a:srgbClr val="0070C0"/>
                          </a:solidFill>
                        </a:rPr>
                        <a:t>) {</a:t>
                      </a:r>
                      <a:br>
                        <a:rPr lang="en-US" sz="2400" b="1" dirty="0" smtClean="0">
                          <a:solidFill>
                            <a:srgbClr val="0070C0"/>
                          </a:solidFill>
                        </a:rPr>
                      </a:br>
                      <a:r>
                        <a:rPr lang="en-US" sz="2400" dirty="0" smtClean="0"/>
                        <a:t>    return </a:t>
                      </a:r>
                      <a:r>
                        <a:rPr lang="en-US" sz="2400" dirty="0" err="1" smtClean="0"/>
                        <a:t>i</a:t>
                      </a:r>
                      <a:r>
                        <a:rPr lang="en-US" sz="2400" dirty="0" smtClean="0"/>
                        <a:t> &gt; x &amp;&amp; </a:t>
                      </a:r>
                      <a:r>
                        <a:rPr lang="en-US" sz="2400" dirty="0" err="1" smtClean="0"/>
                        <a:t>i</a:t>
                      </a:r>
                      <a:r>
                        <a:rPr lang="en-US" sz="2400" dirty="0" smtClean="0"/>
                        <a:t> &lt; y; </a:t>
                      </a:r>
                      <a:br>
                        <a:rPr lang="en-US" sz="2400" dirty="0" smtClean="0"/>
                      </a:br>
                      <a:r>
                        <a:rPr lang="en-US" sz="2400" b="1" dirty="0" smtClean="0">
                          <a:solidFill>
                            <a:srgbClr val="0070C0"/>
                          </a:solidFill>
                        </a:rPr>
                        <a:t>}</a:t>
                      </a:r>
                      <a:r>
                        <a:rPr lang="en-US" sz="2400" dirty="0" smtClean="0"/>
                        <a:t> );</a:t>
                      </a:r>
                      <a:endParaRPr lang="en-US" sz="2400" dirty="0" smtClean="0"/>
                    </a:p>
                    <a:p>
                      <a:endParaRPr lang="en-US" sz="2400" dirty="0" smtClean="0"/>
                    </a:p>
                  </a:txBody>
                  <a:tcPr marT="60946" marB="60946"/>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Instruction Stream</a:t>
            </a:r>
            <a:endParaRPr lang="en-GB" sz="1350" b="1"/>
          </a:p>
        </p:txBody>
      </p:sp>
      <p:sp>
        <p:nvSpPr>
          <p:cNvPr id="539" name="Shape 539"/>
          <p:cNvSpPr/>
          <p:nvPr/>
        </p:nvSpPr>
        <p:spPr>
          <a:xfrm>
            <a:off x="4002844" y="38403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40" name="Shape 540"/>
          <p:cNvSpPr/>
          <p:nvPr/>
        </p:nvSpPr>
        <p:spPr>
          <a:xfrm>
            <a:off x="5672906" y="2658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Execution Function</a:t>
            </a:r>
            <a:endParaRPr lang="en-GB" sz="1350" b="1">
              <a:solidFill>
                <a:srgbClr val="FF0000"/>
              </a:solidFill>
            </a:endParaRPr>
          </a:p>
        </p:txBody>
      </p:sp>
      <p:cxnSp>
        <p:nvCxnSpPr>
          <p:cNvPr id="541" name="Shape 541"/>
          <p:cNvCxnSpPr>
            <a:stCxn id="540" idx="2"/>
            <a:endCxn id="542" idx="0"/>
          </p:cNvCxnSpPr>
          <p:nvPr/>
        </p:nvCxnSpPr>
        <p:spPr>
          <a:xfrm rot="5400000">
            <a:off x="5201644" y="2840091"/>
            <a:ext cx="502200" cy="1612800"/>
          </a:xfrm>
          <a:prstGeom prst="curvedConnector3">
            <a:avLst>
              <a:gd name="adj1" fmla="val 49992"/>
            </a:avLst>
          </a:prstGeom>
          <a:noFill/>
          <a:ln w="38100" cap="flat" cmpd="sng">
            <a:solidFill>
              <a:schemeClr val="dk2"/>
            </a:solidFill>
            <a:prstDash val="solid"/>
            <a:round/>
            <a:headEnd type="none" w="lg" len="lg"/>
            <a:tailEnd type="triangle" w="lg" len="lg"/>
          </a:ln>
        </p:spPr>
      </p:cxnSp>
      <p:cxnSp>
        <p:nvCxnSpPr>
          <p:cNvPr id="543" name="Shape 543"/>
          <p:cNvCxnSpPr>
            <a:stCxn id="542" idx="3"/>
            <a:endCxn id="538" idx="1"/>
          </p:cNvCxnSpPr>
          <p:nvPr/>
        </p:nvCxnSpPr>
        <p:spPr>
          <a:xfrm>
            <a:off x="5232469" y="4265719"/>
            <a:ext cx="1501200" cy="450"/>
          </a:xfrm>
          <a:prstGeom prst="curvedConnector3">
            <a:avLst>
              <a:gd name="adj1" fmla="val 50000"/>
            </a:avLst>
          </a:prstGeom>
          <a:noFill/>
          <a:ln w="38100" cap="flat" cmpd="sng">
            <a:solidFill>
              <a:schemeClr val="dk2"/>
            </a:solidFill>
            <a:prstDash val="solid"/>
            <a:round/>
            <a:headEnd type="none" w="lg" len="lg"/>
            <a:tailEnd type="triangle" w="lg" len="lg"/>
          </a:ln>
        </p:spPr>
      </p:cxnSp>
      <p:sp>
        <p:nvSpPr>
          <p:cNvPr id="542" name="Shape 542"/>
          <p:cNvSpPr/>
          <p:nvPr/>
        </p:nvSpPr>
        <p:spPr>
          <a:xfrm>
            <a:off x="4059994"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44" name="Shape 544"/>
          <p:cNvSpPr/>
          <p:nvPr/>
        </p:nvSpPr>
        <p:spPr>
          <a:xfrm>
            <a:off x="4116919" y="39546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Lightweight Execution Agent</a:t>
            </a:r>
            <a:endParaRPr lang="en-GB" sz="1350" b="1"/>
          </a:p>
        </p:txBody>
      </p:sp>
      <p:sp>
        <p:nvSpPr>
          <p:cNvPr id="545" name="Shape 545"/>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a:t>
            </a:r>
            <a:r>
              <a:rPr lang="en-GB" sz="1800">
                <a:solidFill>
                  <a:srgbClr val="FF0000"/>
                </a:solidFill>
              </a:rPr>
              <a:t>execution function</a:t>
            </a:r>
            <a:r>
              <a:rPr lang="en-GB" sz="1800"/>
              <a:t> is a function which executes an </a:t>
            </a:r>
            <a:r>
              <a:rPr lang="en-GB" sz="1800">
                <a:solidFill>
                  <a:srgbClr val="FF0000"/>
                </a:solidFill>
              </a:rPr>
              <a:t>instruction stream</a:t>
            </a:r>
            <a:r>
              <a:rPr lang="en-GB" sz="1800"/>
              <a:t> on one or more </a:t>
            </a:r>
            <a:r>
              <a:rPr lang="en-GB" sz="1800">
                <a:solidFill>
                  <a:srgbClr val="FF0000"/>
                </a:solidFill>
              </a:rPr>
              <a:t>light-weight execution agents</a:t>
            </a:r>
            <a:r>
              <a:rPr lang="en-GB" sz="1800">
                <a:solidFill>
                  <a:srgbClr val="000000"/>
                </a:solidFill>
              </a:rPr>
              <a:t> with a particular set of properties</a:t>
            </a:r>
            <a:endParaRPr lang="en-GB" sz="1800">
              <a:solidFill>
                <a:srgbClr val="000000"/>
              </a:solidFill>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7342875" y="1419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Executor</a:t>
            </a:r>
            <a:endParaRPr lang="en-GB" sz="1350" b="1">
              <a:solidFill>
                <a:srgbClr val="FF0000"/>
              </a:solidFill>
            </a:endParaRPr>
          </a:p>
        </p:txBody>
      </p:sp>
      <p:sp>
        <p:nvSpPr>
          <p:cNvPr id="551" name="Shape 551"/>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Instruction Stream</a:t>
            </a:r>
            <a:endParaRPr lang="en-GB" sz="1350" b="1"/>
          </a:p>
        </p:txBody>
      </p:sp>
      <p:sp>
        <p:nvSpPr>
          <p:cNvPr id="552" name="Shape 552"/>
          <p:cNvSpPr/>
          <p:nvPr/>
        </p:nvSpPr>
        <p:spPr>
          <a:xfrm>
            <a:off x="4002844" y="38403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53" name="Shape 553"/>
          <p:cNvSpPr/>
          <p:nvPr/>
        </p:nvSpPr>
        <p:spPr>
          <a:xfrm>
            <a:off x="5672906" y="2658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Execution Function</a:t>
            </a:r>
            <a:endParaRPr lang="en-GB" sz="1350" b="1"/>
          </a:p>
        </p:txBody>
      </p:sp>
      <p:cxnSp>
        <p:nvCxnSpPr>
          <p:cNvPr id="554" name="Shape 554"/>
          <p:cNvCxnSpPr>
            <a:stCxn id="550" idx="2"/>
            <a:endCxn id="553" idx="0"/>
          </p:cNvCxnSpPr>
          <p:nvPr/>
        </p:nvCxnSpPr>
        <p:spPr>
          <a:xfrm rot="5400000">
            <a:off x="6842813" y="1572741"/>
            <a:ext cx="502650" cy="1669950"/>
          </a:xfrm>
          <a:prstGeom prst="curvedConnector3">
            <a:avLst>
              <a:gd name="adj1" fmla="val 49993"/>
            </a:avLst>
          </a:prstGeom>
          <a:noFill/>
          <a:ln w="38100" cap="flat" cmpd="sng">
            <a:solidFill>
              <a:schemeClr val="dk2"/>
            </a:solidFill>
            <a:prstDash val="solid"/>
            <a:round/>
            <a:headEnd type="none" w="lg" len="lg"/>
            <a:tailEnd type="triangle" w="lg" len="lg"/>
          </a:ln>
        </p:spPr>
      </p:cxnSp>
      <p:cxnSp>
        <p:nvCxnSpPr>
          <p:cNvPr id="555" name="Shape 555"/>
          <p:cNvCxnSpPr>
            <a:stCxn id="553" idx="2"/>
            <a:endCxn id="556" idx="0"/>
          </p:cNvCxnSpPr>
          <p:nvPr/>
        </p:nvCxnSpPr>
        <p:spPr>
          <a:xfrm rot="5400000">
            <a:off x="5201644" y="2840091"/>
            <a:ext cx="502200" cy="1612800"/>
          </a:xfrm>
          <a:prstGeom prst="curvedConnector3">
            <a:avLst>
              <a:gd name="adj1" fmla="val 49992"/>
            </a:avLst>
          </a:prstGeom>
          <a:noFill/>
          <a:ln w="38100" cap="flat" cmpd="sng">
            <a:solidFill>
              <a:schemeClr val="dk2"/>
            </a:solidFill>
            <a:prstDash val="solid"/>
            <a:round/>
            <a:headEnd type="none" w="lg" len="lg"/>
            <a:tailEnd type="triangle" w="lg" len="lg"/>
          </a:ln>
        </p:spPr>
      </p:cxnSp>
      <p:cxnSp>
        <p:nvCxnSpPr>
          <p:cNvPr id="557" name="Shape 557"/>
          <p:cNvCxnSpPr>
            <a:stCxn id="556" idx="3"/>
            <a:endCxn id="551" idx="1"/>
          </p:cNvCxnSpPr>
          <p:nvPr/>
        </p:nvCxnSpPr>
        <p:spPr>
          <a:xfrm>
            <a:off x="5232469" y="4265719"/>
            <a:ext cx="1501200" cy="450"/>
          </a:xfrm>
          <a:prstGeom prst="curvedConnector3">
            <a:avLst>
              <a:gd name="adj1" fmla="val 50000"/>
            </a:avLst>
          </a:prstGeom>
          <a:noFill/>
          <a:ln w="38100" cap="flat" cmpd="sng">
            <a:solidFill>
              <a:schemeClr val="dk2"/>
            </a:solidFill>
            <a:prstDash val="solid"/>
            <a:round/>
            <a:headEnd type="none" w="lg" len="lg"/>
            <a:tailEnd type="triangle" w="lg" len="lg"/>
          </a:ln>
        </p:spPr>
      </p:cxnSp>
      <p:sp>
        <p:nvSpPr>
          <p:cNvPr id="556" name="Shape 556"/>
          <p:cNvSpPr/>
          <p:nvPr/>
        </p:nvSpPr>
        <p:spPr>
          <a:xfrm>
            <a:off x="4059994"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58" name="Shape 558"/>
          <p:cNvSpPr/>
          <p:nvPr/>
        </p:nvSpPr>
        <p:spPr>
          <a:xfrm>
            <a:off x="4116919" y="39546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Lightweight Execution Agent</a:t>
            </a:r>
            <a:endParaRPr lang="en-GB" sz="1350" b="1"/>
          </a:p>
        </p:txBody>
      </p:sp>
      <p:sp>
        <p:nvSpPr>
          <p:cNvPr id="559" name="Shape 559"/>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a:t>
            </a:r>
            <a:r>
              <a:rPr lang="en-GB" sz="1800">
                <a:solidFill>
                  <a:srgbClr val="FF0000"/>
                </a:solidFill>
              </a:rPr>
              <a:t>executor</a:t>
            </a:r>
            <a:r>
              <a:rPr lang="en-GB" sz="1800"/>
              <a:t> is an interface that describes where, when and how to execute work</a:t>
            </a:r>
            <a:endParaRPr lang="en-GB" sz="1800"/>
          </a:p>
          <a:p>
            <a:pPr marL="342900" indent="-285750">
              <a:spcBef>
                <a:spcPts val="0"/>
              </a:spcBef>
              <a:buSzPct val="100000"/>
            </a:pPr>
            <a:r>
              <a:rPr lang="en-GB" sz="1800"/>
              <a:t>An </a:t>
            </a:r>
            <a:r>
              <a:rPr lang="en-GB" sz="1800">
                <a:solidFill>
                  <a:srgbClr val="FF0000"/>
                </a:solidFill>
              </a:rPr>
              <a:t>executor </a:t>
            </a:r>
            <a:r>
              <a:rPr lang="en-GB" sz="1800"/>
              <a:t>can spawn one or more</a:t>
            </a:r>
            <a:r>
              <a:rPr lang="en-GB" sz="1800">
                <a:solidFill>
                  <a:srgbClr val="FF0000"/>
                </a:solidFill>
              </a:rPr>
              <a:t> light-weight execution agents</a:t>
            </a:r>
            <a:r>
              <a:rPr lang="en-GB" sz="1800"/>
              <a:t> each executing the same </a:t>
            </a:r>
            <a:r>
              <a:rPr lang="en-GB" sz="1800">
                <a:solidFill>
                  <a:srgbClr val="FF0000"/>
                </a:solidFill>
              </a:rPr>
              <a:t>instruction stream</a:t>
            </a:r>
            <a:r>
              <a:rPr lang="en-GB" sz="1800">
                <a:solidFill>
                  <a:srgbClr val="000000"/>
                </a:solidFill>
              </a:rPr>
              <a:t> via </a:t>
            </a:r>
            <a:r>
              <a:rPr lang="en-GB" sz="1800">
                <a:solidFill>
                  <a:srgbClr val="FF0000"/>
                </a:solidFill>
              </a:rPr>
              <a:t>execution functions</a:t>
            </a:r>
            <a:endParaRPr lang="en-GB" sz="1800">
              <a:solidFill>
                <a:srgbClr val="FF0000"/>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p:nvPr/>
        </p:nvSpPr>
        <p:spPr>
          <a:xfrm>
            <a:off x="628650" y="1419741"/>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Execution Resource</a:t>
            </a:r>
            <a:endParaRPr lang="en-GB" sz="1350" b="1">
              <a:solidFill>
                <a:srgbClr val="FF0000"/>
              </a:solidFill>
            </a:endParaRPr>
          </a:p>
        </p:txBody>
      </p:sp>
      <p:sp>
        <p:nvSpPr>
          <p:cNvPr id="565" name="Shape 565"/>
          <p:cNvSpPr/>
          <p:nvPr/>
        </p:nvSpPr>
        <p:spPr>
          <a:xfrm>
            <a:off x="7342875" y="1419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Executor</a:t>
            </a:r>
            <a:endParaRPr lang="en-GB" sz="1350" b="1"/>
          </a:p>
        </p:txBody>
      </p:sp>
      <p:sp>
        <p:nvSpPr>
          <p:cNvPr id="566" name="Shape 566"/>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Instruction Stream</a:t>
            </a:r>
            <a:endParaRPr lang="en-GB" sz="1350" b="1"/>
          </a:p>
        </p:txBody>
      </p:sp>
      <p:sp>
        <p:nvSpPr>
          <p:cNvPr id="567" name="Shape 567"/>
          <p:cNvSpPr/>
          <p:nvPr/>
        </p:nvSpPr>
        <p:spPr>
          <a:xfrm>
            <a:off x="4002844" y="38403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68" name="Shape 568"/>
          <p:cNvSpPr/>
          <p:nvPr/>
        </p:nvSpPr>
        <p:spPr>
          <a:xfrm>
            <a:off x="5672906" y="2658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Execution Function</a:t>
            </a:r>
            <a:endParaRPr lang="en-GB" sz="1350" b="1"/>
          </a:p>
        </p:txBody>
      </p:sp>
      <p:cxnSp>
        <p:nvCxnSpPr>
          <p:cNvPr id="569" name="Shape 569"/>
          <p:cNvCxnSpPr>
            <a:stCxn id="565" idx="2"/>
            <a:endCxn id="568" idx="0"/>
          </p:cNvCxnSpPr>
          <p:nvPr/>
        </p:nvCxnSpPr>
        <p:spPr>
          <a:xfrm rot="5400000">
            <a:off x="6842813" y="1572741"/>
            <a:ext cx="502650" cy="1669950"/>
          </a:xfrm>
          <a:prstGeom prst="curvedConnector3">
            <a:avLst>
              <a:gd name="adj1" fmla="val 49993"/>
            </a:avLst>
          </a:prstGeom>
          <a:noFill/>
          <a:ln w="38100" cap="flat" cmpd="sng">
            <a:solidFill>
              <a:schemeClr val="dk2"/>
            </a:solidFill>
            <a:prstDash val="solid"/>
            <a:round/>
            <a:headEnd type="none" w="lg" len="lg"/>
            <a:tailEnd type="triangle" w="lg" len="lg"/>
          </a:ln>
        </p:spPr>
      </p:cxnSp>
      <p:cxnSp>
        <p:nvCxnSpPr>
          <p:cNvPr id="570" name="Shape 570"/>
          <p:cNvCxnSpPr>
            <a:stCxn id="568" idx="2"/>
            <a:endCxn id="571" idx="0"/>
          </p:cNvCxnSpPr>
          <p:nvPr/>
        </p:nvCxnSpPr>
        <p:spPr>
          <a:xfrm rot="5400000">
            <a:off x="5201644" y="2840091"/>
            <a:ext cx="502200" cy="1612800"/>
          </a:xfrm>
          <a:prstGeom prst="curvedConnector3">
            <a:avLst>
              <a:gd name="adj1" fmla="val 49992"/>
            </a:avLst>
          </a:prstGeom>
          <a:noFill/>
          <a:ln w="38100" cap="flat" cmpd="sng">
            <a:solidFill>
              <a:schemeClr val="dk2"/>
            </a:solidFill>
            <a:prstDash val="solid"/>
            <a:round/>
            <a:headEnd type="none" w="lg" len="lg"/>
            <a:tailEnd type="triangle" w="lg" len="lg"/>
          </a:ln>
        </p:spPr>
      </p:cxnSp>
      <p:cxnSp>
        <p:nvCxnSpPr>
          <p:cNvPr id="572" name="Shape 572"/>
          <p:cNvCxnSpPr>
            <a:stCxn id="571" idx="3"/>
            <a:endCxn id="566" idx="1"/>
          </p:cNvCxnSpPr>
          <p:nvPr/>
        </p:nvCxnSpPr>
        <p:spPr>
          <a:xfrm>
            <a:off x="5232469" y="4265719"/>
            <a:ext cx="1501200" cy="450"/>
          </a:xfrm>
          <a:prstGeom prst="curvedConnector3">
            <a:avLst>
              <a:gd name="adj1" fmla="val 50000"/>
            </a:avLst>
          </a:prstGeom>
          <a:noFill/>
          <a:ln w="38100" cap="flat" cmpd="sng">
            <a:solidFill>
              <a:schemeClr val="dk2"/>
            </a:solidFill>
            <a:prstDash val="solid"/>
            <a:round/>
            <a:headEnd type="none" w="lg" len="lg"/>
            <a:tailEnd type="triangle" w="lg" len="lg"/>
          </a:ln>
        </p:spPr>
      </p:cxnSp>
      <p:sp>
        <p:nvSpPr>
          <p:cNvPr id="571" name="Shape 571"/>
          <p:cNvSpPr/>
          <p:nvPr/>
        </p:nvSpPr>
        <p:spPr>
          <a:xfrm>
            <a:off x="4059994"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73" name="Shape 573"/>
          <p:cNvSpPr/>
          <p:nvPr/>
        </p:nvSpPr>
        <p:spPr>
          <a:xfrm>
            <a:off x="4116919" y="39546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Lightweight Execution Agent</a:t>
            </a:r>
            <a:endParaRPr lang="en-GB" sz="1350" b="1"/>
          </a:p>
        </p:txBody>
      </p:sp>
      <p:sp>
        <p:nvSpPr>
          <p:cNvPr id="574" name="Shape 574"/>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a:t>
            </a:r>
            <a:r>
              <a:rPr lang="en-GB" sz="1800">
                <a:solidFill>
                  <a:srgbClr val="FF0000"/>
                </a:solidFill>
              </a:rPr>
              <a:t>execution resource</a:t>
            </a:r>
            <a:r>
              <a:rPr lang="en-GB" sz="1800"/>
              <a:t> is the hardware abstraction which is executing the work</a:t>
            </a:r>
            <a:endParaRPr lang="en-GB" sz="1800"/>
          </a:p>
          <a:p>
            <a:pPr marL="342900" indent="-285750">
              <a:spcBef>
                <a:spcPts val="0"/>
              </a:spcBef>
              <a:buClr>
                <a:schemeClr val="dk1"/>
              </a:buClr>
              <a:buSzPct val="100000"/>
              <a:buFont typeface="Arial" panose="020B0604020202020204"/>
            </a:pPr>
            <a:r>
              <a:rPr lang="en-GB" sz="1800"/>
              <a:t>Examples of an </a:t>
            </a:r>
            <a:r>
              <a:rPr lang="en-GB" sz="1800">
                <a:solidFill>
                  <a:srgbClr val="FF0000"/>
                </a:solidFill>
              </a:rPr>
              <a:t>execution resource </a:t>
            </a:r>
            <a:r>
              <a:rPr lang="en-GB" sz="1800"/>
              <a:t>are a CPU thread pool, GPU context, network device</a:t>
            </a:r>
            <a:endParaRPr lang="en-GB" sz="18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p:nvPr/>
        </p:nvSpPr>
        <p:spPr>
          <a:xfrm>
            <a:off x="628650" y="1419741"/>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Execution Resource</a:t>
            </a:r>
            <a:endParaRPr lang="en-GB" sz="1350" b="1"/>
          </a:p>
        </p:txBody>
      </p:sp>
      <p:sp>
        <p:nvSpPr>
          <p:cNvPr id="580" name="Shape 580"/>
          <p:cNvSpPr/>
          <p:nvPr/>
        </p:nvSpPr>
        <p:spPr>
          <a:xfrm>
            <a:off x="4002835" y="1419994"/>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rgbClr val="FF0000"/>
                </a:solidFill>
              </a:rPr>
              <a:t>Execution Context</a:t>
            </a:r>
            <a:endParaRPr lang="en-GB" sz="1350" b="1">
              <a:solidFill>
                <a:srgbClr val="FF0000"/>
              </a:solidFill>
            </a:endParaRPr>
          </a:p>
        </p:txBody>
      </p:sp>
      <p:sp>
        <p:nvSpPr>
          <p:cNvPr id="581" name="Shape 581"/>
          <p:cNvSpPr/>
          <p:nvPr/>
        </p:nvSpPr>
        <p:spPr>
          <a:xfrm>
            <a:off x="7342875" y="1419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Executor</a:t>
            </a:r>
            <a:endParaRPr lang="en-GB" sz="1350" b="1"/>
          </a:p>
        </p:txBody>
      </p:sp>
      <p:sp>
        <p:nvSpPr>
          <p:cNvPr id="582" name="Shape 582"/>
          <p:cNvSpPr/>
          <p:nvPr/>
        </p:nvSpPr>
        <p:spPr>
          <a:xfrm>
            <a:off x="6733669"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Instruction Stream</a:t>
            </a:r>
            <a:endParaRPr lang="en-GB" sz="1350" b="1"/>
          </a:p>
        </p:txBody>
      </p:sp>
      <p:sp>
        <p:nvSpPr>
          <p:cNvPr id="583" name="Shape 583"/>
          <p:cNvSpPr/>
          <p:nvPr/>
        </p:nvSpPr>
        <p:spPr>
          <a:xfrm>
            <a:off x="4002844" y="38403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84" name="Shape 584"/>
          <p:cNvSpPr/>
          <p:nvPr/>
        </p:nvSpPr>
        <p:spPr>
          <a:xfrm>
            <a:off x="5672906" y="265896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Execution Function</a:t>
            </a:r>
            <a:endParaRPr lang="en-GB" sz="1350" b="1"/>
          </a:p>
        </p:txBody>
      </p:sp>
      <p:cxnSp>
        <p:nvCxnSpPr>
          <p:cNvPr id="585" name="Shape 585"/>
          <p:cNvCxnSpPr>
            <a:stCxn id="580" idx="1"/>
            <a:endCxn id="579" idx="3"/>
          </p:cNvCxnSpPr>
          <p:nvPr/>
        </p:nvCxnSpPr>
        <p:spPr>
          <a:xfrm flipH="1">
            <a:off x="1801210" y="1788206"/>
            <a:ext cx="2201625" cy="450"/>
          </a:xfrm>
          <a:prstGeom prst="curvedConnector3">
            <a:avLst>
              <a:gd name="adj1" fmla="val 50002"/>
            </a:avLst>
          </a:prstGeom>
          <a:noFill/>
          <a:ln w="38100" cap="flat" cmpd="sng">
            <a:solidFill>
              <a:schemeClr val="dk2"/>
            </a:solidFill>
            <a:prstDash val="dash"/>
            <a:round/>
            <a:headEnd type="none" w="lg" len="lg"/>
            <a:tailEnd type="triangle" w="lg" len="lg"/>
          </a:ln>
        </p:spPr>
      </p:cxnSp>
      <p:cxnSp>
        <p:nvCxnSpPr>
          <p:cNvPr id="586" name="Shape 586"/>
          <p:cNvCxnSpPr>
            <a:stCxn id="580" idx="3"/>
            <a:endCxn id="581" idx="1"/>
          </p:cNvCxnSpPr>
          <p:nvPr/>
        </p:nvCxnSpPr>
        <p:spPr>
          <a:xfrm>
            <a:off x="5175310" y="1788206"/>
            <a:ext cx="2167650" cy="450"/>
          </a:xfrm>
          <a:prstGeom prst="curvedConnector3">
            <a:avLst>
              <a:gd name="adj1" fmla="val 49998"/>
            </a:avLst>
          </a:prstGeom>
          <a:noFill/>
          <a:ln w="38100" cap="flat" cmpd="sng">
            <a:solidFill>
              <a:schemeClr val="dk2"/>
            </a:solidFill>
            <a:prstDash val="solid"/>
            <a:round/>
            <a:headEnd type="none" w="lg" len="lg"/>
            <a:tailEnd type="triangle" w="lg" len="lg"/>
          </a:ln>
        </p:spPr>
      </p:cxnSp>
      <p:cxnSp>
        <p:nvCxnSpPr>
          <p:cNvPr id="587" name="Shape 587"/>
          <p:cNvCxnSpPr>
            <a:stCxn id="580" idx="2"/>
            <a:endCxn id="588" idx="1"/>
          </p:cNvCxnSpPr>
          <p:nvPr/>
        </p:nvCxnSpPr>
        <p:spPr>
          <a:xfrm rot="5400000">
            <a:off x="3269897" y="2946619"/>
            <a:ext cx="2109375" cy="528975"/>
          </a:xfrm>
          <a:prstGeom prst="curvedConnector4">
            <a:avLst>
              <a:gd name="adj1" fmla="val 41270"/>
              <a:gd name="adj2" fmla="val 133782"/>
            </a:avLst>
          </a:prstGeom>
          <a:noFill/>
          <a:ln w="38100" cap="flat" cmpd="sng">
            <a:solidFill>
              <a:schemeClr val="dk2"/>
            </a:solidFill>
            <a:prstDash val="dash"/>
            <a:round/>
            <a:headEnd type="none" w="lg" len="lg"/>
            <a:tailEnd type="triangle" w="lg" len="lg"/>
          </a:ln>
        </p:spPr>
      </p:cxnSp>
      <p:cxnSp>
        <p:nvCxnSpPr>
          <p:cNvPr id="589" name="Shape 589"/>
          <p:cNvCxnSpPr>
            <a:stCxn id="581" idx="2"/>
            <a:endCxn id="584" idx="0"/>
          </p:cNvCxnSpPr>
          <p:nvPr/>
        </p:nvCxnSpPr>
        <p:spPr>
          <a:xfrm rot="5400000">
            <a:off x="6842813" y="1572741"/>
            <a:ext cx="502650" cy="1669950"/>
          </a:xfrm>
          <a:prstGeom prst="curvedConnector3">
            <a:avLst>
              <a:gd name="adj1" fmla="val 49993"/>
            </a:avLst>
          </a:prstGeom>
          <a:noFill/>
          <a:ln w="38100" cap="flat" cmpd="sng">
            <a:solidFill>
              <a:schemeClr val="dk2"/>
            </a:solidFill>
            <a:prstDash val="solid"/>
            <a:round/>
            <a:headEnd type="none" w="lg" len="lg"/>
            <a:tailEnd type="triangle" w="lg" len="lg"/>
          </a:ln>
        </p:spPr>
      </p:cxnSp>
      <p:cxnSp>
        <p:nvCxnSpPr>
          <p:cNvPr id="590" name="Shape 590"/>
          <p:cNvCxnSpPr>
            <a:stCxn id="584" idx="2"/>
            <a:endCxn id="588" idx="0"/>
          </p:cNvCxnSpPr>
          <p:nvPr/>
        </p:nvCxnSpPr>
        <p:spPr>
          <a:xfrm rot="5400000">
            <a:off x="5201644" y="2840091"/>
            <a:ext cx="502200" cy="1612800"/>
          </a:xfrm>
          <a:prstGeom prst="curvedConnector3">
            <a:avLst>
              <a:gd name="adj1" fmla="val 49992"/>
            </a:avLst>
          </a:prstGeom>
          <a:noFill/>
          <a:ln w="38100" cap="flat" cmpd="sng">
            <a:solidFill>
              <a:schemeClr val="dk2"/>
            </a:solidFill>
            <a:prstDash val="solid"/>
            <a:round/>
            <a:headEnd type="none" w="lg" len="lg"/>
            <a:tailEnd type="triangle" w="lg" len="lg"/>
          </a:ln>
        </p:spPr>
      </p:cxnSp>
      <p:cxnSp>
        <p:nvCxnSpPr>
          <p:cNvPr id="591" name="Shape 591"/>
          <p:cNvCxnSpPr>
            <a:stCxn id="588" idx="3"/>
            <a:endCxn id="582" idx="1"/>
          </p:cNvCxnSpPr>
          <p:nvPr/>
        </p:nvCxnSpPr>
        <p:spPr>
          <a:xfrm>
            <a:off x="5232469" y="4265719"/>
            <a:ext cx="1501200" cy="450"/>
          </a:xfrm>
          <a:prstGeom prst="curvedConnector3">
            <a:avLst>
              <a:gd name="adj1" fmla="val 50000"/>
            </a:avLst>
          </a:prstGeom>
          <a:noFill/>
          <a:ln w="38100" cap="flat" cmpd="sng">
            <a:solidFill>
              <a:schemeClr val="dk2"/>
            </a:solidFill>
            <a:prstDash val="solid"/>
            <a:round/>
            <a:headEnd type="none" w="lg" len="lg"/>
            <a:tailEnd type="triangle" w="lg" len="lg"/>
          </a:ln>
        </p:spPr>
      </p:cxnSp>
      <p:sp>
        <p:nvSpPr>
          <p:cNvPr id="588" name="Shape 588"/>
          <p:cNvSpPr/>
          <p:nvPr/>
        </p:nvSpPr>
        <p:spPr>
          <a:xfrm>
            <a:off x="4059994" y="389750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Lightweight Execution Agent</a:t>
            </a:r>
            <a:endParaRPr lang="en-GB" sz="1350"/>
          </a:p>
        </p:txBody>
      </p:sp>
      <p:sp>
        <p:nvSpPr>
          <p:cNvPr id="592" name="Shape 592"/>
          <p:cNvSpPr/>
          <p:nvPr/>
        </p:nvSpPr>
        <p:spPr>
          <a:xfrm>
            <a:off x="4116919" y="3954656"/>
            <a:ext cx="1172475"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t>Lightweight Execution Agent</a:t>
            </a:r>
            <a:endParaRPr lang="en-GB" sz="1350" b="1"/>
          </a:p>
        </p:txBody>
      </p:sp>
      <p:sp>
        <p:nvSpPr>
          <p:cNvPr id="593" name="Shape 593"/>
          <p:cNvSpPr txBox="1">
            <a:spLocks noGrp="1"/>
          </p:cNvSpPr>
          <p:nvPr>
            <p:ph type="body" idx="1"/>
          </p:nvPr>
        </p:nvSpPr>
        <p:spPr>
          <a:xfrm>
            <a:off x="628650" y="2334900"/>
            <a:ext cx="3071475" cy="2665800"/>
          </a:xfrm>
          <a:prstGeom prst="rect">
            <a:avLst/>
          </a:prstGeom>
        </p:spPr>
        <p:txBody>
          <a:bodyPr vert="horz" wrap="square" lIns="68569" tIns="68569" rIns="68569" bIns="68569" rtlCol="0" anchor="t" anchorCtr="0">
            <a:noAutofit/>
          </a:bodyPr>
          <a:lstStyle/>
          <a:p>
            <a:pPr marL="342900" indent="-276225">
              <a:spcBef>
                <a:spcPts val="750"/>
              </a:spcBef>
              <a:buSzPct val="100000"/>
            </a:pPr>
            <a:r>
              <a:rPr lang="en-GB" sz="1650"/>
              <a:t>An </a:t>
            </a:r>
            <a:r>
              <a:rPr lang="en-GB" sz="1650">
                <a:solidFill>
                  <a:srgbClr val="FF0000"/>
                </a:solidFill>
              </a:rPr>
              <a:t>execution context</a:t>
            </a:r>
            <a:r>
              <a:rPr lang="en-GB" sz="1650"/>
              <a:t> is responsible for managing an </a:t>
            </a:r>
            <a:r>
              <a:rPr lang="en-GB" sz="1650">
                <a:solidFill>
                  <a:srgbClr val="FF0000"/>
                </a:solidFill>
              </a:rPr>
              <a:t>execution resource</a:t>
            </a:r>
            <a:endParaRPr lang="en-GB" sz="1650">
              <a:solidFill>
                <a:srgbClr val="FF0000"/>
              </a:solidFill>
            </a:endParaRPr>
          </a:p>
          <a:p>
            <a:pPr marL="342900" indent="-276225">
              <a:spcBef>
                <a:spcPts val="0"/>
              </a:spcBef>
              <a:buSzPct val="100000"/>
            </a:pPr>
            <a:r>
              <a:rPr lang="en-GB" sz="1650"/>
              <a:t>An </a:t>
            </a:r>
            <a:r>
              <a:rPr lang="en-GB" sz="1650">
                <a:solidFill>
                  <a:srgbClr val="FF0000"/>
                </a:solidFill>
              </a:rPr>
              <a:t>execution context</a:t>
            </a:r>
            <a:r>
              <a:rPr lang="en-GB" sz="1650"/>
              <a:t> provides an </a:t>
            </a:r>
            <a:r>
              <a:rPr lang="en-GB" sz="1650">
                <a:solidFill>
                  <a:srgbClr val="FF0000"/>
                </a:solidFill>
              </a:rPr>
              <a:t>executor </a:t>
            </a:r>
            <a:r>
              <a:rPr lang="en-GB" sz="1650"/>
              <a:t>for executing work on it’s managed </a:t>
            </a:r>
            <a:r>
              <a:rPr lang="en-GB" sz="1650">
                <a:solidFill>
                  <a:srgbClr val="FF0000"/>
                </a:solidFill>
              </a:rPr>
              <a:t>execution resource</a:t>
            </a:r>
            <a:endParaRPr lang="en-GB" sz="1650">
              <a:solidFill>
                <a:srgbClr val="FF0000"/>
              </a:solidFill>
            </a:endParaRPr>
          </a:p>
          <a:p>
            <a:pPr marL="342900" indent="-276225">
              <a:spcBef>
                <a:spcPts val="0"/>
              </a:spcBef>
              <a:buSzPct val="100000"/>
            </a:pPr>
            <a:r>
              <a:rPr lang="en-GB" sz="1650"/>
              <a:t>An execution context manages a number of </a:t>
            </a:r>
            <a:r>
              <a:rPr lang="en-GB" sz="1650">
                <a:solidFill>
                  <a:srgbClr val="FF0000"/>
                </a:solidFill>
              </a:rPr>
              <a:t>light-weight execution agents</a:t>
            </a:r>
            <a:endParaRPr lang="en-GB" sz="1650">
              <a:solidFill>
                <a:srgbClr val="FF0000"/>
              </a:solidFill>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indent="-52705">
              <a:buSzPct val="37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execution_context execContext;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auto exec = execContext.executor();</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exec.execute([&amp;](){ func(); });</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indent="-52705">
              <a:buSzPct val="37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execution_context </a:t>
            </a:r>
            <a:r>
              <a:rPr lang="en-GB" sz="22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execContext</a:t>
            </a: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auto exec = execContext.executor();</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exec.execute([&amp;](){ func(); });</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execution_context execContext;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auto </a:t>
            </a:r>
            <a:r>
              <a:rPr lang="en-GB" sz="22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a:t>
            </a: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 execContext.executor();</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exec.execute([&amp;](){ func(); });</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execution_context execContext;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auto exec = execContext.executor();</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a:t>
            </a:r>
            <a:r>
              <a:rPr lang="en-GB" sz="22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execute</a:t>
            </a: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([&amp;](){ func(); });</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execution_context execContext;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auto exec = execContext.executor();</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  exec.execute(</a:t>
            </a:r>
            <a:r>
              <a:rPr lang="en-GB" sz="22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[&amp;](){ func(); }</a:t>
            </a: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22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22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22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Establish the bifurcations of execution</a:t>
            </a:r>
            <a:endParaRPr lang="en-GB"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hsutter.000\AppData\Local\Microsoft\Windows\Temporary Internet Files\Content.IE5\JLTYCIFY\MC900448743[1].jpg"/>
          <p:cNvPicPr>
            <a:picLocks noChangeAspect="1" noChangeArrowheads="1"/>
          </p:cNvPicPr>
          <p:nvPr/>
        </p:nvPicPr>
        <p:blipFill>
          <a:blip r:embed="rId1">
            <a:extLst>
              <a:ext uri="{28A0092B-C50C-407E-A947-70E740481C1C}">
                <a14:useLocalDpi xmlns:a14="http://schemas.microsoft.com/office/drawing/2010/main" val="0"/>
              </a:ext>
            </a:extLst>
          </a:blip>
          <a:srcRect b="17952"/>
          <a:stretch>
            <a:fillRect/>
          </a:stretch>
        </p:blipFill>
        <p:spPr bwMode="auto">
          <a:xfrm>
            <a:off x="1371600" y="1803400"/>
            <a:ext cx="65151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p:cNvSpPr>
            <a:spLocks noGrp="1"/>
          </p:cNvSpPr>
          <p:nvPr>
            <p:ph type="title"/>
          </p:nvPr>
        </p:nvSpPr>
        <p:spPr bwMode="auto">
          <a:xfrm>
            <a:off x="1692275" y="101600"/>
            <a:ext cx="7200900"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solidFill>
                  <a:srgbClr val="FF0000"/>
                </a:solidFill>
              </a:rPr>
              <a:t>The Truth</a:t>
            </a:r>
            <a:endParaRPr lang="en-US" altLang="en-US" dirty="0" smtClean="0">
              <a:solidFill>
                <a:srgbClr val="FF0000"/>
              </a:solidFill>
            </a:endParaRPr>
          </a:p>
        </p:txBody>
      </p:sp>
      <p:sp>
        <p:nvSpPr>
          <p:cNvPr id="3" name="Content Placeholder 2"/>
          <p:cNvSpPr>
            <a:spLocks noGrp="1"/>
          </p:cNvSpPr>
          <p:nvPr>
            <p:ph sz="quarter" idx="1"/>
          </p:nvPr>
        </p:nvSpPr>
        <p:spPr>
          <a:xfrm>
            <a:off x="457200" y="1219200"/>
            <a:ext cx="8229600" cy="889000"/>
          </a:xfrm>
        </p:spPr>
        <p:txBody>
          <a:bodyPr>
            <a:normAutofit fontScale="70000" lnSpcReduction="20000"/>
          </a:bodyPr>
          <a:lstStyle/>
          <a:p>
            <a:pPr>
              <a:defRPr/>
            </a:pPr>
            <a:endParaRPr lang="en-US" dirty="0" smtClean="0"/>
          </a:p>
          <a:p>
            <a:pPr>
              <a:defRPr/>
            </a:pPr>
            <a:r>
              <a:rPr lang="en-US" dirty="0" smtClean="0"/>
              <a:t>Q: Does your language allow you to access all the GFLOPS of your machine?</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cxnSp>
        <p:nvCxnSpPr>
          <p:cNvPr id="629" name="Shape 629"/>
          <p:cNvCxnSpPr/>
          <p:nvPr/>
        </p:nvCxnSpPr>
        <p:spPr>
          <a:xfrm rot="10800000">
            <a:off x="689925" y="2229919"/>
            <a:ext cx="0" cy="2745675"/>
          </a:xfrm>
          <a:prstGeom prst="straightConnector1">
            <a:avLst/>
          </a:prstGeom>
          <a:noFill/>
          <a:ln w="38100" cap="flat" cmpd="sng">
            <a:solidFill>
              <a:srgbClr val="FF0000"/>
            </a:solidFill>
            <a:prstDash val="solid"/>
            <a:round/>
            <a:headEnd type="none" w="lg" len="lg"/>
            <a:tailEnd type="triangle" w="lg" len="lg"/>
          </a:ln>
        </p:spPr>
      </p:cxnSp>
      <p:cxnSp>
        <p:nvCxnSpPr>
          <p:cNvPr id="630" name="Shape 630"/>
          <p:cNvCxnSpPr/>
          <p:nvPr/>
        </p:nvCxnSpPr>
        <p:spPr>
          <a:xfrm rot="10800000" flipH="1">
            <a:off x="689925" y="3511519"/>
            <a:ext cx="1464075" cy="1464075"/>
          </a:xfrm>
          <a:prstGeom prst="straightConnector1">
            <a:avLst/>
          </a:prstGeom>
          <a:noFill/>
          <a:ln w="38100" cap="flat" cmpd="sng">
            <a:solidFill>
              <a:srgbClr val="38761D"/>
            </a:solidFill>
            <a:prstDash val="solid"/>
            <a:round/>
            <a:headEnd type="none" w="lg" len="lg"/>
            <a:tailEnd type="triangle" w="lg" len="lg"/>
          </a:ln>
        </p:spPr>
      </p:cxnSp>
      <p:cxnSp>
        <p:nvCxnSpPr>
          <p:cNvPr id="631" name="Shape 631"/>
          <p:cNvCxnSpPr/>
          <p:nvPr/>
        </p:nvCxnSpPr>
        <p:spPr>
          <a:xfrm rot="10800000">
            <a:off x="2062763" y="3602756"/>
            <a:ext cx="0" cy="2745675"/>
          </a:xfrm>
          <a:prstGeom prst="straightConnector1">
            <a:avLst/>
          </a:prstGeom>
          <a:noFill/>
          <a:ln w="38100" cap="flat" cmpd="sng">
            <a:solidFill>
              <a:srgbClr val="0000FF"/>
            </a:solidFill>
            <a:prstDash val="solid"/>
            <a:round/>
            <a:headEnd type="none" w="lg" len="lg"/>
            <a:tailEnd type="triangle" w="lg" len="lg"/>
          </a:ln>
        </p:spPr>
      </p:cxnSp>
      <p:sp>
        <p:nvSpPr>
          <p:cNvPr id="632" name="Shape 632"/>
          <p:cNvSpPr txBox="1"/>
          <p:nvPr/>
        </p:nvSpPr>
        <p:spPr>
          <a:xfrm>
            <a:off x="818025" y="2176819"/>
            <a:ext cx="1203525" cy="306450"/>
          </a:xfrm>
          <a:prstGeom prst="rect">
            <a:avLst/>
          </a:prstGeom>
          <a:noFill/>
          <a:ln>
            <a:noFill/>
          </a:ln>
        </p:spPr>
        <p:txBody>
          <a:bodyPr wrap="square" lIns="68569" tIns="68569" rIns="68569" bIns="68569" anchor="ctr" anchorCtr="0">
            <a:noAutofit/>
          </a:bodyPr>
          <a:lstStyle/>
          <a:p>
            <a:pPr algn="ctr"/>
            <a:r>
              <a:rPr lang="en-GB" b="1">
                <a:solidFill>
                  <a:srgbClr val="FF0000"/>
                </a:solidFill>
                <a:latin typeface="Calibri" panose="020F0502020204030204"/>
                <a:ea typeface="Calibri" panose="020F0502020204030204"/>
                <a:cs typeface="Calibri" panose="020F0502020204030204"/>
                <a:sym typeface="Calibri" panose="020F0502020204030204"/>
              </a:rPr>
              <a:t>Cardinality</a:t>
            </a:r>
            <a:endParaRPr lang="en-GB" b="1">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633" name="Shape 633"/>
          <p:cNvSpPr txBox="1">
            <a:spLocks noGrp="1"/>
          </p:cNvSpPr>
          <p:nvPr>
            <p:ph type="body" idx="1"/>
          </p:nvPr>
        </p:nvSpPr>
        <p:spPr>
          <a:xfrm>
            <a:off x="4566113" y="1762650"/>
            <a:ext cx="3949200" cy="3579075"/>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executor’s </a:t>
            </a:r>
            <a:r>
              <a:rPr lang="en-GB" sz="1800">
                <a:solidFill>
                  <a:srgbClr val="FF0000"/>
                </a:solidFill>
              </a:rPr>
              <a:t>cardinality </a:t>
            </a:r>
            <a:r>
              <a:rPr lang="en-GB" sz="1800"/>
              <a:t>reflects whether an execution launches a </a:t>
            </a:r>
            <a:r>
              <a:rPr lang="en-GB" sz="1800">
                <a:solidFill>
                  <a:srgbClr val="FF0000"/>
                </a:solidFill>
              </a:rPr>
              <a:t>single </a:t>
            </a:r>
            <a:r>
              <a:rPr lang="en-GB" sz="1800"/>
              <a:t>thread of execution or </a:t>
            </a:r>
            <a:r>
              <a:rPr lang="en-GB" sz="1800">
                <a:solidFill>
                  <a:srgbClr val="FF0000"/>
                </a:solidFill>
              </a:rPr>
              <a:t>multiple </a:t>
            </a:r>
            <a:r>
              <a:rPr lang="en-GB" sz="1800"/>
              <a:t>threads of execution</a:t>
            </a:r>
            <a:endParaRPr lang="en-GB" sz="1800"/>
          </a:p>
          <a:p>
            <a:pPr lvl="1" indent="-285750">
              <a:spcBef>
                <a:spcPts val="0"/>
              </a:spcBef>
              <a:buSzPct val="100000"/>
            </a:pPr>
            <a:r>
              <a:rPr lang="en-GB"/>
              <a:t>Single cardinality</a:t>
            </a:r>
            <a:endParaRPr lang="en-GB"/>
          </a:p>
          <a:p>
            <a:pPr lvl="1" indent="-285750">
              <a:spcBef>
                <a:spcPts val="0"/>
              </a:spcBef>
              <a:buSzPct val="100000"/>
            </a:pPr>
            <a:r>
              <a:rPr lang="en-GB"/>
              <a:t>Bulk cardinality</a:t>
            </a:r>
            <a:endParaRPr lang="en-GB"/>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Shape 638"/>
          <p:cNvCxnSpPr/>
          <p:nvPr/>
        </p:nvCxnSpPr>
        <p:spPr>
          <a:xfrm rot="10800000">
            <a:off x="689925" y="2229919"/>
            <a:ext cx="0" cy="2745675"/>
          </a:xfrm>
          <a:prstGeom prst="straightConnector1">
            <a:avLst/>
          </a:prstGeom>
          <a:noFill/>
          <a:ln w="38100" cap="flat" cmpd="sng">
            <a:solidFill>
              <a:srgbClr val="FF0000"/>
            </a:solidFill>
            <a:prstDash val="solid"/>
            <a:round/>
            <a:headEnd type="none" w="lg" len="lg"/>
            <a:tailEnd type="triangle" w="lg" len="lg"/>
          </a:ln>
        </p:spPr>
      </p:cxnSp>
      <p:cxnSp>
        <p:nvCxnSpPr>
          <p:cNvPr id="639" name="Shape 639"/>
          <p:cNvCxnSpPr/>
          <p:nvPr/>
        </p:nvCxnSpPr>
        <p:spPr>
          <a:xfrm rot="10800000" flipH="1">
            <a:off x="689925" y="3511519"/>
            <a:ext cx="1464075" cy="1464075"/>
          </a:xfrm>
          <a:prstGeom prst="straightConnector1">
            <a:avLst/>
          </a:prstGeom>
          <a:noFill/>
          <a:ln w="38100" cap="flat" cmpd="sng">
            <a:solidFill>
              <a:srgbClr val="38761D"/>
            </a:solidFill>
            <a:prstDash val="solid"/>
            <a:round/>
            <a:headEnd type="none" w="lg" len="lg"/>
            <a:tailEnd type="triangle" w="lg" len="lg"/>
          </a:ln>
        </p:spPr>
      </p:cxnSp>
      <p:cxnSp>
        <p:nvCxnSpPr>
          <p:cNvPr id="640" name="Shape 640"/>
          <p:cNvCxnSpPr/>
          <p:nvPr/>
        </p:nvCxnSpPr>
        <p:spPr>
          <a:xfrm rot="10800000">
            <a:off x="2062763" y="3602756"/>
            <a:ext cx="0" cy="2745675"/>
          </a:xfrm>
          <a:prstGeom prst="straightConnector1">
            <a:avLst/>
          </a:prstGeom>
          <a:noFill/>
          <a:ln w="38100" cap="flat" cmpd="sng">
            <a:solidFill>
              <a:srgbClr val="0000FF"/>
            </a:solidFill>
            <a:prstDash val="solid"/>
            <a:round/>
            <a:headEnd type="none" w="lg" len="lg"/>
            <a:tailEnd type="triangle" w="lg" len="lg"/>
          </a:ln>
        </p:spPr>
      </p:cxnSp>
      <p:sp>
        <p:nvSpPr>
          <p:cNvPr id="641" name="Shape 641"/>
          <p:cNvSpPr txBox="1"/>
          <p:nvPr/>
        </p:nvSpPr>
        <p:spPr>
          <a:xfrm>
            <a:off x="818025" y="2176819"/>
            <a:ext cx="1203525" cy="306450"/>
          </a:xfrm>
          <a:prstGeom prst="rect">
            <a:avLst/>
          </a:prstGeom>
          <a:noFill/>
          <a:ln>
            <a:noFill/>
          </a:ln>
        </p:spPr>
        <p:txBody>
          <a:bodyPr wrap="square" lIns="68569" tIns="68569" rIns="68569" bIns="68569" anchor="ctr" anchorCtr="0">
            <a:noAutofit/>
          </a:bodyPr>
          <a:lstStyle/>
          <a:p>
            <a:pPr algn="ctr"/>
            <a:r>
              <a:rPr lang="en-GB">
                <a:solidFill>
                  <a:srgbClr val="FF0000"/>
                </a:solidFill>
                <a:latin typeface="Calibri" panose="020F0502020204030204"/>
                <a:ea typeface="Calibri" panose="020F0502020204030204"/>
                <a:cs typeface="Calibri" panose="020F0502020204030204"/>
                <a:sym typeface="Calibri" panose="020F0502020204030204"/>
              </a:rPr>
              <a:t>Cardinality</a:t>
            </a:r>
            <a:endParaRPr lang="en-GB">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642" name="Shape 642"/>
          <p:cNvSpPr txBox="1"/>
          <p:nvPr/>
        </p:nvSpPr>
        <p:spPr>
          <a:xfrm>
            <a:off x="3544706" y="4822369"/>
            <a:ext cx="1464075" cy="306450"/>
          </a:xfrm>
          <a:prstGeom prst="rect">
            <a:avLst/>
          </a:prstGeom>
          <a:noFill/>
          <a:ln>
            <a:noFill/>
          </a:ln>
        </p:spPr>
        <p:txBody>
          <a:bodyPr wrap="square" lIns="68569" tIns="68569" rIns="68569" bIns="68569" anchor="ctr" anchorCtr="0">
            <a:noAutofit/>
          </a:bodyPr>
          <a:lstStyle/>
          <a:p>
            <a:pPr algn="ctr"/>
            <a:r>
              <a:rPr lang="en-GB" b="1">
                <a:solidFill>
                  <a:srgbClr val="0000FF"/>
                </a:solidFill>
                <a:latin typeface="Calibri" panose="020F0502020204030204"/>
                <a:ea typeface="Calibri" panose="020F0502020204030204"/>
                <a:cs typeface="Calibri" panose="020F0502020204030204"/>
                <a:sym typeface="Calibri" panose="020F0502020204030204"/>
              </a:rPr>
              <a:t>Directionality</a:t>
            </a:r>
            <a:endParaRPr lang="en-GB" b="1">
              <a:solidFill>
                <a:srgbClr val="0000FF"/>
              </a:solidFill>
              <a:latin typeface="Calibri" panose="020F0502020204030204"/>
              <a:ea typeface="Calibri" panose="020F0502020204030204"/>
              <a:cs typeface="Calibri" panose="020F0502020204030204"/>
              <a:sym typeface="Calibri" panose="020F0502020204030204"/>
            </a:endParaRPr>
          </a:p>
        </p:txBody>
      </p:sp>
      <p:sp>
        <p:nvSpPr>
          <p:cNvPr id="643" name="Shape 643"/>
          <p:cNvSpPr txBox="1">
            <a:spLocks noGrp="1"/>
          </p:cNvSpPr>
          <p:nvPr>
            <p:ph type="body" idx="1"/>
          </p:nvPr>
        </p:nvSpPr>
        <p:spPr>
          <a:xfrm>
            <a:off x="4566113" y="1762650"/>
            <a:ext cx="3949200" cy="3579075"/>
          </a:xfrm>
          <a:prstGeom prst="rect">
            <a:avLst/>
          </a:prstGeom>
        </p:spPr>
        <p:txBody>
          <a:bodyPr vert="horz" wrap="square" lIns="68569" tIns="68569" rIns="68569" bIns="68569" rtlCol="0" anchor="t" anchorCtr="0">
            <a:noAutofit/>
          </a:bodyPr>
          <a:lstStyle/>
          <a:p>
            <a:pPr marL="342900" indent="-285750">
              <a:spcBef>
                <a:spcPts val="750"/>
              </a:spcBef>
              <a:buSzPct val="100000"/>
            </a:pPr>
            <a:r>
              <a:rPr lang="en-GB" sz="1800"/>
              <a:t>An executor’s </a:t>
            </a:r>
            <a:r>
              <a:rPr lang="en-GB" sz="1800">
                <a:solidFill>
                  <a:srgbClr val="FF0000"/>
                </a:solidFill>
              </a:rPr>
              <a:t>directionality </a:t>
            </a:r>
            <a:r>
              <a:rPr lang="en-GB" sz="1800"/>
              <a:t>reflects whether an execution </a:t>
            </a:r>
            <a:r>
              <a:rPr lang="en-GB" sz="1800">
                <a:solidFill>
                  <a:srgbClr val="FF0000"/>
                </a:solidFill>
              </a:rPr>
              <a:t>does</a:t>
            </a:r>
            <a:r>
              <a:rPr lang="en-GB" sz="1800"/>
              <a:t> or </a:t>
            </a:r>
            <a:r>
              <a:rPr lang="en-GB" sz="1800">
                <a:solidFill>
                  <a:srgbClr val="FF0000"/>
                </a:solidFill>
              </a:rPr>
              <a:t>does not</a:t>
            </a:r>
            <a:r>
              <a:rPr lang="en-GB" sz="1800"/>
              <a:t> provides a channel by which to synchronise or return a result or exception</a:t>
            </a:r>
            <a:endParaRPr lang="en-GB" sz="1800"/>
          </a:p>
          <a:p>
            <a:pPr lvl="1" indent="-285750">
              <a:spcBef>
                <a:spcPts val="0"/>
              </a:spcBef>
              <a:buSzPct val="100000"/>
            </a:pPr>
            <a:r>
              <a:rPr lang="en-GB"/>
              <a:t>One-way directionality</a:t>
            </a:r>
            <a:endParaRPr lang="en-GB"/>
          </a:p>
          <a:p>
            <a:pPr lvl="1" indent="-285750">
              <a:spcBef>
                <a:spcPts val="0"/>
              </a:spcBef>
              <a:buSzPct val="100000"/>
            </a:pPr>
            <a:r>
              <a:rPr lang="en-GB"/>
              <a:t>Two-way directionality</a:t>
            </a:r>
            <a:endParaRPr lang="en-GB"/>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cxnSp>
        <p:nvCxnSpPr>
          <p:cNvPr id="648" name="Shape 648"/>
          <p:cNvCxnSpPr/>
          <p:nvPr/>
        </p:nvCxnSpPr>
        <p:spPr>
          <a:xfrm rot="10800000">
            <a:off x="689925" y="2229919"/>
            <a:ext cx="0" cy="2745675"/>
          </a:xfrm>
          <a:prstGeom prst="straightConnector1">
            <a:avLst/>
          </a:prstGeom>
          <a:noFill/>
          <a:ln w="38100" cap="flat" cmpd="sng">
            <a:solidFill>
              <a:srgbClr val="FF0000"/>
            </a:solidFill>
            <a:prstDash val="solid"/>
            <a:round/>
            <a:headEnd type="none" w="lg" len="lg"/>
            <a:tailEnd type="triangle" w="lg" len="lg"/>
          </a:ln>
        </p:spPr>
      </p:cxnSp>
      <p:cxnSp>
        <p:nvCxnSpPr>
          <p:cNvPr id="649" name="Shape 649"/>
          <p:cNvCxnSpPr/>
          <p:nvPr/>
        </p:nvCxnSpPr>
        <p:spPr>
          <a:xfrm rot="10800000" flipH="1">
            <a:off x="689925" y="3511519"/>
            <a:ext cx="1464075" cy="1464075"/>
          </a:xfrm>
          <a:prstGeom prst="straightConnector1">
            <a:avLst/>
          </a:prstGeom>
          <a:noFill/>
          <a:ln w="38100" cap="flat" cmpd="sng">
            <a:solidFill>
              <a:srgbClr val="38761D"/>
            </a:solidFill>
            <a:prstDash val="solid"/>
            <a:round/>
            <a:headEnd type="none" w="lg" len="lg"/>
            <a:tailEnd type="triangle" w="lg" len="lg"/>
          </a:ln>
        </p:spPr>
      </p:cxnSp>
      <p:cxnSp>
        <p:nvCxnSpPr>
          <p:cNvPr id="650" name="Shape 650"/>
          <p:cNvCxnSpPr/>
          <p:nvPr/>
        </p:nvCxnSpPr>
        <p:spPr>
          <a:xfrm rot="10800000">
            <a:off x="2062763" y="3602756"/>
            <a:ext cx="0" cy="2745675"/>
          </a:xfrm>
          <a:prstGeom prst="straightConnector1">
            <a:avLst/>
          </a:prstGeom>
          <a:noFill/>
          <a:ln w="38100" cap="flat" cmpd="sng">
            <a:solidFill>
              <a:srgbClr val="0000FF"/>
            </a:solidFill>
            <a:prstDash val="solid"/>
            <a:round/>
            <a:headEnd type="none" w="lg" len="lg"/>
            <a:tailEnd type="triangle" w="lg" len="lg"/>
          </a:ln>
        </p:spPr>
      </p:cxnSp>
      <p:sp>
        <p:nvSpPr>
          <p:cNvPr id="651" name="Shape 651"/>
          <p:cNvSpPr txBox="1"/>
          <p:nvPr/>
        </p:nvSpPr>
        <p:spPr>
          <a:xfrm>
            <a:off x="818025" y="2176819"/>
            <a:ext cx="1203525" cy="306450"/>
          </a:xfrm>
          <a:prstGeom prst="rect">
            <a:avLst/>
          </a:prstGeom>
          <a:noFill/>
          <a:ln>
            <a:noFill/>
          </a:ln>
        </p:spPr>
        <p:txBody>
          <a:bodyPr wrap="square" lIns="68569" tIns="68569" rIns="68569" bIns="68569" anchor="ctr" anchorCtr="0">
            <a:noAutofit/>
          </a:bodyPr>
          <a:lstStyle/>
          <a:p>
            <a:pPr algn="ctr"/>
            <a:r>
              <a:rPr lang="en-GB">
                <a:solidFill>
                  <a:srgbClr val="FF0000"/>
                </a:solidFill>
                <a:latin typeface="Calibri" panose="020F0502020204030204"/>
                <a:ea typeface="Calibri" panose="020F0502020204030204"/>
                <a:cs typeface="Calibri" panose="020F0502020204030204"/>
                <a:sym typeface="Calibri" panose="020F0502020204030204"/>
              </a:rPr>
              <a:t>Cardinality</a:t>
            </a:r>
            <a:endParaRPr lang="en-GB">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652" name="Shape 652"/>
          <p:cNvSpPr txBox="1"/>
          <p:nvPr/>
        </p:nvSpPr>
        <p:spPr>
          <a:xfrm>
            <a:off x="2222606" y="3408281"/>
            <a:ext cx="2160900" cy="306450"/>
          </a:xfrm>
          <a:prstGeom prst="rect">
            <a:avLst/>
          </a:prstGeom>
          <a:noFill/>
          <a:ln>
            <a:noFill/>
          </a:ln>
        </p:spPr>
        <p:txBody>
          <a:bodyPr wrap="square" lIns="68569" tIns="68569" rIns="68569" bIns="68569" anchor="ctr" anchorCtr="0">
            <a:noAutofit/>
          </a:bodyPr>
          <a:lstStyle/>
          <a:p>
            <a:pPr algn="ctr"/>
            <a:r>
              <a:rPr lang="en-GB" b="1">
                <a:solidFill>
                  <a:srgbClr val="38761D"/>
                </a:solidFill>
                <a:latin typeface="Calibri" panose="020F0502020204030204"/>
                <a:ea typeface="Calibri" panose="020F0502020204030204"/>
                <a:cs typeface="Calibri" panose="020F0502020204030204"/>
                <a:sym typeface="Calibri" panose="020F0502020204030204"/>
              </a:rPr>
              <a:t>Blocking Guarantee</a:t>
            </a:r>
            <a:endParaRPr lang="en-GB" b="1">
              <a:solidFill>
                <a:srgbClr val="38761D"/>
              </a:solidFill>
              <a:latin typeface="Calibri" panose="020F0502020204030204"/>
              <a:ea typeface="Calibri" panose="020F0502020204030204"/>
              <a:cs typeface="Calibri" panose="020F0502020204030204"/>
              <a:sym typeface="Calibri" panose="020F0502020204030204"/>
            </a:endParaRPr>
          </a:p>
        </p:txBody>
      </p:sp>
      <p:sp>
        <p:nvSpPr>
          <p:cNvPr id="653" name="Shape 653"/>
          <p:cNvSpPr txBox="1"/>
          <p:nvPr/>
        </p:nvSpPr>
        <p:spPr>
          <a:xfrm>
            <a:off x="3544706" y="4822369"/>
            <a:ext cx="1464075" cy="306450"/>
          </a:xfrm>
          <a:prstGeom prst="rect">
            <a:avLst/>
          </a:prstGeom>
          <a:noFill/>
          <a:ln>
            <a:noFill/>
          </a:ln>
        </p:spPr>
        <p:txBody>
          <a:bodyPr wrap="square" lIns="68569" tIns="68569" rIns="68569" bIns="68569" anchor="ctr" anchorCtr="0">
            <a:noAutofit/>
          </a:bodyPr>
          <a:lstStyle/>
          <a:p>
            <a:pPr algn="ctr"/>
            <a:r>
              <a:rPr lang="en-GB">
                <a:solidFill>
                  <a:srgbClr val="0000FF"/>
                </a:solidFill>
                <a:latin typeface="Calibri" panose="020F0502020204030204"/>
                <a:ea typeface="Calibri" panose="020F0502020204030204"/>
                <a:cs typeface="Calibri" panose="020F0502020204030204"/>
                <a:sym typeface="Calibri" panose="020F0502020204030204"/>
              </a:rPr>
              <a:t>Directionality</a:t>
            </a:r>
            <a:endParaRPr lang="en-GB">
              <a:solidFill>
                <a:srgbClr val="0000FF"/>
              </a:solidFill>
              <a:latin typeface="Calibri" panose="020F0502020204030204"/>
              <a:ea typeface="Calibri" panose="020F0502020204030204"/>
              <a:cs typeface="Calibri" panose="020F0502020204030204"/>
              <a:sym typeface="Calibri" panose="020F0502020204030204"/>
            </a:endParaRPr>
          </a:p>
        </p:txBody>
      </p:sp>
      <p:sp>
        <p:nvSpPr>
          <p:cNvPr id="654" name="Shape 654"/>
          <p:cNvSpPr txBox="1">
            <a:spLocks noGrp="1"/>
          </p:cNvSpPr>
          <p:nvPr>
            <p:ph type="body" idx="1"/>
          </p:nvPr>
        </p:nvSpPr>
        <p:spPr>
          <a:xfrm>
            <a:off x="4566113" y="1762650"/>
            <a:ext cx="3949200" cy="3579075"/>
          </a:xfrm>
          <a:prstGeom prst="rect">
            <a:avLst/>
          </a:prstGeom>
        </p:spPr>
        <p:txBody>
          <a:bodyPr vert="horz" wrap="square" lIns="68569" tIns="68569" rIns="68569" bIns="68569" rtlCol="0" anchor="t" anchorCtr="0">
            <a:noAutofit/>
          </a:bodyPr>
          <a:lstStyle/>
          <a:p>
            <a:pPr marL="342900" indent="-285750">
              <a:spcBef>
                <a:spcPts val="0"/>
              </a:spcBef>
              <a:buSzPct val="100000"/>
            </a:pPr>
            <a:r>
              <a:rPr lang="en-GB" sz="1800"/>
              <a:t>An executor’s </a:t>
            </a:r>
            <a:r>
              <a:rPr lang="en-GB" sz="1800">
                <a:solidFill>
                  <a:srgbClr val="FF0000"/>
                </a:solidFill>
              </a:rPr>
              <a:t>blocking guarantee </a:t>
            </a:r>
            <a:r>
              <a:rPr lang="en-GB" sz="1800"/>
              <a:t>reflects whether an execution </a:t>
            </a:r>
            <a:r>
              <a:rPr lang="en-GB" sz="1800">
                <a:solidFill>
                  <a:srgbClr val="FF0000"/>
                </a:solidFill>
              </a:rPr>
              <a:t>blocks</a:t>
            </a:r>
            <a:r>
              <a:rPr lang="en-GB" sz="1800"/>
              <a:t> or </a:t>
            </a:r>
            <a:r>
              <a:rPr lang="en-GB" sz="1800">
                <a:solidFill>
                  <a:srgbClr val="FF0000"/>
                </a:solidFill>
              </a:rPr>
              <a:t>does not block</a:t>
            </a:r>
            <a:r>
              <a:rPr lang="en-GB" sz="1800"/>
              <a:t> the caller thread until execution is complete</a:t>
            </a:r>
            <a:endParaRPr lang="en-GB" sz="1800"/>
          </a:p>
          <a:p>
            <a:pPr lvl="1" indent="-285750">
              <a:spcBef>
                <a:spcPts val="0"/>
              </a:spcBef>
              <a:buSzPct val="100000"/>
            </a:pPr>
            <a:r>
              <a:rPr lang="en-GB"/>
              <a:t>Possibly-blocking guarantee</a:t>
            </a:r>
            <a:endParaRPr lang="en-GB"/>
          </a:p>
          <a:p>
            <a:pPr lvl="1" indent="-285750">
              <a:spcBef>
                <a:spcPts val="0"/>
              </a:spcBef>
              <a:buSzPct val="100000"/>
            </a:pPr>
            <a:r>
              <a:rPr lang="en-GB"/>
              <a:t>Always-blocking guarantee</a:t>
            </a:r>
            <a:endParaRPr lang="en-GB"/>
          </a:p>
          <a:p>
            <a:pPr lvl="1" indent="-285750">
              <a:spcBef>
                <a:spcPts val="0"/>
              </a:spcBef>
              <a:buSzPct val="100000"/>
            </a:pPr>
            <a:r>
              <a:rPr lang="en-GB"/>
              <a:t>Never-blocking guarantee</a:t>
            </a:r>
            <a:endParaRPr lang="en-GB"/>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Establish the execution functions</a:t>
            </a:r>
            <a:endParaRPr lang="en-GB" b="1"/>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Shape 665"/>
          <p:cNvSpPr/>
          <p:nvPr/>
        </p:nvSpPr>
        <p:spPr>
          <a:xfrm>
            <a:off x="5919600" y="3944441"/>
            <a:ext cx="2646450" cy="142717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bulk_twoway_execute()</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66" name="Shape 666"/>
          <p:cNvSpPr/>
          <p:nvPr/>
        </p:nvSpPr>
        <p:spPr>
          <a:xfrm>
            <a:off x="5919600" y="2517283"/>
            <a:ext cx="2646450" cy="142717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twoway_execute()</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67" name="Shape 667"/>
          <p:cNvSpPr/>
          <p:nvPr/>
        </p:nvSpPr>
        <p:spPr>
          <a:xfrm>
            <a:off x="5919600" y="1090125"/>
            <a:ext cx="2646450" cy="1427175"/>
          </a:xfrm>
          <a:prstGeom prst="rect">
            <a:avLst/>
          </a:prstGeom>
          <a:solidFill>
            <a:srgbClr val="CCCCCC"/>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2700" b="1">
                <a:solidFill>
                  <a:schemeClr val="dk1"/>
                </a:solidFill>
                <a:latin typeface="Cambria" panose="02040503050406030204"/>
                <a:ea typeface="Cambria" panose="02040503050406030204"/>
                <a:cs typeface="Cambria" panose="02040503050406030204"/>
                <a:sym typeface="Cambria" panose="02040503050406030204"/>
              </a:rPr>
              <a:t>Two-way</a:t>
            </a:r>
            <a:endParaRPr lang="en-GB" sz="2700" b="1">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68" name="Shape 668"/>
          <p:cNvSpPr/>
          <p:nvPr/>
        </p:nvSpPr>
        <p:spPr>
          <a:xfrm>
            <a:off x="3273092" y="3944441"/>
            <a:ext cx="2646450" cy="142717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bulk_execute()</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69" name="Shape 669"/>
          <p:cNvSpPr/>
          <p:nvPr/>
        </p:nvSpPr>
        <p:spPr>
          <a:xfrm>
            <a:off x="3273092" y="2517283"/>
            <a:ext cx="2646450" cy="142717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execute()</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70" name="Shape 670"/>
          <p:cNvSpPr/>
          <p:nvPr/>
        </p:nvSpPr>
        <p:spPr>
          <a:xfrm>
            <a:off x="3273092" y="1090125"/>
            <a:ext cx="2646450" cy="1427175"/>
          </a:xfrm>
          <a:prstGeom prst="rect">
            <a:avLst/>
          </a:prstGeom>
          <a:solidFill>
            <a:srgbClr val="CCCCCC"/>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SzPct val="25000"/>
            </a:pPr>
            <a:r>
              <a:rPr lang="en-GB" sz="2700" b="1">
                <a:solidFill>
                  <a:schemeClr val="dk1"/>
                </a:solidFill>
                <a:latin typeface="Cambria" panose="02040503050406030204"/>
                <a:ea typeface="Cambria" panose="02040503050406030204"/>
                <a:cs typeface="Cambria" panose="02040503050406030204"/>
                <a:sym typeface="Cambria" panose="02040503050406030204"/>
              </a:rPr>
              <a:t>One-way</a:t>
            </a:r>
            <a:endParaRPr lang="en-GB" sz="2700" b="1">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71" name="Shape 671"/>
          <p:cNvSpPr/>
          <p:nvPr/>
        </p:nvSpPr>
        <p:spPr>
          <a:xfrm>
            <a:off x="628650" y="3944441"/>
            <a:ext cx="2646450" cy="1427175"/>
          </a:xfrm>
          <a:prstGeom prst="rect">
            <a:avLst/>
          </a:prstGeom>
          <a:solidFill>
            <a:srgbClr val="CCCCCC"/>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Clr>
                <a:schemeClr val="dk1"/>
              </a:buClr>
              <a:buSzPct val="25000"/>
            </a:pPr>
            <a:r>
              <a:rPr lang="en-GB" sz="2700" b="1">
                <a:solidFill>
                  <a:schemeClr val="dk1"/>
                </a:solidFill>
                <a:latin typeface="Cambria" panose="02040503050406030204"/>
                <a:ea typeface="Cambria" panose="02040503050406030204"/>
                <a:cs typeface="Cambria" panose="02040503050406030204"/>
                <a:sym typeface="Cambria" panose="02040503050406030204"/>
              </a:rPr>
              <a:t>Bulk</a:t>
            </a:r>
            <a:endParaRPr lang="en-GB" sz="2700" b="1">
              <a:solidFill>
                <a:schemeClr val="dk1"/>
              </a:solidFill>
              <a:latin typeface="Cambria" panose="02040503050406030204"/>
              <a:ea typeface="Cambria" panose="02040503050406030204"/>
              <a:cs typeface="Cambria" panose="02040503050406030204"/>
              <a:sym typeface="Cambria" panose="02040503050406030204"/>
            </a:endParaRPr>
          </a:p>
        </p:txBody>
      </p:sp>
      <p:sp>
        <p:nvSpPr>
          <p:cNvPr id="672" name="Shape 672"/>
          <p:cNvSpPr/>
          <p:nvPr/>
        </p:nvSpPr>
        <p:spPr>
          <a:xfrm>
            <a:off x="628650" y="2517283"/>
            <a:ext cx="2646450" cy="1427175"/>
          </a:xfrm>
          <a:prstGeom prst="rect">
            <a:avLst/>
          </a:prstGeom>
          <a:solidFill>
            <a:srgbClr val="CCCCCC"/>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lgn="ctr">
              <a:buClr>
                <a:schemeClr val="dk1"/>
              </a:buClr>
              <a:buSzPct val="25000"/>
            </a:pPr>
            <a:r>
              <a:rPr lang="en-GB" sz="2700" b="1">
                <a:solidFill>
                  <a:schemeClr val="dk1"/>
                </a:solidFill>
                <a:latin typeface="Cambria" panose="02040503050406030204"/>
                <a:ea typeface="Cambria" panose="02040503050406030204"/>
                <a:cs typeface="Cambria" panose="02040503050406030204"/>
                <a:sym typeface="Cambria" panose="02040503050406030204"/>
              </a:rPr>
              <a:t>Single</a:t>
            </a:r>
            <a:endParaRPr lang="en-GB" sz="2700" b="1">
              <a:solidFill>
                <a:schemeClr val="dk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Shape 677"/>
          <p:cNvGrpSpPr/>
          <p:nvPr/>
        </p:nvGrpSpPr>
        <p:grpSpPr>
          <a:xfrm>
            <a:off x="577706" y="1078119"/>
            <a:ext cx="7988546" cy="4293686"/>
            <a:chOff x="770281" y="1207134"/>
            <a:chExt cx="10651394" cy="4812066"/>
          </a:xfrm>
        </p:grpSpPr>
        <p:sp>
          <p:nvSpPr>
            <p:cNvPr id="678" name="Shape 678"/>
            <p:cNvSpPr/>
            <p:nvPr/>
          </p:nvSpPr>
          <p:spPr>
            <a:xfrm>
              <a:off x="6086475" y="3606693"/>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latin typeface="Courier New" panose="02070309020205020404"/>
                <a:ea typeface="Courier New" panose="02070309020205020404"/>
                <a:cs typeface="Courier New" panose="02070309020205020404"/>
                <a:sym typeface="Courier New" panose="02070309020205020404"/>
              </a:endParaRPr>
            </a:p>
          </p:txBody>
        </p:sp>
        <p:sp>
          <p:nvSpPr>
            <p:cNvPr id="679" name="Shape 679"/>
            <p:cNvSpPr/>
            <p:nvPr/>
          </p:nvSpPr>
          <p:spPr>
            <a:xfrm>
              <a:off x="770282" y="1207134"/>
              <a:ext cx="53163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exec.</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execute</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([&amp;]()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80" name="Shape 680"/>
            <p:cNvSpPr/>
            <p:nvPr/>
          </p:nvSpPr>
          <p:spPr>
            <a:xfrm>
              <a:off x="770281" y="3619500"/>
              <a:ext cx="5316300" cy="23997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81" name="Shape 681"/>
            <p:cNvSpPr/>
            <p:nvPr/>
          </p:nvSpPr>
          <p:spPr>
            <a:xfrm>
              <a:off x="4184275"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One-way</a:t>
              </a:r>
              <a:endParaRPr lang="en-GB" sz="1350" b="1">
                <a:solidFill>
                  <a:srgbClr val="FF0000"/>
                </a:solidFill>
              </a:endParaRPr>
            </a:p>
          </p:txBody>
        </p:sp>
        <p:sp>
          <p:nvSpPr>
            <p:cNvPr id="682" name="Shape 682"/>
            <p:cNvSpPr/>
            <p:nvPr/>
          </p:nvSpPr>
          <p:spPr>
            <a:xfrm>
              <a:off x="6086474" y="1207134"/>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endParaRPr sz="1350">
                <a:latin typeface="Courier New" panose="02070309020205020404"/>
                <a:ea typeface="Courier New" panose="02070309020205020404"/>
                <a:cs typeface="Courier New" panose="02070309020205020404"/>
                <a:sym typeface="Courier New" panose="02070309020205020404"/>
              </a:endParaRPr>
            </a:p>
          </p:txBody>
        </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687" name="Shape 687"/>
          <p:cNvGrpSpPr/>
          <p:nvPr/>
        </p:nvGrpSpPr>
        <p:grpSpPr>
          <a:xfrm>
            <a:off x="577696" y="1078061"/>
            <a:ext cx="7988546" cy="4293326"/>
            <a:chOff x="770281" y="1207134"/>
            <a:chExt cx="10651394" cy="4812066"/>
          </a:xfrm>
        </p:grpSpPr>
        <p:sp>
          <p:nvSpPr>
            <p:cNvPr id="688" name="Shape 688"/>
            <p:cNvSpPr/>
            <p:nvPr/>
          </p:nvSpPr>
          <p:spPr>
            <a:xfrm>
              <a:off x="6086475" y="3606693"/>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endParaRPr sz="1350">
                <a:latin typeface="Courier New" panose="02070309020205020404"/>
                <a:ea typeface="Courier New" panose="02070309020205020404"/>
                <a:cs typeface="Courier New" panose="02070309020205020404"/>
                <a:sym typeface="Courier New" panose="02070309020205020404"/>
              </a:endParaRPr>
            </a:p>
          </p:txBody>
        </p:sp>
        <p:sp>
          <p:nvSpPr>
            <p:cNvPr id="689" name="Shape 689"/>
            <p:cNvSpPr/>
            <p:nvPr/>
          </p:nvSpPr>
          <p:spPr>
            <a:xfrm>
              <a:off x="770282" y="1207134"/>
              <a:ext cx="53163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exec.execute([&amp;]()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90" name="Shape 690"/>
            <p:cNvSpPr/>
            <p:nvPr/>
          </p:nvSpPr>
          <p:spPr>
            <a:xfrm>
              <a:off x="770281" y="3619500"/>
              <a:ext cx="5316300" cy="23997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91" name="Shape 691"/>
            <p:cNvSpPr/>
            <p:nvPr/>
          </p:nvSpPr>
          <p:spPr>
            <a:xfrm>
              <a:off x="4184275"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One-way</a:t>
              </a:r>
              <a:endParaRPr lang="en-GB" sz="1350" b="1">
                <a:solidFill>
                  <a:srgbClr val="FF0000"/>
                </a:solidFill>
              </a:endParaRPr>
            </a:p>
          </p:txBody>
        </p:sp>
        <p:sp>
          <p:nvSpPr>
            <p:cNvPr id="692" name="Shape 692"/>
            <p:cNvSpPr/>
            <p:nvPr/>
          </p:nvSpPr>
          <p:spPr>
            <a:xfrm>
              <a:off x="6086474" y="1207134"/>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twoway_executor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fut = exec.</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twoway_execute</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([&amp;](){</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693" name="Shape 693"/>
            <p:cNvSpPr/>
            <p:nvPr/>
          </p:nvSpPr>
          <p:spPr>
            <a:xfrm>
              <a:off x="9509999"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Two-way</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Shape 698"/>
          <p:cNvGrpSpPr/>
          <p:nvPr/>
        </p:nvGrpSpPr>
        <p:grpSpPr>
          <a:xfrm>
            <a:off x="577696" y="1078123"/>
            <a:ext cx="7988546" cy="4293686"/>
            <a:chOff x="770281" y="1207134"/>
            <a:chExt cx="10651394" cy="4812066"/>
          </a:xfrm>
        </p:grpSpPr>
        <p:sp>
          <p:nvSpPr>
            <p:cNvPr id="699" name="Shape 699"/>
            <p:cNvSpPr/>
            <p:nvPr/>
          </p:nvSpPr>
          <p:spPr>
            <a:xfrm>
              <a:off x="6086475" y="3606693"/>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endParaRPr sz="1350">
                <a:latin typeface="Courier New" panose="02070309020205020404"/>
                <a:ea typeface="Courier New" panose="02070309020205020404"/>
                <a:cs typeface="Courier New" panose="02070309020205020404"/>
                <a:sym typeface="Courier New" panose="02070309020205020404"/>
              </a:endParaRPr>
            </a:p>
          </p:txBody>
        </p:sp>
        <p:sp>
          <p:nvSpPr>
            <p:cNvPr id="700" name="Shape 700"/>
            <p:cNvSpPr/>
            <p:nvPr/>
          </p:nvSpPr>
          <p:spPr>
            <a:xfrm>
              <a:off x="770282" y="1207134"/>
              <a:ext cx="53163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exec.execute([&amp;]()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01" name="Shape 701"/>
            <p:cNvSpPr/>
            <p:nvPr/>
          </p:nvSpPr>
          <p:spPr>
            <a:xfrm>
              <a:off x="770281" y="3619500"/>
              <a:ext cx="5316300" cy="23997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bulk_executor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exec.</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bulk_execute</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([&amp;](size_t index,</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&amp;s){</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func(i, s);</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 shape, sharedFactory);</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02" name="Shape 702"/>
            <p:cNvSpPr/>
            <p:nvPr/>
          </p:nvSpPr>
          <p:spPr>
            <a:xfrm>
              <a:off x="4395775" y="5649725"/>
              <a:ext cx="16998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Bulk One-way</a:t>
              </a:r>
              <a:endParaRPr lang="en-GB" sz="1350" b="1">
                <a:solidFill>
                  <a:srgbClr val="FF0000"/>
                </a:solidFill>
              </a:endParaRPr>
            </a:p>
          </p:txBody>
        </p:sp>
        <p:sp>
          <p:nvSpPr>
            <p:cNvPr id="703" name="Shape 703"/>
            <p:cNvSpPr/>
            <p:nvPr/>
          </p:nvSpPr>
          <p:spPr>
            <a:xfrm>
              <a:off x="4184275"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One-way</a:t>
              </a:r>
              <a:endParaRPr lang="en-GB" sz="1350" b="1">
                <a:solidFill>
                  <a:srgbClr val="FF0000"/>
                </a:solidFill>
              </a:endParaRPr>
            </a:p>
          </p:txBody>
        </p:sp>
        <p:sp>
          <p:nvSpPr>
            <p:cNvPr id="704" name="Shape 704"/>
            <p:cNvSpPr/>
            <p:nvPr/>
          </p:nvSpPr>
          <p:spPr>
            <a:xfrm>
              <a:off x="6086474" y="1207134"/>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twoway_executor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exec.twoway_execute([&amp;](){</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05" name="Shape 705"/>
            <p:cNvSpPr/>
            <p:nvPr/>
          </p:nvSpPr>
          <p:spPr>
            <a:xfrm>
              <a:off x="9509999"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Two-way</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Shape 710"/>
          <p:cNvGrpSpPr/>
          <p:nvPr/>
        </p:nvGrpSpPr>
        <p:grpSpPr>
          <a:xfrm>
            <a:off x="577727" y="1066077"/>
            <a:ext cx="7988546" cy="4305596"/>
            <a:chOff x="770281" y="1207134"/>
            <a:chExt cx="10651394" cy="4812066"/>
          </a:xfrm>
        </p:grpSpPr>
        <p:sp>
          <p:nvSpPr>
            <p:cNvPr id="711" name="Shape 711"/>
            <p:cNvSpPr/>
            <p:nvPr/>
          </p:nvSpPr>
          <p:spPr>
            <a:xfrm>
              <a:off x="6086475" y="3606693"/>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bulk_twoway_executor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fut = exec.</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bulk_twoway_execute</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[&amp;](size_t index, auto &amp;r, auto &amp;s){</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func(i, r, s);</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 shape, resultFactory, sharedFactory);</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12" name="Shape 712"/>
            <p:cNvSpPr/>
            <p:nvPr/>
          </p:nvSpPr>
          <p:spPr>
            <a:xfrm>
              <a:off x="770282" y="1207134"/>
              <a:ext cx="53163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exec.execute([&amp;]()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13" name="Shape 713"/>
            <p:cNvSpPr/>
            <p:nvPr/>
          </p:nvSpPr>
          <p:spPr>
            <a:xfrm>
              <a:off x="770281" y="3619500"/>
              <a:ext cx="5316300" cy="23997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bulk_executor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exec.bulk_execute([&amp;](size_t index,</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&amp;s){</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func(i, s);</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 shape, sharedFactory);</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14" name="Shape 714"/>
            <p:cNvSpPr/>
            <p:nvPr/>
          </p:nvSpPr>
          <p:spPr>
            <a:xfrm>
              <a:off x="9721725" y="5649725"/>
              <a:ext cx="16998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Bulk Two-way</a:t>
              </a:r>
              <a:endParaRPr lang="en-GB" sz="1350" b="1">
                <a:solidFill>
                  <a:srgbClr val="FF0000"/>
                </a:solidFill>
              </a:endParaRPr>
            </a:p>
          </p:txBody>
        </p:sp>
        <p:sp>
          <p:nvSpPr>
            <p:cNvPr id="715" name="Shape 715"/>
            <p:cNvSpPr/>
            <p:nvPr/>
          </p:nvSpPr>
          <p:spPr>
            <a:xfrm>
              <a:off x="4395775" y="5649725"/>
              <a:ext cx="16998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Bulk One-way</a:t>
              </a:r>
              <a:endParaRPr lang="en-GB" sz="1350" b="1">
                <a:solidFill>
                  <a:srgbClr val="FF0000"/>
                </a:solidFill>
              </a:endParaRPr>
            </a:p>
          </p:txBody>
        </p:sp>
        <p:sp>
          <p:nvSpPr>
            <p:cNvPr id="716" name="Shape 716"/>
            <p:cNvSpPr/>
            <p:nvPr/>
          </p:nvSpPr>
          <p:spPr>
            <a:xfrm>
              <a:off x="4184275"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One-way</a:t>
              </a:r>
              <a:endParaRPr lang="en-GB" sz="1350" b="1">
                <a:solidFill>
                  <a:srgbClr val="FF0000"/>
                </a:solidFill>
              </a:endParaRPr>
            </a:p>
          </p:txBody>
        </p:sp>
        <p:sp>
          <p:nvSpPr>
            <p:cNvPr id="717" name="Shape 717"/>
            <p:cNvSpPr/>
            <p:nvPr/>
          </p:nvSpPr>
          <p:spPr>
            <a:xfrm>
              <a:off x="6086474" y="1207134"/>
              <a:ext cx="5335200" cy="2412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twoway_executor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exec.twoway_execute([&amp;](){</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718" name="Shape 718"/>
            <p:cNvSpPr/>
            <p:nvPr/>
          </p:nvSpPr>
          <p:spPr>
            <a:xfrm>
              <a:off x="9509999" y="3237350"/>
              <a:ext cx="19116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Single Two-way</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Establish the properties of execution</a:t>
            </a:r>
            <a:endParaRPr lang="en-GB" b="1"/>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bwMode="auto">
          <a:xfrm>
            <a:off x="1692275" y="88900"/>
            <a:ext cx="7200900"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dirty="0" smtClean="0">
                <a:solidFill>
                  <a:srgbClr val="FF0000"/>
                </a:solidFill>
              </a:rPr>
              <a:t>“Is there in Truth No Beauty?” </a:t>
            </a:r>
            <a:r>
              <a:rPr lang="en-US" altLang="en-US" sz="1200" dirty="0" smtClean="0">
                <a:solidFill>
                  <a:srgbClr val="FF0000"/>
                </a:solidFill>
              </a:rPr>
              <a:t>from </a:t>
            </a:r>
            <a:r>
              <a:rPr lang="en-US" altLang="en-US" sz="1200" i="1" dirty="0" smtClean="0">
                <a:solidFill>
                  <a:srgbClr val="FF0000"/>
                </a:solidFill>
              </a:rPr>
              <a:t>Jordan by George Herbert</a:t>
            </a:r>
            <a:endParaRPr lang="en-US" altLang="en-US" i="1" dirty="0" smtClean="0">
              <a:solidFill>
                <a:srgbClr val="FF0000"/>
              </a:solidFill>
            </a:endParaRPr>
          </a:p>
        </p:txBody>
      </p:sp>
      <p:sp>
        <p:nvSpPr>
          <p:cNvPr id="3" name="Content Placeholder 2"/>
          <p:cNvSpPr>
            <a:spLocks noGrp="1"/>
          </p:cNvSpPr>
          <p:nvPr>
            <p:ph sz="quarter" idx="1"/>
          </p:nvPr>
        </p:nvSpPr>
        <p:spPr>
          <a:xfrm>
            <a:off x="457200" y="1219200"/>
            <a:ext cx="8305800" cy="5029200"/>
          </a:xfrm>
        </p:spPr>
        <p:txBody>
          <a:bodyPr>
            <a:normAutofit/>
          </a:bodyPr>
          <a:lstStyle/>
          <a:p>
            <a:pPr>
              <a:defRPr/>
            </a:pPr>
            <a:endParaRPr lang="en-US" dirty="0" smtClean="0"/>
          </a:p>
          <a:p>
            <a:pPr>
              <a:defRPr/>
            </a:pPr>
            <a:r>
              <a:rPr lang="en-US" dirty="0" smtClean="0"/>
              <a:t>Q: Does your language allow you to access all the GFLOPS of your machine?</a:t>
            </a:r>
            <a:endParaRPr lang="en-US" dirty="0" smtClean="0"/>
          </a:p>
          <a:p>
            <a:pPr>
              <a:defRPr/>
            </a:pPr>
            <a:r>
              <a:rPr lang="en-US" dirty="0" smtClean="0"/>
              <a:t>A: What a quaint concept!</a:t>
            </a:r>
            <a:endParaRPr lang="en-US" dirty="0" smtClean="0"/>
          </a:p>
          <a:p>
            <a:pPr lvl="1">
              <a:defRPr/>
            </a:pPr>
            <a:r>
              <a:rPr lang="en-US" dirty="0" smtClean="0"/>
              <a:t>I thought its natural to drop out into </a:t>
            </a:r>
            <a:r>
              <a:rPr lang="en-US" dirty="0" err="1" smtClean="0"/>
              <a:t>OpenCL</a:t>
            </a:r>
            <a:r>
              <a:rPr lang="en-US" dirty="0" smtClean="0"/>
              <a:t>, CUDA, OpenGL, DirectX, C++AMP, Assembler …. to get at my GPU</a:t>
            </a:r>
            <a:endParaRPr lang="en-US" dirty="0" smtClean="0"/>
          </a:p>
          <a:p>
            <a:pPr lvl="1">
              <a:defRPr/>
            </a:pPr>
            <a:r>
              <a:rPr lang="en-US" dirty="0" smtClean="0"/>
              <a:t>Why? I just use my language as a cool driver, it’s a great scripting language too. But for real kernel computation, I just use Fortran</a:t>
            </a:r>
            <a:endParaRPr lang="en-US" dirty="0" smtClean="0"/>
          </a:p>
          <a:p>
            <a:pPr lvl="1">
              <a:defRPr/>
            </a:pPr>
            <a:r>
              <a:rPr lang="en-US" dirty="0" smtClean="0"/>
              <a:t>I write </a:t>
            </a:r>
            <a:r>
              <a:rPr lang="en-US" dirty="0" err="1" smtClean="0"/>
              <a:t>vectorized</a:t>
            </a:r>
            <a:r>
              <a:rPr lang="en-US" dirty="0" smtClean="0"/>
              <a:t> code, so my vendor offers me </a:t>
            </a:r>
            <a:r>
              <a:rPr lang="en-US" dirty="0" err="1" smtClean="0"/>
              <a:t>intrinsics</a:t>
            </a:r>
            <a:r>
              <a:rPr lang="en-US" dirty="0" smtClean="0"/>
              <a:t>, they also tell me they can auto-</a:t>
            </a:r>
            <a:r>
              <a:rPr lang="en-US" dirty="0" err="1" smtClean="0"/>
              <a:t>vectorize</a:t>
            </a:r>
            <a:r>
              <a:rPr lang="en-US" dirty="0" smtClean="0"/>
              <a:t>, though I am not sure how much they really do, so I am looking into </a:t>
            </a:r>
            <a:r>
              <a:rPr lang="en-US" dirty="0" err="1" smtClean="0"/>
              <a:t>OpenCL</a:t>
            </a:r>
            <a:endParaRPr lang="en-US" dirty="0" smtClean="0"/>
          </a:p>
          <a:p>
            <a:pPr lvl="1">
              <a:defRPr/>
            </a:pPr>
            <a:r>
              <a:rPr lang="en-US" dirty="0" smtClean="0"/>
              <a:t>Well, I used to use one thread, but now that I use multiple threads, I can get at it with C++11, </a:t>
            </a:r>
            <a:r>
              <a:rPr lang="en-US" dirty="0" err="1" smtClean="0"/>
              <a:t>OpenMP</a:t>
            </a:r>
            <a:r>
              <a:rPr lang="en-US" dirty="0" smtClean="0"/>
              <a:t>, TBB, GCD, PPL, MS then, </a:t>
            </a:r>
            <a:r>
              <a:rPr lang="en-US" dirty="0" err="1" smtClean="0"/>
              <a:t>Cilk</a:t>
            </a:r>
            <a:endParaRPr lang="en-US" dirty="0" smtClean="0"/>
          </a:p>
          <a:p>
            <a:pPr lvl="1">
              <a:defRPr/>
            </a:pPr>
            <a:r>
              <a:rPr lang="en-US" dirty="0" smtClean="0"/>
              <a:t>I know I may have a TM core somewhere,  so my vendor offers me </a:t>
            </a:r>
            <a:r>
              <a:rPr lang="en-US" dirty="0" err="1" smtClean="0"/>
              <a:t>intrinsics</a:t>
            </a:r>
            <a:endParaRPr lang="en-US" dirty="0" smtClean="0"/>
          </a:p>
          <a:p>
            <a:pPr lvl="1">
              <a:defRPr/>
            </a:pPr>
            <a:r>
              <a:rPr lang="en-US" dirty="0" smtClean="0"/>
              <a:t>No I like using a single thread, so I just use C, or C++</a:t>
            </a:r>
            <a:endParaRPr lang="en-US" dirty="0" smtClean="0"/>
          </a:p>
          <a:p>
            <a:pPr lvl="1">
              <a:defRPr/>
            </a:pP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aphicFrame>
        <p:nvGraphicFramePr>
          <p:cNvPr id="730" name="Shape 730"/>
          <p:cNvGraphicFramePr/>
          <p:nvPr/>
        </p:nvGraphicFramePr>
        <p:xfrm>
          <a:off x="578260" y="1114253"/>
          <a:ext cx="7987481" cy="4187872"/>
        </p:xfrm>
        <a:graphic>
          <a:graphicData uri="http://schemas.openxmlformats.org/drawingml/2006/table">
            <a:tbl>
              <a:tblPr>
                <a:noFill/>
              </a:tblPr>
              <a:tblGrid>
                <a:gridCol w="2058694"/>
                <a:gridCol w="402131"/>
                <a:gridCol w="5526656"/>
              </a:tblGrid>
              <a:tr h="800831">
                <a:tc>
                  <a:txBody>
                    <a:bodyPr/>
                    <a:lstStyle/>
                    <a:p>
                      <a:pPr lvl="0" algn="r">
                        <a:spcBef>
                          <a:spcPts val="0"/>
                        </a:spcBef>
                        <a:buNone/>
                      </a:pPr>
                      <a:r>
                        <a:rPr lang="en-GB" sz="1800" b="1">
                          <a:latin typeface="Calibri" panose="020F0502020204030204"/>
                          <a:ea typeface="Calibri" panose="020F0502020204030204"/>
                          <a:cs typeface="Calibri" panose="020F0502020204030204"/>
                          <a:sym typeface="Calibri" panose="020F0502020204030204"/>
                        </a:rPr>
                        <a:t>Property</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800" b="1">
                          <a:latin typeface="Calibri" panose="020F0502020204030204"/>
                          <a:ea typeface="Calibri" panose="020F0502020204030204"/>
                          <a:cs typeface="Calibri" panose="020F0502020204030204"/>
                          <a:sym typeface="Calibri" panose="020F0502020204030204"/>
                        </a:rPr>
                        <a:t>Description</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single</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Executes an instruction stream exactly once</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bulk</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Executes an instruction stream a number of times</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oneway</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Does not return a future</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twoway</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Returns a future for the return value or exception and synchronisation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possibly_blocking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May or may not block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a:spcBef>
                          <a:spcPts val="0"/>
                        </a:spcBef>
                        <a:buNone/>
                      </a:pPr>
                      <a:r>
                        <a:rPr lang="en-GB" sz="1400">
                          <a:latin typeface="Calibri" panose="020F0502020204030204"/>
                          <a:ea typeface="Calibri" panose="020F0502020204030204"/>
                          <a:cs typeface="Calibri" panose="020F0502020204030204"/>
                          <a:sym typeface="Calibri" panose="020F0502020204030204"/>
                        </a:rPr>
                        <a:t>always_blocking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spcBef>
                          <a:spcPts val="0"/>
                        </a:spcBef>
                        <a:buNone/>
                      </a:pPr>
                      <a:r>
                        <a:rPr lang="en-GB" sz="1400">
                          <a:latin typeface="Calibri" panose="020F0502020204030204"/>
                          <a:ea typeface="Calibri" panose="020F0502020204030204"/>
                          <a:cs typeface="Calibri" panose="020F0502020204030204"/>
                          <a:sym typeface="Calibri" panose="020F0502020204030204"/>
                        </a:rPr>
                        <a:t>Always blocks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never_blocking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Never blocks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aphicFrame>
        <p:nvGraphicFramePr>
          <p:cNvPr id="736" name="Shape 736"/>
          <p:cNvGraphicFramePr/>
          <p:nvPr/>
        </p:nvGraphicFramePr>
        <p:xfrm>
          <a:off x="578260" y="1114253"/>
          <a:ext cx="7987481" cy="4187872"/>
        </p:xfrm>
        <a:graphic>
          <a:graphicData uri="http://schemas.openxmlformats.org/drawingml/2006/table">
            <a:tbl>
              <a:tblPr>
                <a:noFill/>
              </a:tblPr>
              <a:tblGrid>
                <a:gridCol w="2058694"/>
                <a:gridCol w="402131"/>
                <a:gridCol w="5526656"/>
              </a:tblGrid>
              <a:tr h="800831">
                <a:tc>
                  <a:txBody>
                    <a:bodyPr/>
                    <a:lstStyle/>
                    <a:p>
                      <a:pPr lvl="0" algn="r" rtl="0">
                        <a:spcBef>
                          <a:spcPts val="0"/>
                        </a:spcBef>
                        <a:buNone/>
                      </a:pPr>
                      <a:r>
                        <a:rPr lang="en-GB" sz="1800" b="1">
                          <a:latin typeface="Calibri" panose="020F0502020204030204"/>
                          <a:ea typeface="Calibri" panose="020F0502020204030204"/>
                          <a:cs typeface="Calibri" panose="020F0502020204030204"/>
                          <a:sym typeface="Calibri" panose="020F0502020204030204"/>
                        </a:rPr>
                        <a:t>Property</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800" b="1">
                          <a:latin typeface="Calibri" panose="020F0502020204030204"/>
                          <a:ea typeface="Calibri" panose="020F0502020204030204"/>
                          <a:cs typeface="Calibri" panose="020F0502020204030204"/>
                          <a:sym typeface="Calibri" panose="020F0502020204030204"/>
                        </a:rPr>
                        <a:t>Description</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single</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Executes an instruction stream exactly once</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bulk</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Executes an instruction stream a number of times</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oneway</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Does not return a future</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twoway</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solidFill>
                            <a:srgbClr val="FF0000"/>
                          </a:solidFill>
                          <a:latin typeface="Calibri" panose="020F0502020204030204"/>
                          <a:ea typeface="Calibri" panose="020F0502020204030204"/>
                          <a:cs typeface="Calibri" panose="020F0502020204030204"/>
                          <a:sym typeface="Calibri" panose="020F0502020204030204"/>
                        </a:rPr>
                        <a:t>Returns a future for the return value or exception and synchronisation</a:t>
                      </a:r>
                      <a:endParaRPr lang="en-GB" sz="1400">
                        <a:solidFill>
                          <a:srgbClr val="FF0000"/>
                        </a:solidFill>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possibly_blocking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May or may not block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always_blocking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Always blocks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483863">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never_blocking</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Never blocks the caller thread on execution completion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bl>
          </a:graphicData>
        </a:graphic>
      </p:graphicFrame>
      <p:sp>
        <p:nvSpPr>
          <p:cNvPr id="737" name="Shape 737"/>
          <p:cNvSpPr/>
          <p:nvPr/>
        </p:nvSpPr>
        <p:spPr>
          <a:xfrm>
            <a:off x="6801300" y="1480856"/>
            <a:ext cx="1764450" cy="772200"/>
          </a:xfrm>
          <a:prstGeom prst="wedgeRoundRectCallout">
            <a:avLst>
              <a:gd name="adj1" fmla="val -44851"/>
              <a:gd name="adj2" fmla="val 70571"/>
              <a:gd name="adj3" fmla="val 0"/>
            </a:avLst>
          </a:prstGeom>
          <a:solidFill>
            <a:schemeClr val="lt2"/>
          </a:solidFill>
          <a:ln w="38100" cap="flat" cmpd="sng">
            <a:solidFill>
              <a:srgbClr val="000000"/>
            </a:solidFill>
            <a:prstDash val="solid"/>
            <a:round/>
            <a:headEnd type="none" w="med" len="med"/>
            <a:tailEnd type="none" w="med" len="med"/>
          </a:ln>
        </p:spPr>
        <p:txBody>
          <a:bodyPr wrap="square" lIns="68569" tIns="68569" rIns="68569" bIns="68569" anchor="ctr" anchorCtr="0">
            <a:noAutofit/>
          </a:bodyPr>
          <a:lstStyle/>
          <a:p>
            <a:pPr algn="ctr"/>
            <a:r>
              <a:rPr lang="en-GB" sz="1350">
                <a:solidFill>
                  <a:srgbClr val="FF0000"/>
                </a:solidFill>
                <a:latin typeface="Calibri" panose="020F0502020204030204"/>
                <a:ea typeface="Calibri" panose="020F0502020204030204"/>
                <a:cs typeface="Calibri" panose="020F0502020204030204"/>
                <a:sym typeface="Calibri" panose="020F0502020204030204"/>
              </a:rPr>
              <a:t>Properties which modify the interface</a:t>
            </a:r>
            <a:endParaRPr lang="en-GB" sz="135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graphicFrame>
        <p:nvGraphicFramePr>
          <p:cNvPr id="743" name="Shape 743"/>
          <p:cNvGraphicFramePr/>
          <p:nvPr/>
        </p:nvGraphicFramePr>
        <p:xfrm>
          <a:off x="578260" y="1114253"/>
          <a:ext cx="7987481" cy="4233232"/>
        </p:xfrm>
        <a:graphic>
          <a:graphicData uri="http://schemas.openxmlformats.org/drawingml/2006/table">
            <a:tbl>
              <a:tblPr>
                <a:noFill/>
              </a:tblPr>
              <a:tblGrid>
                <a:gridCol w="2058694"/>
                <a:gridCol w="402131"/>
                <a:gridCol w="5526656"/>
              </a:tblGrid>
              <a:tr h="825844">
                <a:tc>
                  <a:txBody>
                    <a:bodyPr/>
                    <a:lstStyle/>
                    <a:p>
                      <a:pPr lvl="0" algn="r" rtl="0">
                        <a:spcBef>
                          <a:spcPts val="0"/>
                        </a:spcBef>
                        <a:buNone/>
                      </a:pPr>
                      <a:r>
                        <a:rPr lang="en-GB" sz="1800" b="1">
                          <a:latin typeface="Calibri" panose="020F0502020204030204"/>
                          <a:ea typeface="Calibri" panose="020F0502020204030204"/>
                          <a:cs typeface="Calibri" panose="020F0502020204030204"/>
                          <a:sym typeface="Calibri" panose="020F0502020204030204"/>
                        </a:rPr>
                        <a:t>Properties</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800" b="1">
                          <a:latin typeface="Calibri" panose="020F0502020204030204"/>
                          <a:ea typeface="Calibri" panose="020F0502020204030204"/>
                          <a:cs typeface="Calibri" panose="020F0502020204030204"/>
                          <a:sym typeface="Calibri" panose="020F0502020204030204"/>
                        </a:rPr>
                        <a:t>Description</a:t>
                      </a:r>
                      <a:endParaRPr lang="en-GB" sz="1800" b="1">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68706">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Thread mapping semantics</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the way in which the instruction stream is mapped to threads of execution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68706">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Bulk execution guarantees</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the guarantees between threads of execution within a bulk execution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68706">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Caller forward progress guarantees</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the forward progress guarantees between the threads of execution and the caller thread</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48618">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Continuation </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whether the instruction stream should be executed as a continuation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68706">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Future work submission</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whether or not the execution context should expect future work to be submitted</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r h="568706">
                <a:tc>
                  <a:txBody>
                    <a:bodyPr/>
                    <a:lstStyle/>
                    <a:p>
                      <a:pPr lvl="0" algn="r" rtl="0">
                        <a:spcBef>
                          <a:spcPts val="0"/>
                        </a:spcBef>
                        <a:buNone/>
                      </a:pPr>
                      <a:r>
                        <a:rPr lang="en-GB" sz="1400">
                          <a:latin typeface="Calibri" panose="020F0502020204030204"/>
                          <a:ea typeface="Calibri" panose="020F0502020204030204"/>
                          <a:cs typeface="Calibri" panose="020F0502020204030204"/>
                          <a:sym typeface="Calibri" panose="020F0502020204030204"/>
                        </a:rPr>
                        <a:t>Allocator</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r" rtl="0">
                        <a:spcBef>
                          <a:spcPts val="0"/>
                        </a:spcBef>
                        <a:buNone/>
                      </a:pPr>
                      <a:endParaRPr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rtl="0">
                        <a:spcBef>
                          <a:spcPts val="0"/>
                        </a:spcBef>
                        <a:buNone/>
                      </a:pPr>
                      <a:r>
                        <a:rPr lang="en-GB" sz="1400">
                          <a:latin typeface="Calibri" panose="020F0502020204030204"/>
                          <a:ea typeface="Calibri" panose="020F0502020204030204"/>
                          <a:cs typeface="Calibri" panose="020F0502020204030204"/>
                          <a:sym typeface="Calibri" panose="020F0502020204030204"/>
                        </a:rPr>
                        <a:t>Specifies the allocator to use when allocating memory for the instruction stream</a:t>
                      </a:r>
                      <a:endParaRPr lang="en-GB" sz="1400">
                        <a:latin typeface="Calibri" panose="020F0502020204030204"/>
                        <a:ea typeface="Calibri" panose="020F0502020204030204"/>
                        <a:cs typeface="Calibri" panose="020F0502020204030204"/>
                        <a:sym typeface="Calibri" panose="020F0502020204030204"/>
                      </a:endParaRPr>
                    </a:p>
                  </a:txBody>
                  <a:tcPr marL="68569" marR="68569" marT="68569" marB="68569"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Shape 749"/>
          <p:cNvSpPr txBox="1">
            <a:spLocks noGrp="1"/>
          </p:cNvSpPr>
          <p:nvPr>
            <p:ph type="title"/>
          </p:nvPr>
        </p:nvSpPr>
        <p:spPr>
          <a:xfrm>
            <a:off x="628650" y="2978468"/>
            <a:ext cx="7886700" cy="905400"/>
          </a:xfrm>
          <a:prstGeom prst="rect">
            <a:avLst/>
          </a:prstGeom>
        </p:spPr>
        <p:txBody>
          <a:bodyPr vert="horz" wrap="square" lIns="68569" tIns="68569" rIns="68569" bIns="68569" rtlCol="0" anchor="ctr" anchorCtr="0">
            <a:noAutofit/>
          </a:bodyPr>
          <a:lstStyle/>
          <a:p>
            <a:r>
              <a:rPr lang="en-GB" b="1"/>
              <a:t>Establish how executors could be customised</a:t>
            </a:r>
            <a:endParaRPr lang="en-GB" b="1"/>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28650" y="1419750"/>
            <a:ext cx="3032550" cy="3560625"/>
          </a:xfrm>
          <a:prstGeom prst="rect">
            <a:avLst/>
          </a:prstGeom>
          <a:ln w="9525" cap="flat" cmpd="sng">
            <a:solidFill>
              <a:srgbClr val="FF0000"/>
            </a:solidFill>
            <a:prstDash val="solid"/>
            <a:round/>
            <a:headEnd type="none" w="med" len="med"/>
            <a:tailEnd type="none" w="med" len="med"/>
          </a:ln>
        </p:spPr>
        <p:txBody>
          <a:bodyPr vert="horz" wrap="square" lIns="68569" tIns="68569" rIns="68569" bIns="68569" rtlCol="0" anchor="t" anchorCtr="0">
            <a:noAutofit/>
          </a:bodyPr>
          <a:lstStyle/>
          <a:p>
            <a:pPr marL="342900" indent="-285750">
              <a:spcBef>
                <a:spcPts val="750"/>
              </a:spcBef>
              <a:buClr>
                <a:schemeClr val="dk1"/>
              </a:buClr>
              <a:buSzPct val="100000"/>
              <a:buFont typeface="Arial" panose="020B0604020202020204"/>
            </a:pPr>
            <a:r>
              <a:rPr lang="en-GB" sz="1800"/>
              <a:t>Performing a </a:t>
            </a:r>
            <a:r>
              <a:rPr lang="en-GB" sz="1800">
                <a:solidFill>
                  <a:srgbClr val="FF0000"/>
                </a:solidFill>
              </a:rPr>
              <a:t>require </a:t>
            </a:r>
            <a:r>
              <a:rPr lang="en-GB" sz="1800"/>
              <a:t>returns an executor that </a:t>
            </a:r>
            <a:r>
              <a:rPr lang="en-GB" sz="1800">
                <a:solidFill>
                  <a:srgbClr val="FF0000"/>
                </a:solidFill>
              </a:rPr>
              <a:t>will have</a:t>
            </a:r>
            <a:r>
              <a:rPr lang="en-GB" sz="1800"/>
              <a:t> the requested properties</a:t>
            </a:r>
            <a:endParaRPr lang="en-GB" sz="1800"/>
          </a:p>
          <a:p>
            <a:pPr lvl="1" indent="-285750">
              <a:spcBef>
                <a:spcPts val="0"/>
              </a:spcBef>
              <a:buSzPct val="100000"/>
            </a:pPr>
            <a:r>
              <a:rPr lang="en-GB"/>
              <a:t>If the properties are already supported the </a:t>
            </a:r>
            <a:r>
              <a:rPr lang="en-GB">
                <a:solidFill>
                  <a:srgbClr val="FF0000"/>
                </a:solidFill>
              </a:rPr>
              <a:t>original executor</a:t>
            </a:r>
            <a:r>
              <a:rPr lang="en-GB"/>
              <a:t> is returned</a:t>
            </a:r>
            <a:endParaRPr lang="en-GB"/>
          </a:p>
          <a:p>
            <a:pPr lvl="1" indent="-285750">
              <a:spcBef>
                <a:spcPts val="0"/>
              </a:spcBef>
              <a:buSzPct val="100000"/>
            </a:pPr>
            <a:r>
              <a:rPr lang="en-GB"/>
              <a:t>If the properties are not supported this will result in a </a:t>
            </a:r>
            <a:r>
              <a:rPr lang="en-GB">
                <a:solidFill>
                  <a:srgbClr val="FF0000"/>
                </a:solidFill>
              </a:rPr>
              <a:t>compile-time error</a:t>
            </a:r>
            <a:endParaRPr lang="en-GB">
              <a:solidFill>
                <a:srgbClr val="FF0000"/>
              </a:solidFill>
            </a:endParaRPr>
          </a:p>
        </p:txBody>
      </p:sp>
      <p:sp>
        <p:nvSpPr>
          <p:cNvPr id="755" name="Shape 755"/>
          <p:cNvSpPr/>
          <p:nvPr/>
        </p:nvSpPr>
        <p:spPr>
          <a:xfrm>
            <a:off x="6027720" y="1381688"/>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56" name="Shape 756"/>
          <p:cNvSpPr/>
          <p:nvPr/>
        </p:nvSpPr>
        <p:spPr>
          <a:xfrm>
            <a:off x="454771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Require</a:t>
            </a:r>
            <a:endParaRPr lang="en-GB" sz="1350" b="1">
              <a:latin typeface="Calibri" panose="020F0502020204030204"/>
              <a:ea typeface="Calibri" panose="020F0502020204030204"/>
              <a:cs typeface="Calibri" panose="020F0502020204030204"/>
              <a:sym typeface="Calibri" panose="020F0502020204030204"/>
            </a:endParaRPr>
          </a:p>
        </p:txBody>
      </p:sp>
      <p:sp>
        <p:nvSpPr>
          <p:cNvPr id="757" name="Shape 757"/>
          <p:cNvSpPr/>
          <p:nvPr/>
        </p:nvSpPr>
        <p:spPr>
          <a:xfrm>
            <a:off x="4145550" y="2429456"/>
            <a:ext cx="744525" cy="307350"/>
          </a:xfrm>
          <a:prstGeom prst="roundRect">
            <a:avLst>
              <a:gd name="adj" fmla="val 16667"/>
            </a:avLst>
          </a:prstGeom>
          <a:solidFill>
            <a:schemeClr val="lt2"/>
          </a:solidFill>
          <a:ln w="38100"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sp>
        <p:nvSpPr>
          <p:cNvPr id="758" name="Shape 758"/>
          <p:cNvSpPr/>
          <p:nvPr/>
        </p:nvSpPr>
        <p:spPr>
          <a:xfrm>
            <a:off x="602770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Prefer</a:t>
            </a:r>
            <a:endParaRPr lang="en-GB" sz="1350" b="1">
              <a:latin typeface="Calibri" panose="020F0502020204030204"/>
              <a:ea typeface="Calibri" panose="020F0502020204030204"/>
              <a:cs typeface="Calibri" panose="020F0502020204030204"/>
              <a:sym typeface="Calibri" panose="020F0502020204030204"/>
            </a:endParaRPr>
          </a:p>
        </p:txBody>
      </p:sp>
      <p:sp>
        <p:nvSpPr>
          <p:cNvPr id="759" name="Shape 759"/>
          <p:cNvSpPr/>
          <p:nvPr/>
        </p:nvSpPr>
        <p:spPr>
          <a:xfrm>
            <a:off x="7582909" y="2921306"/>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Query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60" name="Shape 760"/>
          <p:cNvCxnSpPr>
            <a:stCxn id="757" idx="3"/>
            <a:endCxn id="756" idx="0"/>
          </p:cNvCxnSpPr>
          <p:nvPr/>
        </p:nvCxnSpPr>
        <p:spPr>
          <a:xfrm>
            <a:off x="4890075" y="2583131"/>
            <a:ext cx="139725" cy="345150"/>
          </a:xfrm>
          <a:prstGeom prst="curvedConnector2">
            <a:avLst/>
          </a:prstGeom>
          <a:noFill/>
          <a:ln w="19050" cap="flat" cmpd="sng">
            <a:solidFill>
              <a:srgbClr val="FF0000"/>
            </a:solidFill>
            <a:prstDash val="solid"/>
            <a:round/>
            <a:headEnd type="none" w="lg" len="lg"/>
            <a:tailEnd type="triangle" w="lg" len="lg"/>
          </a:ln>
        </p:spPr>
      </p:cxnSp>
      <p:sp>
        <p:nvSpPr>
          <p:cNvPr id="761" name="Shape 761"/>
          <p:cNvSpPr/>
          <p:nvPr/>
        </p:nvSpPr>
        <p:spPr>
          <a:xfrm>
            <a:off x="5591785"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62" name="Shape 762"/>
          <p:cNvCxnSpPr>
            <a:stCxn id="761" idx="3"/>
            <a:endCxn id="758" idx="0"/>
          </p:cNvCxnSpPr>
          <p:nvPr/>
        </p:nvCxnSpPr>
        <p:spPr>
          <a:xfrm>
            <a:off x="6336310" y="2583131"/>
            <a:ext cx="173475" cy="345150"/>
          </a:xfrm>
          <a:prstGeom prst="curvedConnector2">
            <a:avLst/>
          </a:prstGeom>
          <a:noFill/>
          <a:ln w="19050" cap="flat" cmpd="sng">
            <a:solidFill>
              <a:schemeClr val="dk2"/>
            </a:solidFill>
            <a:prstDash val="solid"/>
            <a:round/>
            <a:headEnd type="none" w="lg" len="lg"/>
            <a:tailEnd type="triangle" w="lg" len="lg"/>
          </a:ln>
        </p:spPr>
      </p:cxnSp>
      <p:sp>
        <p:nvSpPr>
          <p:cNvPr id="763" name="Shape 763"/>
          <p:cNvSpPr/>
          <p:nvPr/>
        </p:nvSpPr>
        <p:spPr>
          <a:xfrm>
            <a:off x="714391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64" name="Shape 764"/>
          <p:cNvCxnSpPr>
            <a:stCxn id="763" idx="3"/>
            <a:endCxn id="759" idx="0"/>
          </p:cNvCxnSpPr>
          <p:nvPr/>
        </p:nvCxnSpPr>
        <p:spPr>
          <a:xfrm>
            <a:off x="7888435" y="2583131"/>
            <a:ext cx="176625" cy="338175"/>
          </a:xfrm>
          <a:prstGeom prst="curvedConnector2">
            <a:avLst/>
          </a:prstGeom>
          <a:noFill/>
          <a:ln w="19050" cap="flat" cmpd="sng">
            <a:solidFill>
              <a:schemeClr val="dk2"/>
            </a:solidFill>
            <a:prstDash val="solid"/>
            <a:round/>
            <a:headEnd type="none" w="lg" len="lg"/>
            <a:tailEnd type="triangle" w="lg" len="lg"/>
          </a:ln>
        </p:spPr>
      </p:cxnSp>
      <p:cxnSp>
        <p:nvCxnSpPr>
          <p:cNvPr id="765" name="Shape 765"/>
          <p:cNvCxnSpPr>
            <a:stCxn id="755" idx="2"/>
            <a:endCxn id="758" idx="0"/>
          </p:cNvCxnSpPr>
          <p:nvPr/>
        </p:nvCxnSpPr>
        <p:spPr>
          <a:xfrm rot="-5400000" flipH="1">
            <a:off x="6105008" y="2523000"/>
            <a:ext cx="810225" cy="450"/>
          </a:xfrm>
          <a:prstGeom prst="curvedConnector3">
            <a:avLst>
              <a:gd name="adj1" fmla="val 49995"/>
            </a:avLst>
          </a:prstGeom>
          <a:noFill/>
          <a:ln w="19050" cap="flat" cmpd="sng">
            <a:solidFill>
              <a:schemeClr val="dk2"/>
            </a:solidFill>
            <a:prstDash val="solid"/>
            <a:round/>
            <a:headEnd type="none" w="lg" len="lg"/>
            <a:tailEnd type="triangle" w="lg" len="lg"/>
          </a:ln>
        </p:spPr>
      </p:cxnSp>
      <p:cxnSp>
        <p:nvCxnSpPr>
          <p:cNvPr id="766" name="Shape 766"/>
          <p:cNvCxnSpPr>
            <a:stCxn id="755" idx="1"/>
            <a:endCxn id="756" idx="0"/>
          </p:cNvCxnSpPr>
          <p:nvPr/>
        </p:nvCxnSpPr>
        <p:spPr>
          <a:xfrm flipH="1">
            <a:off x="5029845" y="1749900"/>
            <a:ext cx="997875" cy="1178325"/>
          </a:xfrm>
          <a:prstGeom prst="curvedConnector2">
            <a:avLst/>
          </a:prstGeom>
          <a:noFill/>
          <a:ln w="19050" cap="flat" cmpd="sng">
            <a:solidFill>
              <a:srgbClr val="FF0000"/>
            </a:solidFill>
            <a:prstDash val="solid"/>
            <a:round/>
            <a:headEnd type="none" w="lg" len="lg"/>
            <a:tailEnd type="triangle" w="lg" len="lg"/>
          </a:ln>
        </p:spPr>
      </p:cxnSp>
      <p:cxnSp>
        <p:nvCxnSpPr>
          <p:cNvPr id="767" name="Shape 767"/>
          <p:cNvCxnSpPr>
            <a:stCxn id="755" idx="3"/>
            <a:endCxn id="759" idx="0"/>
          </p:cNvCxnSpPr>
          <p:nvPr/>
        </p:nvCxnSpPr>
        <p:spPr>
          <a:xfrm>
            <a:off x="6992070" y="1749900"/>
            <a:ext cx="1073025" cy="1171350"/>
          </a:xfrm>
          <a:prstGeom prst="curvedConnector2">
            <a:avLst/>
          </a:prstGeom>
          <a:noFill/>
          <a:ln w="19050" cap="flat" cmpd="sng">
            <a:solidFill>
              <a:schemeClr val="dk2"/>
            </a:solidFill>
            <a:prstDash val="solid"/>
            <a:round/>
            <a:headEnd type="none" w="lg" len="lg"/>
            <a:tailEnd type="triangle" w="lg" len="lg"/>
          </a:ln>
        </p:spPr>
      </p:cxnSp>
      <p:sp>
        <p:nvSpPr>
          <p:cNvPr id="768" name="Shape 768"/>
          <p:cNvSpPr/>
          <p:nvPr/>
        </p:nvSpPr>
        <p:spPr>
          <a:xfrm>
            <a:off x="4547726"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69" name="Shape 769"/>
          <p:cNvSpPr/>
          <p:nvPr/>
        </p:nvSpPr>
        <p:spPr>
          <a:xfrm>
            <a:off x="60277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70" name="Shape 770"/>
          <p:cNvSpPr/>
          <p:nvPr/>
        </p:nvSpPr>
        <p:spPr>
          <a:xfrm>
            <a:off x="75829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Value</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71" name="Shape 771"/>
          <p:cNvCxnSpPr>
            <a:stCxn id="756" idx="2"/>
            <a:endCxn id="768" idx="0"/>
          </p:cNvCxnSpPr>
          <p:nvPr/>
        </p:nvCxnSpPr>
        <p:spPr>
          <a:xfrm rot="-5400000" flipH="1">
            <a:off x="4789369" y="3905213"/>
            <a:ext cx="481500" cy="450"/>
          </a:xfrm>
          <a:prstGeom prst="curvedConnector3">
            <a:avLst>
              <a:gd name="adj1" fmla="val 50004"/>
            </a:avLst>
          </a:prstGeom>
          <a:noFill/>
          <a:ln w="19050" cap="flat" cmpd="sng">
            <a:solidFill>
              <a:srgbClr val="FF0000"/>
            </a:solidFill>
            <a:prstDash val="solid"/>
            <a:round/>
            <a:headEnd type="none" w="lg" len="lg"/>
            <a:tailEnd type="triangle" w="lg" len="lg"/>
          </a:ln>
        </p:spPr>
      </p:cxnSp>
      <p:cxnSp>
        <p:nvCxnSpPr>
          <p:cNvPr id="772" name="Shape 772"/>
          <p:cNvCxnSpPr>
            <a:stCxn id="758" idx="2"/>
            <a:endCxn id="769" idx="0"/>
          </p:cNvCxnSpPr>
          <p:nvPr/>
        </p:nvCxnSpPr>
        <p:spPr>
          <a:xfrm rot="-5400000" flipH="1">
            <a:off x="626935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773" name="Shape 773"/>
          <p:cNvCxnSpPr>
            <a:stCxn id="759" idx="2"/>
            <a:endCxn id="770" idx="0"/>
          </p:cNvCxnSpPr>
          <p:nvPr/>
        </p:nvCxnSpPr>
        <p:spPr>
          <a:xfrm rot="-5400000" flipH="1">
            <a:off x="7821071" y="3901744"/>
            <a:ext cx="488475" cy="450"/>
          </a:xfrm>
          <a:prstGeom prst="curvedConnector3">
            <a:avLst>
              <a:gd name="adj1" fmla="val 50002"/>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body" idx="1"/>
          </p:nvPr>
        </p:nvSpPr>
        <p:spPr>
          <a:xfrm>
            <a:off x="628650" y="1419750"/>
            <a:ext cx="3032550" cy="3560625"/>
          </a:xfrm>
          <a:prstGeom prst="rect">
            <a:avLst/>
          </a:prstGeom>
        </p:spPr>
        <p:txBody>
          <a:bodyPr vert="horz" wrap="square" lIns="68569" tIns="68569" rIns="68569" bIns="68569" rtlCol="0" anchor="t" anchorCtr="0">
            <a:noAutofit/>
          </a:bodyPr>
          <a:lstStyle/>
          <a:p>
            <a:pPr marL="342900" indent="-285750">
              <a:spcBef>
                <a:spcPts val="750"/>
              </a:spcBef>
              <a:buClr>
                <a:schemeClr val="dk1"/>
              </a:buClr>
              <a:buSzPct val="100000"/>
              <a:buFont typeface="Arial" panose="020B0604020202020204"/>
            </a:pPr>
            <a:r>
              <a:rPr lang="en-GB" sz="1800"/>
              <a:t>Performing a </a:t>
            </a:r>
            <a:r>
              <a:rPr lang="en-GB" sz="1800">
                <a:solidFill>
                  <a:srgbClr val="FF0000"/>
                </a:solidFill>
              </a:rPr>
              <a:t>prefer</a:t>
            </a:r>
            <a:r>
              <a:rPr lang="en-GB" sz="1800"/>
              <a:t> returns an executor that </a:t>
            </a:r>
            <a:r>
              <a:rPr lang="en-GB" sz="1800">
                <a:solidFill>
                  <a:srgbClr val="FF0000"/>
                </a:solidFill>
              </a:rPr>
              <a:t>may have</a:t>
            </a:r>
            <a:r>
              <a:rPr lang="en-GB" sz="1800"/>
              <a:t> the requested properties</a:t>
            </a:r>
            <a:endParaRPr lang="en-GB" sz="1800"/>
          </a:p>
          <a:p>
            <a:pPr lvl="1" indent="-285750">
              <a:spcBef>
                <a:spcPts val="0"/>
              </a:spcBef>
              <a:buSzPct val="100000"/>
            </a:pPr>
            <a:r>
              <a:rPr lang="en-GB"/>
              <a:t>If the properties are already supported the same executor is returned</a:t>
            </a:r>
            <a:endParaRPr lang="en-GB"/>
          </a:p>
          <a:p>
            <a:pPr lvl="1" indent="-285750">
              <a:spcBef>
                <a:spcPts val="0"/>
              </a:spcBef>
              <a:buSzPct val="100000"/>
            </a:pPr>
            <a:r>
              <a:rPr lang="en-GB"/>
              <a:t>If the properties are not supported the executor will simply return the </a:t>
            </a:r>
            <a:r>
              <a:rPr lang="en-GB">
                <a:solidFill>
                  <a:srgbClr val="FF0000"/>
                </a:solidFill>
              </a:rPr>
              <a:t>original executor</a:t>
            </a:r>
            <a:endParaRPr lang="en-GB">
              <a:solidFill>
                <a:srgbClr val="FF0000"/>
              </a:solidFill>
            </a:endParaRPr>
          </a:p>
        </p:txBody>
      </p:sp>
      <p:sp>
        <p:nvSpPr>
          <p:cNvPr id="779" name="Shape 779"/>
          <p:cNvSpPr/>
          <p:nvPr/>
        </p:nvSpPr>
        <p:spPr>
          <a:xfrm>
            <a:off x="6027720" y="1381688"/>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80" name="Shape 780"/>
          <p:cNvSpPr/>
          <p:nvPr/>
        </p:nvSpPr>
        <p:spPr>
          <a:xfrm>
            <a:off x="454771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Require</a:t>
            </a:r>
            <a:endParaRPr lang="en-GB" sz="1350" b="1">
              <a:latin typeface="Calibri" panose="020F0502020204030204"/>
              <a:ea typeface="Calibri" panose="020F0502020204030204"/>
              <a:cs typeface="Calibri" panose="020F0502020204030204"/>
              <a:sym typeface="Calibri" panose="020F0502020204030204"/>
            </a:endParaRPr>
          </a:p>
        </p:txBody>
      </p:sp>
      <p:sp>
        <p:nvSpPr>
          <p:cNvPr id="781" name="Shape 781"/>
          <p:cNvSpPr/>
          <p:nvPr/>
        </p:nvSpPr>
        <p:spPr>
          <a:xfrm>
            <a:off x="414555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sp>
        <p:nvSpPr>
          <p:cNvPr id="782" name="Shape 782"/>
          <p:cNvSpPr/>
          <p:nvPr/>
        </p:nvSpPr>
        <p:spPr>
          <a:xfrm>
            <a:off x="602770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Prefer</a:t>
            </a:r>
            <a:endParaRPr lang="en-GB" sz="1350" b="1">
              <a:latin typeface="Calibri" panose="020F0502020204030204"/>
              <a:ea typeface="Calibri" panose="020F0502020204030204"/>
              <a:cs typeface="Calibri" panose="020F0502020204030204"/>
              <a:sym typeface="Calibri" panose="020F0502020204030204"/>
            </a:endParaRPr>
          </a:p>
        </p:txBody>
      </p:sp>
      <p:sp>
        <p:nvSpPr>
          <p:cNvPr id="783" name="Shape 783"/>
          <p:cNvSpPr/>
          <p:nvPr/>
        </p:nvSpPr>
        <p:spPr>
          <a:xfrm>
            <a:off x="7582909" y="2921306"/>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Query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84" name="Shape 784"/>
          <p:cNvCxnSpPr>
            <a:stCxn id="781" idx="3"/>
            <a:endCxn id="780" idx="0"/>
          </p:cNvCxnSpPr>
          <p:nvPr/>
        </p:nvCxnSpPr>
        <p:spPr>
          <a:xfrm>
            <a:off x="4890075" y="2583131"/>
            <a:ext cx="139725" cy="345150"/>
          </a:xfrm>
          <a:prstGeom prst="curvedConnector2">
            <a:avLst/>
          </a:prstGeom>
          <a:noFill/>
          <a:ln w="19050" cap="flat" cmpd="sng">
            <a:solidFill>
              <a:schemeClr val="dk2"/>
            </a:solidFill>
            <a:prstDash val="solid"/>
            <a:round/>
            <a:headEnd type="none" w="lg" len="lg"/>
            <a:tailEnd type="triangle" w="lg" len="lg"/>
          </a:ln>
        </p:spPr>
      </p:cxnSp>
      <p:sp>
        <p:nvSpPr>
          <p:cNvPr id="785" name="Shape 785"/>
          <p:cNvSpPr/>
          <p:nvPr/>
        </p:nvSpPr>
        <p:spPr>
          <a:xfrm>
            <a:off x="5591785" y="2429456"/>
            <a:ext cx="744525" cy="307350"/>
          </a:xfrm>
          <a:prstGeom prst="roundRect">
            <a:avLst>
              <a:gd name="adj" fmla="val 16667"/>
            </a:avLst>
          </a:prstGeom>
          <a:solidFill>
            <a:schemeClr val="lt2"/>
          </a:solidFill>
          <a:ln w="38100"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86" name="Shape 786"/>
          <p:cNvCxnSpPr>
            <a:stCxn id="785" idx="3"/>
            <a:endCxn id="782" idx="0"/>
          </p:cNvCxnSpPr>
          <p:nvPr/>
        </p:nvCxnSpPr>
        <p:spPr>
          <a:xfrm>
            <a:off x="6336310" y="2583131"/>
            <a:ext cx="173475" cy="345150"/>
          </a:xfrm>
          <a:prstGeom prst="curvedConnector2">
            <a:avLst/>
          </a:prstGeom>
          <a:noFill/>
          <a:ln w="19050" cap="flat" cmpd="sng">
            <a:solidFill>
              <a:srgbClr val="FF0000"/>
            </a:solidFill>
            <a:prstDash val="solid"/>
            <a:round/>
            <a:headEnd type="none" w="lg" len="lg"/>
            <a:tailEnd type="triangle" w="lg" len="lg"/>
          </a:ln>
        </p:spPr>
      </p:cxnSp>
      <p:sp>
        <p:nvSpPr>
          <p:cNvPr id="787" name="Shape 787"/>
          <p:cNvSpPr/>
          <p:nvPr/>
        </p:nvSpPr>
        <p:spPr>
          <a:xfrm>
            <a:off x="714391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88" name="Shape 788"/>
          <p:cNvCxnSpPr>
            <a:stCxn id="787" idx="3"/>
            <a:endCxn id="783" idx="0"/>
          </p:cNvCxnSpPr>
          <p:nvPr/>
        </p:nvCxnSpPr>
        <p:spPr>
          <a:xfrm>
            <a:off x="7888435" y="2583131"/>
            <a:ext cx="176625" cy="338175"/>
          </a:xfrm>
          <a:prstGeom prst="curvedConnector2">
            <a:avLst/>
          </a:prstGeom>
          <a:noFill/>
          <a:ln w="19050" cap="flat" cmpd="sng">
            <a:solidFill>
              <a:schemeClr val="dk2"/>
            </a:solidFill>
            <a:prstDash val="solid"/>
            <a:round/>
            <a:headEnd type="none" w="lg" len="lg"/>
            <a:tailEnd type="triangle" w="lg" len="lg"/>
          </a:ln>
        </p:spPr>
      </p:cxnSp>
      <p:cxnSp>
        <p:nvCxnSpPr>
          <p:cNvPr id="789" name="Shape 789"/>
          <p:cNvCxnSpPr>
            <a:stCxn id="779" idx="2"/>
            <a:endCxn id="782" idx="0"/>
          </p:cNvCxnSpPr>
          <p:nvPr/>
        </p:nvCxnSpPr>
        <p:spPr>
          <a:xfrm rot="-5400000" flipH="1">
            <a:off x="6105008" y="2523000"/>
            <a:ext cx="810225" cy="450"/>
          </a:xfrm>
          <a:prstGeom prst="curvedConnector3">
            <a:avLst>
              <a:gd name="adj1" fmla="val 49995"/>
            </a:avLst>
          </a:prstGeom>
          <a:noFill/>
          <a:ln w="19050" cap="flat" cmpd="sng">
            <a:solidFill>
              <a:srgbClr val="FF0000"/>
            </a:solidFill>
            <a:prstDash val="solid"/>
            <a:round/>
            <a:headEnd type="none" w="lg" len="lg"/>
            <a:tailEnd type="triangle" w="lg" len="lg"/>
          </a:ln>
        </p:spPr>
      </p:cxnSp>
      <p:cxnSp>
        <p:nvCxnSpPr>
          <p:cNvPr id="790" name="Shape 790"/>
          <p:cNvCxnSpPr>
            <a:stCxn id="779" idx="1"/>
            <a:endCxn id="780" idx="0"/>
          </p:cNvCxnSpPr>
          <p:nvPr/>
        </p:nvCxnSpPr>
        <p:spPr>
          <a:xfrm flipH="1">
            <a:off x="5029845" y="1749900"/>
            <a:ext cx="997875" cy="1178325"/>
          </a:xfrm>
          <a:prstGeom prst="curvedConnector2">
            <a:avLst/>
          </a:prstGeom>
          <a:noFill/>
          <a:ln w="19050" cap="flat" cmpd="sng">
            <a:solidFill>
              <a:schemeClr val="dk2"/>
            </a:solidFill>
            <a:prstDash val="solid"/>
            <a:round/>
            <a:headEnd type="none" w="lg" len="lg"/>
            <a:tailEnd type="triangle" w="lg" len="lg"/>
          </a:ln>
        </p:spPr>
      </p:cxnSp>
      <p:cxnSp>
        <p:nvCxnSpPr>
          <p:cNvPr id="791" name="Shape 791"/>
          <p:cNvCxnSpPr>
            <a:stCxn id="779" idx="3"/>
            <a:endCxn id="783" idx="0"/>
          </p:cNvCxnSpPr>
          <p:nvPr/>
        </p:nvCxnSpPr>
        <p:spPr>
          <a:xfrm>
            <a:off x="6992070" y="1749900"/>
            <a:ext cx="1073025" cy="1171350"/>
          </a:xfrm>
          <a:prstGeom prst="curvedConnector2">
            <a:avLst/>
          </a:prstGeom>
          <a:noFill/>
          <a:ln w="19050" cap="flat" cmpd="sng">
            <a:solidFill>
              <a:schemeClr val="dk2"/>
            </a:solidFill>
            <a:prstDash val="solid"/>
            <a:round/>
            <a:headEnd type="none" w="lg" len="lg"/>
            <a:tailEnd type="triangle" w="lg" len="lg"/>
          </a:ln>
        </p:spPr>
      </p:cxnSp>
      <p:sp>
        <p:nvSpPr>
          <p:cNvPr id="792" name="Shape 792"/>
          <p:cNvSpPr/>
          <p:nvPr/>
        </p:nvSpPr>
        <p:spPr>
          <a:xfrm>
            <a:off x="4547726"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93" name="Shape 793"/>
          <p:cNvSpPr/>
          <p:nvPr/>
        </p:nvSpPr>
        <p:spPr>
          <a:xfrm>
            <a:off x="60277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794" name="Shape 794"/>
          <p:cNvSpPr/>
          <p:nvPr/>
        </p:nvSpPr>
        <p:spPr>
          <a:xfrm>
            <a:off x="75829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Value</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795" name="Shape 795"/>
          <p:cNvCxnSpPr>
            <a:stCxn id="780" idx="2"/>
            <a:endCxn id="792" idx="0"/>
          </p:cNvCxnSpPr>
          <p:nvPr/>
        </p:nvCxnSpPr>
        <p:spPr>
          <a:xfrm rot="-5400000" flipH="1">
            <a:off x="478936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796" name="Shape 796"/>
          <p:cNvCxnSpPr>
            <a:stCxn id="782" idx="2"/>
            <a:endCxn id="793" idx="0"/>
          </p:cNvCxnSpPr>
          <p:nvPr/>
        </p:nvCxnSpPr>
        <p:spPr>
          <a:xfrm rot="-5400000" flipH="1">
            <a:off x="6269359" y="3905213"/>
            <a:ext cx="481500" cy="450"/>
          </a:xfrm>
          <a:prstGeom prst="curvedConnector3">
            <a:avLst>
              <a:gd name="adj1" fmla="val 50004"/>
            </a:avLst>
          </a:prstGeom>
          <a:noFill/>
          <a:ln w="19050" cap="flat" cmpd="sng">
            <a:solidFill>
              <a:srgbClr val="FF0000"/>
            </a:solidFill>
            <a:prstDash val="solid"/>
            <a:round/>
            <a:headEnd type="none" w="lg" len="lg"/>
            <a:tailEnd type="triangle" w="lg" len="lg"/>
          </a:ln>
        </p:spPr>
      </p:cxnSp>
      <p:cxnSp>
        <p:nvCxnSpPr>
          <p:cNvPr id="797" name="Shape 797"/>
          <p:cNvCxnSpPr>
            <a:stCxn id="783" idx="2"/>
            <a:endCxn id="794" idx="0"/>
          </p:cNvCxnSpPr>
          <p:nvPr/>
        </p:nvCxnSpPr>
        <p:spPr>
          <a:xfrm rot="-5400000" flipH="1">
            <a:off x="7821071" y="3901744"/>
            <a:ext cx="488475" cy="450"/>
          </a:xfrm>
          <a:prstGeom prst="curvedConnector3">
            <a:avLst>
              <a:gd name="adj1" fmla="val 50002"/>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body" idx="1"/>
          </p:nvPr>
        </p:nvSpPr>
        <p:spPr>
          <a:xfrm>
            <a:off x="628650" y="1419750"/>
            <a:ext cx="3032550" cy="3560625"/>
          </a:xfrm>
          <a:prstGeom prst="rect">
            <a:avLst/>
          </a:prstGeom>
        </p:spPr>
        <p:txBody>
          <a:bodyPr vert="horz" wrap="square" lIns="68569" tIns="68569" rIns="68569" bIns="68569" rtlCol="0" anchor="t" anchorCtr="0">
            <a:noAutofit/>
          </a:bodyPr>
          <a:lstStyle/>
          <a:p>
            <a:pPr marL="342900" indent="-285750">
              <a:spcBef>
                <a:spcPts val="750"/>
              </a:spcBef>
              <a:buClr>
                <a:schemeClr val="dk1"/>
              </a:buClr>
              <a:buSzPct val="100000"/>
              <a:buFont typeface="Arial" panose="020B0604020202020204"/>
            </a:pPr>
            <a:r>
              <a:rPr lang="en-GB" sz="1800"/>
              <a:t>Performing a </a:t>
            </a:r>
            <a:r>
              <a:rPr lang="en-GB" sz="1800">
                <a:solidFill>
                  <a:srgbClr val="FF0000"/>
                </a:solidFill>
              </a:rPr>
              <a:t>query </a:t>
            </a:r>
            <a:r>
              <a:rPr lang="en-GB" sz="1800"/>
              <a:t>returns the current value of a specific property</a:t>
            </a:r>
            <a:endParaRPr lang="en-GB" sz="1800"/>
          </a:p>
          <a:p>
            <a:pPr lvl="1" indent="-285750">
              <a:spcBef>
                <a:spcPts val="0"/>
              </a:spcBef>
              <a:buSzPct val="100000"/>
            </a:pPr>
            <a:r>
              <a:rPr lang="en-GB"/>
              <a:t>In many cases this value will be a boolean type</a:t>
            </a:r>
            <a:endParaRPr lang="en-GB"/>
          </a:p>
        </p:txBody>
      </p:sp>
      <p:sp>
        <p:nvSpPr>
          <p:cNvPr id="803" name="Shape 803"/>
          <p:cNvSpPr/>
          <p:nvPr/>
        </p:nvSpPr>
        <p:spPr>
          <a:xfrm>
            <a:off x="6027720" y="1381688"/>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804" name="Shape 804"/>
          <p:cNvSpPr/>
          <p:nvPr/>
        </p:nvSpPr>
        <p:spPr>
          <a:xfrm>
            <a:off x="454771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Require</a:t>
            </a:r>
            <a:endParaRPr lang="en-GB" sz="1350" b="1">
              <a:latin typeface="Calibri" panose="020F0502020204030204"/>
              <a:ea typeface="Calibri" panose="020F0502020204030204"/>
              <a:cs typeface="Calibri" panose="020F0502020204030204"/>
              <a:sym typeface="Calibri" panose="020F0502020204030204"/>
            </a:endParaRPr>
          </a:p>
        </p:txBody>
      </p:sp>
      <p:sp>
        <p:nvSpPr>
          <p:cNvPr id="805" name="Shape 805"/>
          <p:cNvSpPr/>
          <p:nvPr/>
        </p:nvSpPr>
        <p:spPr>
          <a:xfrm>
            <a:off x="414555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sp>
        <p:nvSpPr>
          <p:cNvPr id="806" name="Shape 806"/>
          <p:cNvSpPr/>
          <p:nvPr/>
        </p:nvSpPr>
        <p:spPr>
          <a:xfrm>
            <a:off x="602770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Prefer</a:t>
            </a:r>
            <a:endParaRPr lang="en-GB" sz="1350" b="1">
              <a:latin typeface="Calibri" panose="020F0502020204030204"/>
              <a:ea typeface="Calibri" panose="020F0502020204030204"/>
              <a:cs typeface="Calibri" panose="020F0502020204030204"/>
              <a:sym typeface="Calibri" panose="020F0502020204030204"/>
            </a:endParaRPr>
          </a:p>
        </p:txBody>
      </p:sp>
      <p:sp>
        <p:nvSpPr>
          <p:cNvPr id="807" name="Shape 807"/>
          <p:cNvSpPr/>
          <p:nvPr/>
        </p:nvSpPr>
        <p:spPr>
          <a:xfrm>
            <a:off x="7582909" y="2921306"/>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Query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08" name="Shape 808"/>
          <p:cNvCxnSpPr>
            <a:stCxn id="805" idx="3"/>
            <a:endCxn id="804" idx="0"/>
          </p:cNvCxnSpPr>
          <p:nvPr/>
        </p:nvCxnSpPr>
        <p:spPr>
          <a:xfrm>
            <a:off x="4890075" y="2583131"/>
            <a:ext cx="139725" cy="345150"/>
          </a:xfrm>
          <a:prstGeom prst="curvedConnector2">
            <a:avLst/>
          </a:prstGeom>
          <a:noFill/>
          <a:ln w="19050" cap="flat" cmpd="sng">
            <a:solidFill>
              <a:schemeClr val="dk2"/>
            </a:solidFill>
            <a:prstDash val="solid"/>
            <a:round/>
            <a:headEnd type="none" w="lg" len="lg"/>
            <a:tailEnd type="triangle" w="lg" len="lg"/>
          </a:ln>
        </p:spPr>
      </p:cxnSp>
      <p:sp>
        <p:nvSpPr>
          <p:cNvPr id="809" name="Shape 809"/>
          <p:cNvSpPr/>
          <p:nvPr/>
        </p:nvSpPr>
        <p:spPr>
          <a:xfrm>
            <a:off x="5591785"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10" name="Shape 810"/>
          <p:cNvCxnSpPr>
            <a:stCxn id="809" idx="3"/>
            <a:endCxn id="806" idx="0"/>
          </p:cNvCxnSpPr>
          <p:nvPr/>
        </p:nvCxnSpPr>
        <p:spPr>
          <a:xfrm>
            <a:off x="6336310" y="2583131"/>
            <a:ext cx="173475" cy="345150"/>
          </a:xfrm>
          <a:prstGeom prst="curvedConnector2">
            <a:avLst/>
          </a:prstGeom>
          <a:noFill/>
          <a:ln w="19050" cap="flat" cmpd="sng">
            <a:solidFill>
              <a:schemeClr val="dk2"/>
            </a:solidFill>
            <a:prstDash val="solid"/>
            <a:round/>
            <a:headEnd type="none" w="lg" len="lg"/>
            <a:tailEnd type="triangle" w="lg" len="lg"/>
          </a:ln>
        </p:spPr>
      </p:cxnSp>
      <p:sp>
        <p:nvSpPr>
          <p:cNvPr id="811" name="Shape 811"/>
          <p:cNvSpPr/>
          <p:nvPr/>
        </p:nvSpPr>
        <p:spPr>
          <a:xfrm>
            <a:off x="7143910" y="2429456"/>
            <a:ext cx="744525" cy="307350"/>
          </a:xfrm>
          <a:prstGeom prst="roundRect">
            <a:avLst>
              <a:gd name="adj" fmla="val 16667"/>
            </a:avLst>
          </a:prstGeom>
          <a:solidFill>
            <a:schemeClr val="lt2"/>
          </a:solidFill>
          <a:ln w="38100"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12" name="Shape 812"/>
          <p:cNvCxnSpPr>
            <a:stCxn id="811" idx="3"/>
            <a:endCxn id="807" idx="0"/>
          </p:cNvCxnSpPr>
          <p:nvPr/>
        </p:nvCxnSpPr>
        <p:spPr>
          <a:xfrm>
            <a:off x="7888435" y="2583131"/>
            <a:ext cx="176625" cy="338175"/>
          </a:xfrm>
          <a:prstGeom prst="curvedConnector2">
            <a:avLst/>
          </a:prstGeom>
          <a:noFill/>
          <a:ln w="19050" cap="flat" cmpd="sng">
            <a:solidFill>
              <a:srgbClr val="FF0000"/>
            </a:solidFill>
            <a:prstDash val="solid"/>
            <a:round/>
            <a:headEnd type="none" w="lg" len="lg"/>
            <a:tailEnd type="triangle" w="lg" len="lg"/>
          </a:ln>
        </p:spPr>
      </p:cxnSp>
      <p:cxnSp>
        <p:nvCxnSpPr>
          <p:cNvPr id="813" name="Shape 813"/>
          <p:cNvCxnSpPr>
            <a:stCxn id="803" idx="2"/>
            <a:endCxn id="806" idx="0"/>
          </p:cNvCxnSpPr>
          <p:nvPr/>
        </p:nvCxnSpPr>
        <p:spPr>
          <a:xfrm rot="-5400000" flipH="1">
            <a:off x="6105008" y="2523000"/>
            <a:ext cx="810225" cy="450"/>
          </a:xfrm>
          <a:prstGeom prst="curvedConnector3">
            <a:avLst>
              <a:gd name="adj1" fmla="val 49995"/>
            </a:avLst>
          </a:prstGeom>
          <a:noFill/>
          <a:ln w="19050" cap="flat" cmpd="sng">
            <a:solidFill>
              <a:schemeClr val="dk2"/>
            </a:solidFill>
            <a:prstDash val="solid"/>
            <a:round/>
            <a:headEnd type="none" w="lg" len="lg"/>
            <a:tailEnd type="triangle" w="lg" len="lg"/>
          </a:ln>
        </p:spPr>
      </p:cxnSp>
      <p:cxnSp>
        <p:nvCxnSpPr>
          <p:cNvPr id="814" name="Shape 814"/>
          <p:cNvCxnSpPr>
            <a:stCxn id="803" idx="1"/>
            <a:endCxn id="804" idx="0"/>
          </p:cNvCxnSpPr>
          <p:nvPr/>
        </p:nvCxnSpPr>
        <p:spPr>
          <a:xfrm flipH="1">
            <a:off x="5029845" y="1749900"/>
            <a:ext cx="997875" cy="1178325"/>
          </a:xfrm>
          <a:prstGeom prst="curvedConnector2">
            <a:avLst/>
          </a:prstGeom>
          <a:noFill/>
          <a:ln w="19050" cap="flat" cmpd="sng">
            <a:solidFill>
              <a:schemeClr val="dk2"/>
            </a:solidFill>
            <a:prstDash val="solid"/>
            <a:round/>
            <a:headEnd type="none" w="lg" len="lg"/>
            <a:tailEnd type="triangle" w="lg" len="lg"/>
          </a:ln>
        </p:spPr>
      </p:cxnSp>
      <p:cxnSp>
        <p:nvCxnSpPr>
          <p:cNvPr id="815" name="Shape 815"/>
          <p:cNvCxnSpPr>
            <a:stCxn id="803" idx="3"/>
            <a:endCxn id="807" idx="0"/>
          </p:cNvCxnSpPr>
          <p:nvPr/>
        </p:nvCxnSpPr>
        <p:spPr>
          <a:xfrm>
            <a:off x="6992070" y="1749900"/>
            <a:ext cx="1073025" cy="1171350"/>
          </a:xfrm>
          <a:prstGeom prst="curvedConnector2">
            <a:avLst/>
          </a:prstGeom>
          <a:noFill/>
          <a:ln w="19050" cap="flat" cmpd="sng">
            <a:solidFill>
              <a:srgbClr val="FF0000"/>
            </a:solidFill>
            <a:prstDash val="solid"/>
            <a:round/>
            <a:headEnd type="none" w="lg" len="lg"/>
            <a:tailEnd type="triangle" w="lg" len="lg"/>
          </a:ln>
        </p:spPr>
      </p:cxnSp>
      <p:sp>
        <p:nvSpPr>
          <p:cNvPr id="816" name="Shape 816"/>
          <p:cNvSpPr/>
          <p:nvPr/>
        </p:nvSpPr>
        <p:spPr>
          <a:xfrm>
            <a:off x="4547726"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817" name="Shape 817"/>
          <p:cNvSpPr/>
          <p:nvPr/>
        </p:nvSpPr>
        <p:spPr>
          <a:xfrm>
            <a:off x="60277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818" name="Shape 818"/>
          <p:cNvSpPr/>
          <p:nvPr/>
        </p:nvSpPr>
        <p:spPr>
          <a:xfrm>
            <a:off x="75829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Value</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19" name="Shape 819"/>
          <p:cNvCxnSpPr>
            <a:stCxn id="804" idx="2"/>
            <a:endCxn id="816" idx="0"/>
          </p:cNvCxnSpPr>
          <p:nvPr/>
        </p:nvCxnSpPr>
        <p:spPr>
          <a:xfrm rot="-5400000" flipH="1">
            <a:off x="478936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820" name="Shape 820"/>
          <p:cNvCxnSpPr>
            <a:stCxn id="806" idx="2"/>
            <a:endCxn id="817" idx="0"/>
          </p:cNvCxnSpPr>
          <p:nvPr/>
        </p:nvCxnSpPr>
        <p:spPr>
          <a:xfrm rot="-5400000" flipH="1">
            <a:off x="626935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821" name="Shape 821"/>
          <p:cNvCxnSpPr>
            <a:stCxn id="807" idx="2"/>
            <a:endCxn id="818" idx="0"/>
          </p:cNvCxnSpPr>
          <p:nvPr/>
        </p:nvCxnSpPr>
        <p:spPr>
          <a:xfrm rot="-5400000" flipH="1">
            <a:off x="7821071" y="3901744"/>
            <a:ext cx="488475" cy="450"/>
          </a:xfrm>
          <a:prstGeom prst="curvedConnector3">
            <a:avLst>
              <a:gd name="adj1" fmla="val 50002"/>
            </a:avLst>
          </a:prstGeom>
          <a:noFill/>
          <a:ln w="19050" cap="flat" cmpd="sng">
            <a:solidFill>
              <a:srgbClr val="FF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grpSp>
        <p:nvGrpSpPr>
          <p:cNvPr id="826" name="Shape 826"/>
          <p:cNvGrpSpPr/>
          <p:nvPr/>
        </p:nvGrpSpPr>
        <p:grpSpPr>
          <a:xfrm>
            <a:off x="577726" y="1090092"/>
            <a:ext cx="7986158" cy="4273539"/>
            <a:chOff x="770290" y="1207131"/>
            <a:chExt cx="10648210" cy="4801594"/>
          </a:xfrm>
        </p:grpSpPr>
        <p:sp>
          <p:nvSpPr>
            <p:cNvPr id="827" name="Shape 827"/>
            <p:cNvSpPr/>
            <p:nvPr/>
          </p:nvSpPr>
          <p:spPr>
            <a:xfrm>
              <a:off x="770290" y="1207131"/>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newExec = </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require(exec, twoway)</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fut = newExec.twoway_execute([&amp;]()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28" name="Shape 828"/>
            <p:cNvSpPr/>
            <p:nvPr/>
          </p:nvSpPr>
          <p:spPr>
            <a:xfrm>
              <a:off x="770300" y="280767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Clr>
                  <a:schemeClr val="dk1"/>
                </a:buClr>
                <a:buSzPct val="25000"/>
              </a:pPr>
              <a:endParaRPr sz="9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29" name="Shape 829"/>
            <p:cNvSpPr/>
            <p:nvPr/>
          </p:nvSpPr>
          <p:spPr>
            <a:xfrm>
              <a:off x="770300" y="440822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30" name="Shape 830"/>
            <p:cNvSpPr/>
            <p:nvPr/>
          </p:nvSpPr>
          <p:spPr>
            <a:xfrm>
              <a:off x="10167500" y="2438325"/>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Require</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grpSp>
        <p:nvGrpSpPr>
          <p:cNvPr id="835" name="Shape 835"/>
          <p:cNvGrpSpPr/>
          <p:nvPr/>
        </p:nvGrpSpPr>
        <p:grpSpPr>
          <a:xfrm>
            <a:off x="577726" y="1090092"/>
            <a:ext cx="7986158" cy="4273539"/>
            <a:chOff x="770290" y="1207131"/>
            <a:chExt cx="10648210" cy="4801594"/>
          </a:xfrm>
        </p:grpSpPr>
        <p:sp>
          <p:nvSpPr>
            <p:cNvPr id="836" name="Shape 836"/>
            <p:cNvSpPr/>
            <p:nvPr/>
          </p:nvSpPr>
          <p:spPr>
            <a:xfrm>
              <a:off x="770290" y="1207131"/>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newExec = require(exec, twoway);</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newExec.twoway_execute([&amp;]()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37" name="Shape 837"/>
            <p:cNvSpPr/>
            <p:nvPr/>
          </p:nvSpPr>
          <p:spPr>
            <a:xfrm>
              <a:off x="770300" y="280767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possibly_blocking_executor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newExec = </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prefer(exec, never_blocking)</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newExec.execute([&amp;]()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38" name="Shape 838"/>
            <p:cNvSpPr/>
            <p:nvPr/>
          </p:nvSpPr>
          <p:spPr>
            <a:xfrm>
              <a:off x="770300" y="440822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39" name="Shape 839"/>
            <p:cNvSpPr/>
            <p:nvPr/>
          </p:nvSpPr>
          <p:spPr>
            <a:xfrm>
              <a:off x="10167500" y="2438325"/>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Require</a:t>
              </a:r>
              <a:endParaRPr lang="en-GB" sz="1350" b="1">
                <a:solidFill>
                  <a:srgbClr val="FF0000"/>
                </a:solidFill>
              </a:endParaRPr>
            </a:p>
          </p:txBody>
        </p:sp>
        <p:sp>
          <p:nvSpPr>
            <p:cNvPr id="840" name="Shape 840"/>
            <p:cNvSpPr/>
            <p:nvPr/>
          </p:nvSpPr>
          <p:spPr>
            <a:xfrm>
              <a:off x="10167500" y="4038925"/>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Prefer</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grpSp>
        <p:nvGrpSpPr>
          <p:cNvPr id="845" name="Shape 845"/>
          <p:cNvGrpSpPr/>
          <p:nvPr/>
        </p:nvGrpSpPr>
        <p:grpSpPr>
          <a:xfrm>
            <a:off x="577726" y="1090092"/>
            <a:ext cx="7986158" cy="4273539"/>
            <a:chOff x="770290" y="1207131"/>
            <a:chExt cx="10648210" cy="4801594"/>
          </a:xfrm>
        </p:grpSpPr>
        <p:sp>
          <p:nvSpPr>
            <p:cNvPr id="846" name="Shape 846"/>
            <p:cNvSpPr/>
            <p:nvPr/>
          </p:nvSpPr>
          <p:spPr>
            <a:xfrm>
              <a:off x="770290" y="1207131"/>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oneway_executor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newExec = require(exec, twoway);</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newExec.twoway_execute([&amp;]()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47" name="Shape 847"/>
            <p:cNvSpPr/>
            <p:nvPr/>
          </p:nvSpPr>
          <p:spPr>
            <a:xfrm>
              <a:off x="770300" y="280767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possibly_blocking_executor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newExec = prefer(exec, never_blocking);</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newExec.execute([&amp;]()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48" name="Shape 848"/>
            <p:cNvSpPr/>
            <p:nvPr/>
          </p:nvSpPr>
          <p:spPr>
            <a:xfrm>
              <a:off x="770300" y="4408225"/>
              <a:ext cx="10648200" cy="16005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possibly_blocking_executor exec;</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newExec = prefer(exec, never_blocking);</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b="1">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  auto isNeverBlocking = </a:t>
              </a:r>
              <a:r>
                <a:rPr lang="en-GB" sz="1350" b="1">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query(newExec, never_blocking)</a:t>
              </a:r>
              <a:r>
                <a:rPr lang="en-GB" sz="1350" b="1">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49" name="Shape 849"/>
            <p:cNvSpPr/>
            <p:nvPr/>
          </p:nvSpPr>
          <p:spPr>
            <a:xfrm>
              <a:off x="10167500" y="2438325"/>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Require</a:t>
              </a:r>
              <a:endParaRPr lang="en-GB" sz="1350" b="1">
                <a:solidFill>
                  <a:srgbClr val="FF0000"/>
                </a:solidFill>
              </a:endParaRPr>
            </a:p>
          </p:txBody>
        </p:sp>
        <p:sp>
          <p:nvSpPr>
            <p:cNvPr id="850" name="Shape 850"/>
            <p:cNvSpPr/>
            <p:nvPr/>
          </p:nvSpPr>
          <p:spPr>
            <a:xfrm>
              <a:off x="10167500" y="4038925"/>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Prefer</a:t>
              </a:r>
              <a:endParaRPr lang="en-GB" sz="1350" b="1">
                <a:solidFill>
                  <a:srgbClr val="FF0000"/>
                </a:solidFill>
              </a:endParaRPr>
            </a:p>
          </p:txBody>
        </p:sp>
        <p:sp>
          <p:nvSpPr>
            <p:cNvPr id="851" name="Shape 851"/>
            <p:cNvSpPr/>
            <p:nvPr/>
          </p:nvSpPr>
          <p:spPr>
            <a:xfrm>
              <a:off x="10167500" y="5607300"/>
              <a:ext cx="1251000" cy="369300"/>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Query</a:t>
              </a:r>
              <a:endParaRPr lang="en-GB" sz="1350" b="1">
                <a:solidFill>
                  <a:srgbClr val="FF0000"/>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hsutter.000\AppData\Local\Microsoft\Windows\Temporary Internet Files\Content.IE5\JLTYCIFY\MC900448743[1].jpg"/>
          <p:cNvPicPr>
            <a:picLocks noChangeAspect="1" noChangeArrowheads="1"/>
          </p:cNvPicPr>
          <p:nvPr/>
        </p:nvPicPr>
        <p:blipFill>
          <a:blip r:embed="rId1">
            <a:extLst>
              <a:ext uri="{28A0092B-C50C-407E-A947-70E740481C1C}">
                <a14:useLocalDpi xmlns:a14="http://schemas.microsoft.com/office/drawing/2010/main" val="0"/>
              </a:ext>
            </a:extLst>
          </a:blip>
          <a:srcRect b="17952"/>
          <a:stretch>
            <a:fillRect/>
          </a:stretch>
        </p:blipFill>
        <p:spPr bwMode="auto">
          <a:xfrm>
            <a:off x="1371600" y="1803400"/>
            <a:ext cx="65151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itle 1"/>
          <p:cNvSpPr>
            <a:spLocks noGrp="1"/>
          </p:cNvSpPr>
          <p:nvPr>
            <p:ph type="title"/>
          </p:nvPr>
        </p:nvSpPr>
        <p:spPr bwMode="auto">
          <a:xfrm>
            <a:off x="1692275" y="0"/>
            <a:ext cx="7200900"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solidFill>
                  <a:srgbClr val="FF0000"/>
                </a:solidFill>
              </a:rPr>
              <a:t>The Question</a:t>
            </a:r>
            <a:endParaRPr lang="en-US" altLang="en-US" dirty="0" smtClean="0">
              <a:solidFill>
                <a:srgbClr val="FF0000"/>
              </a:solidFill>
            </a:endParaRPr>
          </a:p>
        </p:txBody>
      </p:sp>
      <p:sp>
        <p:nvSpPr>
          <p:cNvPr id="3" name="Content Placeholder 2"/>
          <p:cNvSpPr>
            <a:spLocks noGrp="1"/>
          </p:cNvSpPr>
          <p:nvPr>
            <p:ph sz="quarter" idx="1"/>
          </p:nvPr>
        </p:nvSpPr>
        <p:spPr>
          <a:xfrm>
            <a:off x="457200" y="1219200"/>
            <a:ext cx="8229600" cy="889000"/>
          </a:xfrm>
        </p:spPr>
        <p:txBody>
          <a:bodyPr>
            <a:normAutofit fontScale="70000" lnSpcReduction="20000"/>
          </a:bodyPr>
          <a:lstStyle/>
          <a:p>
            <a:pPr>
              <a:defRPr/>
            </a:pPr>
            <a:endParaRPr lang="en-US" dirty="0" smtClean="0"/>
          </a:p>
          <a:p>
            <a:pPr>
              <a:defRPr/>
            </a:pPr>
            <a:r>
              <a:rPr lang="en-US" dirty="0" smtClean="0"/>
              <a:t>Q: Is it true that there is a language that allows you to access all the GFLOPS of your machine?</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Polymorphic Executor</a:t>
            </a:r>
            <a:endParaRPr lang="en-GB" b="1"/>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628650" y="1419750"/>
            <a:ext cx="3032550" cy="3560625"/>
          </a:xfrm>
          <a:prstGeom prst="rect">
            <a:avLst/>
          </a:prstGeom>
        </p:spPr>
        <p:txBody>
          <a:bodyPr vert="horz" wrap="square" lIns="68569" tIns="68569" rIns="68569" bIns="68569" rtlCol="0" anchor="t" anchorCtr="0">
            <a:noAutofit/>
          </a:bodyPr>
          <a:lstStyle/>
          <a:p>
            <a:pPr marL="342900" indent="-285750">
              <a:spcBef>
                <a:spcPts val="750"/>
              </a:spcBef>
              <a:buClr>
                <a:schemeClr val="dk1"/>
              </a:buClr>
              <a:buSzPct val="100000"/>
              <a:buFont typeface="Calibri" panose="020F0502020204030204"/>
            </a:pPr>
            <a:r>
              <a:rPr lang="en-GB" sz="1800"/>
              <a:t>The executor returned by require and prefer can be:</a:t>
            </a:r>
            <a:endParaRPr lang="en-GB" sz="1800"/>
          </a:p>
          <a:p>
            <a:pPr lvl="1" indent="-285750">
              <a:spcBef>
                <a:spcPts val="0"/>
              </a:spcBef>
              <a:buSzPct val="100000"/>
              <a:buFont typeface="Calibri" panose="020F0502020204030204"/>
            </a:pPr>
            <a:r>
              <a:rPr lang="en-GB"/>
              <a:t>A</a:t>
            </a:r>
            <a:r>
              <a:rPr lang="en-GB">
                <a:solidFill>
                  <a:srgbClr val="FF0000"/>
                </a:solidFill>
              </a:rPr>
              <a:t> static typed </a:t>
            </a:r>
            <a:r>
              <a:rPr lang="en-GB"/>
              <a:t>executor such as one_way_executor.</a:t>
            </a:r>
            <a:endParaRPr lang="en-GB"/>
          </a:p>
          <a:p>
            <a:pPr lvl="1" indent="-285750">
              <a:spcBef>
                <a:spcPts val="0"/>
              </a:spcBef>
              <a:buSzPct val="100000"/>
              <a:buFont typeface="Calibri" panose="020F0502020204030204"/>
            </a:pPr>
            <a:r>
              <a:rPr lang="en-GB"/>
              <a:t>A </a:t>
            </a:r>
            <a:r>
              <a:rPr lang="en-GB">
                <a:solidFill>
                  <a:srgbClr val="FF0000"/>
                </a:solidFill>
              </a:rPr>
              <a:t>dynamically typed</a:t>
            </a:r>
            <a:r>
              <a:rPr lang="en-GB"/>
              <a:t> executor wrapped in the </a:t>
            </a:r>
            <a:r>
              <a:rPr lang="en-GB">
                <a:solidFill>
                  <a:srgbClr val="FF0000"/>
                </a:solidFill>
              </a:rPr>
              <a:t>polymorphic executor</a:t>
            </a:r>
            <a:r>
              <a:rPr lang="en-GB"/>
              <a:t>.</a:t>
            </a:r>
            <a:endParaRPr lang="en-GB"/>
          </a:p>
        </p:txBody>
      </p:sp>
      <p:sp>
        <p:nvSpPr>
          <p:cNvPr id="862" name="Shape 862"/>
          <p:cNvSpPr/>
          <p:nvPr/>
        </p:nvSpPr>
        <p:spPr>
          <a:xfrm>
            <a:off x="6027720" y="1381688"/>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863" name="Shape 863"/>
          <p:cNvSpPr/>
          <p:nvPr/>
        </p:nvSpPr>
        <p:spPr>
          <a:xfrm>
            <a:off x="454771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Require</a:t>
            </a:r>
            <a:endParaRPr lang="en-GB" sz="1350" b="1">
              <a:latin typeface="Calibri" panose="020F0502020204030204"/>
              <a:ea typeface="Calibri" panose="020F0502020204030204"/>
              <a:cs typeface="Calibri" panose="020F0502020204030204"/>
              <a:sym typeface="Calibri" panose="020F0502020204030204"/>
            </a:endParaRPr>
          </a:p>
        </p:txBody>
      </p:sp>
      <p:sp>
        <p:nvSpPr>
          <p:cNvPr id="864" name="Shape 864"/>
          <p:cNvSpPr/>
          <p:nvPr/>
        </p:nvSpPr>
        <p:spPr>
          <a:xfrm>
            <a:off x="414555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sp>
        <p:nvSpPr>
          <p:cNvPr id="865" name="Shape 865"/>
          <p:cNvSpPr/>
          <p:nvPr/>
        </p:nvSpPr>
        <p:spPr>
          <a:xfrm>
            <a:off x="6027709" y="2928263"/>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Prefer</a:t>
            </a:r>
            <a:endParaRPr lang="en-GB" sz="1350" b="1">
              <a:latin typeface="Calibri" panose="020F0502020204030204"/>
              <a:ea typeface="Calibri" panose="020F0502020204030204"/>
              <a:cs typeface="Calibri" panose="020F0502020204030204"/>
              <a:sym typeface="Calibri" panose="020F0502020204030204"/>
            </a:endParaRPr>
          </a:p>
        </p:txBody>
      </p:sp>
      <p:sp>
        <p:nvSpPr>
          <p:cNvPr id="866" name="Shape 866"/>
          <p:cNvSpPr/>
          <p:nvPr/>
        </p:nvSpPr>
        <p:spPr>
          <a:xfrm>
            <a:off x="7582909" y="2921306"/>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Query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67" name="Shape 867"/>
          <p:cNvCxnSpPr>
            <a:stCxn id="864" idx="3"/>
            <a:endCxn id="863" idx="0"/>
          </p:cNvCxnSpPr>
          <p:nvPr/>
        </p:nvCxnSpPr>
        <p:spPr>
          <a:xfrm>
            <a:off x="4890075" y="2583131"/>
            <a:ext cx="139725" cy="345150"/>
          </a:xfrm>
          <a:prstGeom prst="curvedConnector2">
            <a:avLst/>
          </a:prstGeom>
          <a:noFill/>
          <a:ln w="19050" cap="flat" cmpd="sng">
            <a:solidFill>
              <a:schemeClr val="dk2"/>
            </a:solidFill>
            <a:prstDash val="solid"/>
            <a:round/>
            <a:headEnd type="none" w="lg" len="lg"/>
            <a:tailEnd type="triangle" w="lg" len="lg"/>
          </a:ln>
        </p:spPr>
      </p:cxnSp>
      <p:sp>
        <p:nvSpPr>
          <p:cNvPr id="868" name="Shape 868"/>
          <p:cNvSpPr/>
          <p:nvPr/>
        </p:nvSpPr>
        <p:spPr>
          <a:xfrm>
            <a:off x="5591785"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Properties</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69" name="Shape 869"/>
          <p:cNvCxnSpPr>
            <a:stCxn id="868" idx="3"/>
            <a:endCxn id="865" idx="0"/>
          </p:cNvCxnSpPr>
          <p:nvPr/>
        </p:nvCxnSpPr>
        <p:spPr>
          <a:xfrm>
            <a:off x="6336310" y="2583131"/>
            <a:ext cx="173475" cy="345150"/>
          </a:xfrm>
          <a:prstGeom prst="curvedConnector2">
            <a:avLst/>
          </a:prstGeom>
          <a:noFill/>
          <a:ln w="19050" cap="flat" cmpd="sng">
            <a:solidFill>
              <a:schemeClr val="dk2"/>
            </a:solidFill>
            <a:prstDash val="solid"/>
            <a:round/>
            <a:headEnd type="none" w="lg" len="lg"/>
            <a:tailEnd type="triangle" w="lg" len="lg"/>
          </a:ln>
        </p:spPr>
      </p:cxnSp>
      <p:sp>
        <p:nvSpPr>
          <p:cNvPr id="870" name="Shape 870"/>
          <p:cNvSpPr/>
          <p:nvPr/>
        </p:nvSpPr>
        <p:spPr>
          <a:xfrm>
            <a:off x="7143910" y="2429456"/>
            <a:ext cx="744525" cy="307350"/>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Property</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71" name="Shape 871"/>
          <p:cNvCxnSpPr>
            <a:stCxn id="870" idx="3"/>
            <a:endCxn id="866" idx="0"/>
          </p:cNvCxnSpPr>
          <p:nvPr/>
        </p:nvCxnSpPr>
        <p:spPr>
          <a:xfrm>
            <a:off x="7888435" y="2583131"/>
            <a:ext cx="176625" cy="338175"/>
          </a:xfrm>
          <a:prstGeom prst="curvedConnector2">
            <a:avLst/>
          </a:prstGeom>
          <a:noFill/>
          <a:ln w="19050" cap="flat" cmpd="sng">
            <a:solidFill>
              <a:schemeClr val="dk2"/>
            </a:solidFill>
            <a:prstDash val="solid"/>
            <a:round/>
            <a:headEnd type="none" w="lg" len="lg"/>
            <a:tailEnd type="triangle" w="lg" len="lg"/>
          </a:ln>
        </p:spPr>
      </p:cxnSp>
      <p:cxnSp>
        <p:nvCxnSpPr>
          <p:cNvPr id="872" name="Shape 872"/>
          <p:cNvCxnSpPr>
            <a:stCxn id="862" idx="2"/>
            <a:endCxn id="865" idx="0"/>
          </p:cNvCxnSpPr>
          <p:nvPr/>
        </p:nvCxnSpPr>
        <p:spPr>
          <a:xfrm rot="-5400000" flipH="1">
            <a:off x="6105008" y="2523000"/>
            <a:ext cx="810225" cy="450"/>
          </a:xfrm>
          <a:prstGeom prst="curvedConnector3">
            <a:avLst>
              <a:gd name="adj1" fmla="val 49995"/>
            </a:avLst>
          </a:prstGeom>
          <a:noFill/>
          <a:ln w="19050" cap="flat" cmpd="sng">
            <a:solidFill>
              <a:schemeClr val="dk2"/>
            </a:solidFill>
            <a:prstDash val="solid"/>
            <a:round/>
            <a:headEnd type="none" w="lg" len="lg"/>
            <a:tailEnd type="triangle" w="lg" len="lg"/>
          </a:ln>
        </p:spPr>
      </p:cxnSp>
      <p:cxnSp>
        <p:nvCxnSpPr>
          <p:cNvPr id="873" name="Shape 873"/>
          <p:cNvCxnSpPr>
            <a:stCxn id="862" idx="1"/>
            <a:endCxn id="863" idx="0"/>
          </p:cNvCxnSpPr>
          <p:nvPr/>
        </p:nvCxnSpPr>
        <p:spPr>
          <a:xfrm flipH="1">
            <a:off x="5029845" y="1749900"/>
            <a:ext cx="997875" cy="1178325"/>
          </a:xfrm>
          <a:prstGeom prst="curvedConnector2">
            <a:avLst/>
          </a:prstGeom>
          <a:noFill/>
          <a:ln w="19050" cap="flat" cmpd="sng">
            <a:solidFill>
              <a:schemeClr val="dk2"/>
            </a:solidFill>
            <a:prstDash val="solid"/>
            <a:round/>
            <a:headEnd type="none" w="lg" len="lg"/>
            <a:tailEnd type="triangle" w="lg" len="lg"/>
          </a:ln>
        </p:spPr>
      </p:cxnSp>
      <p:cxnSp>
        <p:nvCxnSpPr>
          <p:cNvPr id="874" name="Shape 874"/>
          <p:cNvCxnSpPr>
            <a:stCxn id="862" idx="3"/>
            <a:endCxn id="866" idx="0"/>
          </p:cNvCxnSpPr>
          <p:nvPr/>
        </p:nvCxnSpPr>
        <p:spPr>
          <a:xfrm>
            <a:off x="6992070" y="1749900"/>
            <a:ext cx="1073025" cy="1171350"/>
          </a:xfrm>
          <a:prstGeom prst="curvedConnector2">
            <a:avLst/>
          </a:prstGeom>
          <a:noFill/>
          <a:ln w="19050" cap="flat" cmpd="sng">
            <a:solidFill>
              <a:schemeClr val="dk2"/>
            </a:solidFill>
            <a:prstDash val="solid"/>
            <a:round/>
            <a:headEnd type="none" w="lg" len="lg"/>
            <a:tailEnd type="triangle" w="lg" len="lg"/>
          </a:ln>
        </p:spPr>
      </p:cxnSp>
      <p:sp>
        <p:nvSpPr>
          <p:cNvPr id="875" name="Shape 875"/>
          <p:cNvSpPr/>
          <p:nvPr/>
        </p:nvSpPr>
        <p:spPr>
          <a:xfrm>
            <a:off x="4547726" y="4146225"/>
            <a:ext cx="964350" cy="736425"/>
          </a:xfrm>
          <a:prstGeom prst="roundRect">
            <a:avLst>
              <a:gd name="adj" fmla="val 16667"/>
            </a:avLst>
          </a:prstGeom>
          <a:solidFill>
            <a:schemeClr val="lt2"/>
          </a:solidFill>
          <a:ln w="38100"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Executor</a:t>
            </a:r>
            <a:endParaRPr lang="en-GB" sz="1350" b="1">
              <a:latin typeface="Calibri" panose="020F0502020204030204"/>
              <a:ea typeface="Calibri" panose="020F0502020204030204"/>
              <a:cs typeface="Calibri" panose="020F0502020204030204"/>
              <a:sym typeface="Calibri" panose="020F0502020204030204"/>
            </a:endParaRPr>
          </a:p>
        </p:txBody>
      </p:sp>
      <p:sp>
        <p:nvSpPr>
          <p:cNvPr id="876" name="Shape 876"/>
          <p:cNvSpPr/>
          <p:nvPr/>
        </p:nvSpPr>
        <p:spPr>
          <a:xfrm>
            <a:off x="6027720" y="4146225"/>
            <a:ext cx="964350" cy="736425"/>
          </a:xfrm>
          <a:prstGeom prst="roundRect">
            <a:avLst>
              <a:gd name="adj" fmla="val 16667"/>
            </a:avLst>
          </a:prstGeom>
          <a:solidFill>
            <a:schemeClr val="lt2"/>
          </a:solidFill>
          <a:ln w="38100"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b="1">
                <a:solidFill>
                  <a:schemeClr val="dk1"/>
                </a:solidFill>
                <a:latin typeface="Calibri" panose="020F0502020204030204"/>
                <a:ea typeface="Calibri" panose="020F0502020204030204"/>
                <a:cs typeface="Calibri" panose="020F0502020204030204"/>
                <a:sym typeface="Calibri" panose="020F0502020204030204"/>
              </a:rPr>
              <a:t>Executor</a:t>
            </a:r>
            <a:endParaRPr lang="en-GB" sz="135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877" name="Shape 877"/>
          <p:cNvSpPr/>
          <p:nvPr/>
        </p:nvSpPr>
        <p:spPr>
          <a:xfrm>
            <a:off x="7582920" y="4146225"/>
            <a:ext cx="964350" cy="736425"/>
          </a:xfrm>
          <a:prstGeom prst="roundRect">
            <a:avLst>
              <a:gd name="adj" fmla="val 16667"/>
            </a:avLst>
          </a:prstGeom>
          <a:solidFill>
            <a:schemeClr val="lt2"/>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Value</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878" name="Shape 878"/>
          <p:cNvCxnSpPr>
            <a:stCxn id="863" idx="2"/>
            <a:endCxn id="875" idx="0"/>
          </p:cNvCxnSpPr>
          <p:nvPr/>
        </p:nvCxnSpPr>
        <p:spPr>
          <a:xfrm rot="-5400000" flipH="1">
            <a:off x="478936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879" name="Shape 879"/>
          <p:cNvCxnSpPr>
            <a:stCxn id="865" idx="2"/>
            <a:endCxn id="876" idx="0"/>
          </p:cNvCxnSpPr>
          <p:nvPr/>
        </p:nvCxnSpPr>
        <p:spPr>
          <a:xfrm rot="-5400000" flipH="1">
            <a:off x="6269359" y="3905213"/>
            <a:ext cx="481500" cy="450"/>
          </a:xfrm>
          <a:prstGeom prst="curvedConnector3">
            <a:avLst>
              <a:gd name="adj1" fmla="val 50004"/>
            </a:avLst>
          </a:prstGeom>
          <a:noFill/>
          <a:ln w="19050" cap="flat" cmpd="sng">
            <a:solidFill>
              <a:schemeClr val="dk2"/>
            </a:solidFill>
            <a:prstDash val="solid"/>
            <a:round/>
            <a:headEnd type="none" w="lg" len="lg"/>
            <a:tailEnd type="triangle" w="lg" len="lg"/>
          </a:ln>
        </p:spPr>
      </p:cxnSp>
      <p:cxnSp>
        <p:nvCxnSpPr>
          <p:cNvPr id="880" name="Shape 880"/>
          <p:cNvCxnSpPr>
            <a:stCxn id="866" idx="2"/>
            <a:endCxn id="877" idx="0"/>
          </p:cNvCxnSpPr>
          <p:nvPr/>
        </p:nvCxnSpPr>
        <p:spPr>
          <a:xfrm rot="-5400000" flipH="1">
            <a:off x="7821071" y="3901744"/>
            <a:ext cx="488475" cy="450"/>
          </a:xfrm>
          <a:prstGeom prst="curvedConnector3">
            <a:avLst>
              <a:gd name="adj1" fmla="val 50002"/>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p:nvPr/>
        </p:nvSpPr>
        <p:spPr>
          <a:xfrm>
            <a:off x="577706" y="1090133"/>
            <a:ext cx="7988625" cy="428135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class my_scheduler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twoway_executor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my_scheduler myScheduler;</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newExec = prefer(myScheduler.exec, never_blocking);</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newExec.twoway_execute([&amp;](){</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886" name="Shape 886"/>
          <p:cNvSpPr/>
          <p:nvPr/>
        </p:nvSpPr>
        <p:spPr>
          <a:xfrm>
            <a:off x="3806414" y="1331974"/>
            <a:ext cx="3107700" cy="769725"/>
          </a:xfrm>
          <a:prstGeom prst="wedgeRectCallout">
            <a:avLst>
              <a:gd name="adj1" fmla="val -110079"/>
              <a:gd name="adj2" fmla="val 57859"/>
            </a:avLst>
          </a:prstGeom>
          <a:solidFill>
            <a:schemeClr val="lt2"/>
          </a:solidFill>
          <a:ln w="9525"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a:solidFill>
                  <a:schemeClr val="dk2"/>
                </a:solidFill>
              </a:rPr>
              <a:t>Statically typed executors means executors cannot  be stored generically</a:t>
            </a:r>
            <a:endParaRPr lang="en-GB" sz="1350">
              <a:solidFill>
                <a:schemeClr val="dk2"/>
              </a:solidFill>
            </a:endParaRPr>
          </a:p>
        </p:txBody>
      </p:sp>
      <p:sp>
        <p:nvSpPr>
          <p:cNvPr id="887" name="Shape 887"/>
          <p:cNvSpPr/>
          <p:nvPr/>
        </p:nvSpPr>
        <p:spPr>
          <a:xfrm>
            <a:off x="5239852" y="2332070"/>
            <a:ext cx="3107700" cy="769725"/>
          </a:xfrm>
          <a:prstGeom prst="wedgeRectCallout">
            <a:avLst>
              <a:gd name="adj1" fmla="val -144576"/>
              <a:gd name="adj2" fmla="val 90682"/>
            </a:avLst>
          </a:prstGeom>
          <a:solidFill>
            <a:schemeClr val="lt2"/>
          </a:solidFill>
          <a:ln w="9525" cap="flat" cmpd="sng">
            <a:solidFill>
              <a:srgbClr val="FF0000"/>
            </a:solidFill>
            <a:prstDash val="solid"/>
            <a:round/>
            <a:headEnd type="none" w="med" len="med"/>
            <a:tailEnd type="none" w="med" len="med"/>
          </a:ln>
        </p:spPr>
        <p:txBody>
          <a:bodyPr wrap="square" lIns="68569" tIns="68569" rIns="68569" bIns="68569" anchor="ctr" anchorCtr="0">
            <a:noAutofit/>
          </a:bodyPr>
          <a:lstStyle/>
          <a:p>
            <a:pPr algn="ctr"/>
            <a:r>
              <a:rPr lang="en-GB" sz="1350">
                <a:solidFill>
                  <a:schemeClr val="dk2"/>
                </a:solidFill>
              </a:rPr>
              <a:t>Statically typed executors means result of prefer must be known at compile time</a:t>
            </a:r>
            <a:endParaRPr lang="en-GB" sz="135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p:nvPr/>
        </p:nvSpPr>
        <p:spPr>
          <a:xfrm>
            <a:off x="577706" y="1102181"/>
            <a:ext cx="7988625" cy="426937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class my_scheduler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executor</a:t>
            </a: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exec;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my_scheduler myScheduler;</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myScheduler.exec = </a:t>
            </a: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prefer(myScheduler.exec, never_blocking);</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myScheduler.exec.twoway_execute([&amp;](){</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func();</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Implementing an executor</a:t>
            </a:r>
            <a:endParaRPr lang="en-GB" b="1"/>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Shape 902"/>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03" name="Shape 903"/>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Shape 908"/>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using return_type = invoke_result_t&lt;std::decay_t&lt;Function&gt;&gt;;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std::promise&lt;return_type&gt; promise;</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auto fut = promise.get_future();</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09" name="Shape 909"/>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using return_type = invoke_result_t&lt;std::decay_t&lt;Function&gt;&gt;;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std::promise&lt;return_type&gt; promise;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promise.get_future();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std::thread newThread([=](){</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15" name="Shape 915"/>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using return_type = invoke_result_t&lt;std::decay_t&lt;Function&gt;&gt;;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std::promise&lt;return_type&gt; promise;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promise.get_future();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std::thread newThread([=](){</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try {</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 catch (...) {</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21" name="Shape 921"/>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using return_type = invoke_result_t&lt;std::decay_t&lt;Function&gt;&gt;;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std::promise&lt;return_type&gt; promise;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promise.get_future();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std::thread newThread([=](){</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try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auto result = func();</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promise.set_value(result);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 catch (...)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promise.set_exception(std::current_exception());</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27" name="Shape 927"/>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bwMode="auto">
          <a:xfrm>
            <a:off x="1692275" y="0"/>
            <a:ext cx="7200900"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solidFill>
                  <a:srgbClr val="FF0000"/>
                </a:solidFill>
              </a:rPr>
              <a:t>Power of Computing</a:t>
            </a:r>
            <a:endParaRPr lang="en-US" altLang="en-US" dirty="0" smtClean="0">
              <a:solidFill>
                <a:srgbClr val="FF0000"/>
              </a:solidFill>
            </a:endParaRPr>
          </a:p>
        </p:txBody>
      </p:sp>
      <p:sp>
        <p:nvSpPr>
          <p:cNvPr id="6861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20000"/>
          </a:bodyPr>
          <a:lstStyle/>
          <a:p>
            <a:r>
              <a:rPr lang="en-US" altLang="en-US" sz="2800" smtClean="0"/>
              <a:t>1998, when C++ 98 was released</a:t>
            </a:r>
            <a:endParaRPr lang="en-US" altLang="en-US" sz="2800" smtClean="0"/>
          </a:p>
          <a:p>
            <a:pPr lvl="1"/>
            <a:r>
              <a:rPr lang="en-US" altLang="en-US" sz="2400" smtClean="0"/>
              <a:t>Intel Pentium II: 0.45 GFLOPS</a:t>
            </a:r>
            <a:endParaRPr lang="en-US" altLang="en-US" sz="2400" smtClean="0"/>
          </a:p>
          <a:p>
            <a:pPr lvl="1"/>
            <a:r>
              <a:rPr lang="en-US" altLang="en-US" sz="2400" smtClean="0"/>
              <a:t>No SIMD: SSE came in Pentium III</a:t>
            </a:r>
            <a:endParaRPr lang="en-US" altLang="en-US" sz="2400" smtClean="0"/>
          </a:p>
          <a:p>
            <a:pPr lvl="1"/>
            <a:r>
              <a:rPr lang="en-US" altLang="en-US" sz="2400" smtClean="0"/>
              <a:t>No GPUs: GPU came out  a year later</a:t>
            </a:r>
            <a:endParaRPr lang="en-US" altLang="en-US" sz="2400" smtClean="0"/>
          </a:p>
          <a:p>
            <a:r>
              <a:rPr lang="en-US" altLang="en-US" sz="2800" smtClean="0"/>
              <a:t>2011: when C++11 was released</a:t>
            </a:r>
            <a:endParaRPr lang="en-US" altLang="en-US" sz="2800" smtClean="0"/>
          </a:p>
          <a:p>
            <a:pPr lvl="1"/>
            <a:r>
              <a:rPr lang="en-US" altLang="en-US" sz="2400" smtClean="0"/>
              <a:t>Intel Core-i7: 80 GFLOPS</a:t>
            </a:r>
            <a:endParaRPr lang="en-US" altLang="en-US" sz="2400" smtClean="0"/>
          </a:p>
          <a:p>
            <a:pPr lvl="1"/>
            <a:r>
              <a:rPr lang="en-US" altLang="en-US" sz="2400" smtClean="0"/>
              <a:t>AVX:  8 DP flops/HZ*4 cores *4.4 GHz= 140 GFlops</a:t>
            </a:r>
            <a:endParaRPr lang="en-US" altLang="en-US" sz="2400" smtClean="0"/>
          </a:p>
          <a:p>
            <a:pPr lvl="1"/>
            <a:r>
              <a:rPr lang="en-US" altLang="en-US" sz="2400" smtClean="0"/>
              <a:t>GTX 670: 2500 GFLOPS</a:t>
            </a:r>
            <a:endParaRPr lang="en-US" altLang="en-US" sz="2400" smtClean="0"/>
          </a:p>
          <a:p>
            <a:r>
              <a:rPr lang="en-US" altLang="en-US" sz="2800" smtClean="0"/>
              <a:t>Computers have gotten so much faster, how come software have not?</a:t>
            </a:r>
            <a:endParaRPr lang="en-US" altLang="en-US" sz="2800" smtClean="0"/>
          </a:p>
          <a:p>
            <a:pPr lvl="1"/>
            <a:r>
              <a:rPr lang="en-US" altLang="en-US" sz="2400" smtClean="0"/>
              <a:t>Data structures and algorithms</a:t>
            </a:r>
            <a:endParaRPr lang="en-US" altLang="en-US" sz="2400" smtClean="0"/>
          </a:p>
          <a:p>
            <a:pPr lvl="1"/>
            <a:r>
              <a:rPr lang="en-US" altLang="en-US" sz="2400" smtClean="0"/>
              <a:t>latency</a:t>
            </a:r>
            <a:endParaRPr lang="en-US" altLang="en-US" smtClean="0"/>
          </a:p>
          <a:p>
            <a:endParaRPr lang="en-US" altLang="en-US" smtClean="0"/>
          </a:p>
          <a:p>
            <a:pPr lvl="1"/>
            <a:endParaRPr lang="en-US" altLang="en-US" smtClean="0"/>
          </a:p>
          <a:p>
            <a:endParaRPr lang="en-US" altLang="en-US" smtClean="0"/>
          </a:p>
          <a:p>
            <a:pPr lvl="1"/>
            <a:endParaRPr lang="en-US" altLang="en-US" smtClean="0"/>
          </a:p>
        </p:txBody>
      </p:sp>
      <p:sp>
        <p:nvSpPr>
          <p:cNvPr id="68612"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using return_type = invoke_result_t&lt;std::decay_t&lt;Function&gt;&gt;;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std::promise&lt;return_type&gt; promise;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promise.get_future();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std::thread newThread([=](){</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try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result = func();</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promise.set_value(result);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 catch (...)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promise.set_exception(std::current_exception());</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.detach()</a:t>
            </a: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return fut;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33" name="Shape 933"/>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Shape 938"/>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class my_executor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twoway_execute(Function &amp;&amp;func)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using return_type = invoke_result_t&lt;std::decay_t&lt;Function&gt;&gt;;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std::promise&lt;return_type&gt; promise;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promise.get_future();</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this-&gt;spawn_thread</a:t>
            </a: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try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result = func();</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promise.set_value(result);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 catch (...)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promise.set_exception(std::current_exception());</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Clr>
                <a:schemeClr val="dk1"/>
              </a:buCl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0000"/>
                </a:highlight>
                <a:latin typeface="Courier New" panose="02070309020205020404"/>
                <a:ea typeface="Courier New" panose="02070309020205020404"/>
                <a:cs typeface="Courier New" panose="02070309020205020404"/>
                <a:sym typeface="Courier New" panose="02070309020205020404"/>
              </a:rPr>
              <a:t>.detach()</a:t>
            </a: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return fut;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939" name="Shape 939"/>
          <p:cNvSpPr/>
          <p:nvPr/>
        </p:nvSpPr>
        <p:spPr>
          <a:xfrm>
            <a:off x="6504656" y="5006344"/>
            <a:ext cx="2059200" cy="328725"/>
          </a:xfrm>
          <a:prstGeom prst="rect">
            <a:avLst/>
          </a:prstGeom>
          <a:noFill/>
          <a:ln>
            <a:noFill/>
          </a:ln>
        </p:spPr>
        <p:txBody>
          <a:bodyPr wrap="square" lIns="68569" tIns="34275" rIns="68569" bIns="34275" anchor="t" anchorCtr="0">
            <a:noAutofit/>
          </a:bodyPr>
          <a:lstStyle/>
          <a:p>
            <a:pPr algn="ctr">
              <a:buSzPct val="25000"/>
            </a:pPr>
            <a:r>
              <a:rPr lang="en-GB" sz="1350" b="1">
                <a:solidFill>
                  <a:srgbClr val="FF0000"/>
                </a:solidFill>
              </a:rPr>
              <a:t>Naive Implementation</a:t>
            </a:r>
            <a:endParaRPr lang="en-GB" sz="1350" b="1">
              <a:solidFill>
                <a:srgbClr val="FF0000"/>
              </a:solidFill>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Implementing std::async()</a:t>
            </a:r>
            <a:endParaRPr lang="en-GB" b="1"/>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Shape 949"/>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typename Executor</a:t>
            </a: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Executor exec</a:t>
            </a: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Executor, 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async(Executor exec, 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auto requiredExec = require(exec, single, twoway, never_blocking);</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Executor, 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async(Executor exec, 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requiredExec = require(exec, single, twoway, never_blocking);</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auto fut = requiredExec.twoway_execute([&amp;](){</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Executor, 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async(Executor exec, 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requiredExec = require(exec, single, twoway, never_blocking);</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requiredExec.twoway_execute([&amp;](){</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return func(std::forward&lt;Args&gt;(args)...);</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p:nvPr/>
        </p:nvSpPr>
        <p:spPr>
          <a:xfrm>
            <a:off x="577706" y="1090125"/>
            <a:ext cx="7988625" cy="4281525"/>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template &lt;typename Executor, typename Function, typename… Args&gt;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std::future&lt;std::invoke_result_t&lt;std::decay_t&lt;Function&gt;, std::decay_t&lt;Args...&gt;&gt;&gt;</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async(Executor exec, Function &amp;&amp;func, Args &amp;&amp;...args)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requiredExec = require(exec, single, twoway, never_blocking);</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auto fut = requiredExec.twoway_execute([&amp;](){</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return func(std::forward&lt;Args&gt;(args)...);</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20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return fut;</a:t>
            </a:r>
            <a:endParaRPr lang="en-GB" sz="120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20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20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Shape 979"/>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Using an executor</a:t>
            </a:r>
            <a:endParaRPr lang="en-GB" b="1"/>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bwMode="auto">
          <a:xfrm>
            <a:off x="533400" y="0"/>
            <a:ext cx="835977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1998, a typical machine had the following flops</a:t>
            </a:r>
            <a:endParaRPr lang="en-US" altLang="en-US" sz="3600" dirty="0" smtClean="0">
              <a:solidFill>
                <a:srgbClr val="FF0000"/>
              </a:solidFill>
            </a:endParaRPr>
          </a:p>
        </p:txBody>
      </p:sp>
      <p:sp>
        <p:nvSpPr>
          <p:cNvPr id="6963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smtClean="0"/>
              <a:t> .45 GFLOP, 1 core</a:t>
            </a:r>
            <a:endParaRPr lang="en-US" altLang="en-US" smtClean="0"/>
          </a:p>
          <a:p>
            <a:endParaRPr lang="en-US" altLang="en-US" smtClean="0"/>
          </a:p>
          <a:p>
            <a:endParaRPr lang="en-US" altLang="en-US" smtClean="0"/>
          </a:p>
          <a:p>
            <a:pPr>
              <a:buFont typeface="Arial" panose="020B0604020202020204" pitchFamily="34" charset="0"/>
              <a:buNone/>
            </a:pPr>
            <a:endParaRPr lang="en-US" altLang="en-US" smtClean="0"/>
          </a:p>
          <a:p>
            <a:r>
              <a:rPr lang="en-US" altLang="en-US" smtClean="0"/>
              <a:t>Single threaded C++98/C99/Fortran dominated this picture</a:t>
            </a:r>
            <a:endParaRPr lang="en-US" altLang="en-US" smtClean="0"/>
          </a:p>
        </p:txBody>
      </p:sp>
      <p:sp>
        <p:nvSpPr>
          <p:cNvPr id="69636"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6" name="Right Arrow 5"/>
          <p:cNvSpPr/>
          <p:nvPr/>
        </p:nvSpPr>
        <p:spPr>
          <a:xfrm>
            <a:off x="533400" y="1828800"/>
            <a:ext cx="76200" cy="152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input = 10;</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std::async([=](int m)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factorial = 1;</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for (int i = 1; i &lt;= m; ++i)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factorial *= i;</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factorial;</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 input);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result = fut.get();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twoway_executor exec;</a:t>
            </a:r>
            <a:endPar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input = 10;</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std::async(</a:t>
            </a:r>
            <a:r>
              <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exec, </a:t>
            </a: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[=](int m)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factorial = 1;</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for (int i = 1; i &lt;= m; ++i)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factorial *= i;</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factorial;</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 input);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result = fut.get();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Shape 994"/>
          <p:cNvSpPr txBox="1">
            <a:spLocks noGrp="1"/>
          </p:cNvSpPr>
          <p:nvPr>
            <p:ph type="title"/>
          </p:nvPr>
        </p:nvSpPr>
        <p:spPr>
          <a:xfrm>
            <a:off x="628650" y="2978468"/>
            <a:ext cx="7886700" cy="905400"/>
          </a:xfrm>
          <a:prstGeom prst="rect">
            <a:avLst/>
          </a:prstGeom>
          <a:noFill/>
          <a:ln>
            <a:noFill/>
          </a:ln>
        </p:spPr>
        <p:txBody>
          <a:bodyPr vert="horz" wrap="square" lIns="68569" tIns="189000" rIns="68569" bIns="189000" rtlCol="0" anchor="ctr" anchorCtr="0">
            <a:noAutofit/>
          </a:bodyPr>
          <a:lstStyle/>
          <a:p>
            <a:pPr>
              <a:buSzPct val="25000"/>
            </a:pPr>
            <a:r>
              <a:rPr lang="en-GB" b="1"/>
              <a:t>Using a different executor</a:t>
            </a:r>
            <a:endParaRPr lang="en-GB" b="1"/>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p:nvPr/>
        </p:nvSpPr>
        <p:spPr>
          <a:xfrm>
            <a:off x="577706" y="1090125"/>
            <a:ext cx="7988625" cy="4281300"/>
          </a:xfrm>
          <a:prstGeom prst="rect">
            <a:avLst/>
          </a:prstGeom>
          <a:solidFill>
            <a:schemeClr val="lt1"/>
          </a:solidFill>
          <a:ln w="12700" cap="flat" cmpd="sng">
            <a:solidFill>
              <a:srgbClr val="42719B"/>
            </a:solidFill>
            <a:prstDash val="solid"/>
            <a:miter lim="8000"/>
            <a:headEnd type="none" w="med" len="med"/>
            <a:tailEnd type="none" w="med" len="med"/>
          </a:ln>
        </p:spPr>
        <p:txBody>
          <a:bodyPr wrap="square" lIns="68569" tIns="34275" rIns="68569" bIns="34275" anchor="ctr" anchorCtr="0">
            <a:noAutofit/>
          </a:bodyPr>
          <a:lstStyle/>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r>
              <a:rPr lang="en-GB" sz="1350">
                <a:solidFill>
                  <a:schemeClr val="dk1"/>
                </a:solidFill>
                <a:highlight>
                  <a:srgbClr val="FFFF00"/>
                </a:highlight>
                <a:latin typeface="Courier New" panose="02070309020205020404"/>
                <a:ea typeface="Courier New" panose="02070309020205020404"/>
                <a:cs typeface="Courier New" panose="02070309020205020404"/>
                <a:sym typeface="Courier New" panose="02070309020205020404"/>
              </a:rPr>
              <a:t>gpu_executor exec</a:t>
            </a: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input = 10;</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fut = std::async(exec, [=](int m)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int factorial = 1;</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for (int i = 1; i &lt;= m; ++i)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factorial *= i;</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return factorial;</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 input);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auto result = fut.get();</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r>
              <a:rPr lang="en-GB" sz="1350">
                <a:solidFill>
                  <a:schemeClr val="dk1"/>
                </a:solidFill>
                <a:latin typeface="Courier New" panose="02070309020205020404"/>
                <a:ea typeface="Courier New" panose="02070309020205020404"/>
                <a:cs typeface="Courier New" panose="02070309020205020404"/>
                <a:sym typeface="Courier New" panose="02070309020205020404"/>
              </a:rPr>
              <a:t>}  </a:t>
            </a:r>
            <a:endParaRPr lang="en-GB" sz="1350">
              <a:solidFill>
                <a:schemeClr val="dk1"/>
              </a:solidFill>
              <a:latin typeface="Courier New" panose="02070309020205020404"/>
              <a:ea typeface="Courier New" panose="02070309020205020404"/>
              <a:cs typeface="Courier New" panose="02070309020205020404"/>
              <a:sym typeface="Courier New" panose="02070309020205020404"/>
            </a:endParaRPr>
          </a:p>
          <a:p>
            <a:pPr>
              <a:buSzPct val="25000"/>
            </a:pPr>
            <a:endParaRPr sz="1350">
              <a:solidFill>
                <a:schemeClr val="dk1"/>
              </a:solidFill>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GB" dirty="0" smtClean="0"/>
              <a:t>Cores</a:t>
            </a:r>
            <a:endParaRPr lang="en-GB" dirty="0" smtClean="0"/>
          </a:p>
          <a:p>
            <a:pPr marL="457200" indent="-457200">
              <a:buFont typeface="Arial" panose="020B0604020202020204" pitchFamily="34" charset="0"/>
              <a:buChar char="•"/>
            </a:pPr>
            <a:r>
              <a:rPr lang="en-GB" dirty="0" smtClean="0"/>
              <a:t>HW Threads</a:t>
            </a:r>
            <a:endParaRPr lang="en-GB" dirty="0" smtClean="0"/>
          </a:p>
          <a:p>
            <a:pPr marL="457200" indent="-457200">
              <a:buFont typeface="Arial" panose="020B0604020202020204" pitchFamily="34" charset="0"/>
              <a:buChar char="•"/>
            </a:pPr>
            <a:r>
              <a:rPr lang="en-GB" dirty="0" smtClean="0"/>
              <a:t>Vectors</a:t>
            </a:r>
            <a:endParaRPr lang="en-GB" dirty="0" smtClean="0"/>
          </a:p>
          <a:p>
            <a:pPr marL="457200" indent="-457200">
              <a:buFont typeface="Arial" panose="020B0604020202020204" pitchFamily="34" charset="0"/>
              <a:buChar char="•"/>
            </a:pPr>
            <a:r>
              <a:rPr lang="en-GB" dirty="0" smtClean="0"/>
              <a:t>Offload</a:t>
            </a:r>
            <a:endParaRPr lang="en-GB" dirty="0" smtClean="0"/>
          </a:p>
          <a:p>
            <a:pPr marL="457200" indent="-457200">
              <a:buFont typeface="Arial" panose="020B0604020202020204" pitchFamily="34" charset="0"/>
              <a:buChar char="•"/>
            </a:pPr>
            <a:r>
              <a:rPr lang="en-GB" dirty="0" smtClean="0"/>
              <a:t>Heterogeneous</a:t>
            </a:r>
            <a:endParaRPr lang="en-GB" dirty="0" smtClean="0"/>
          </a:p>
          <a:p>
            <a:pPr marL="457200" indent="-457200">
              <a:buFont typeface="Arial" panose="020B0604020202020204" pitchFamily="34" charset="0"/>
              <a:buChar char="•"/>
            </a:pPr>
            <a:r>
              <a:rPr lang="en-GB" dirty="0" smtClean="0"/>
              <a:t>Cloud</a:t>
            </a:r>
            <a:endParaRPr lang="en-GB" dirty="0" smtClean="0"/>
          </a:p>
          <a:p>
            <a:pPr marL="457200" indent="-457200">
              <a:buFont typeface="Arial" panose="020B0604020202020204" pitchFamily="34" charset="0"/>
              <a:buChar char="•"/>
            </a:pPr>
            <a:r>
              <a:rPr lang="en-GB" dirty="0" smtClean="0"/>
              <a:t>Caches</a:t>
            </a:r>
            <a:endParaRPr lang="en-GB" dirty="0" smtClean="0"/>
          </a:p>
          <a:p>
            <a:pPr marL="457200" indent="-457200">
              <a:buFont typeface="Arial" panose="020B0604020202020204" pitchFamily="34" charset="0"/>
              <a:buChar char="•"/>
            </a:pPr>
            <a:r>
              <a:rPr lang="en-GB" dirty="0" smtClean="0"/>
              <a:t>NUMA</a:t>
            </a:r>
            <a:endParaRPr lang="en-GB" dirty="0" smtClean="0"/>
          </a:p>
          <a:p>
            <a:pPr marL="457200" indent="-457200">
              <a:buFont typeface="Arial" panose="020B0604020202020204" pitchFamily="34" charset="0"/>
              <a:buChar char="•"/>
            </a:pPr>
            <a:endParaRPr lang="en-GB" dirty="0"/>
          </a:p>
        </p:txBody>
      </p:sp>
      <p:sp>
        <p:nvSpPr>
          <p:cNvPr id="6" name="Text Placeholder 5"/>
          <p:cNvSpPr>
            <a:spLocks noGrp="1"/>
          </p:cNvSpPr>
          <p:nvPr>
            <p:ph type="body" idx="2"/>
          </p:nvPr>
        </p:nvSpPr>
        <p:spPr/>
        <p:txBody>
          <a:bodyPr/>
          <a:lstStyle/>
          <a:p>
            <a:r>
              <a:rPr lang="en-GB" dirty="0" smtClean="0"/>
              <a:t>Tasks, C++11/14/14</a:t>
            </a:r>
            <a:endParaRPr lang="en-GB" dirty="0" smtClean="0"/>
          </a:p>
          <a:p>
            <a:r>
              <a:rPr lang="en-GB" dirty="0" smtClean="0"/>
              <a:t>Tasks, C++11/14/17</a:t>
            </a:r>
            <a:endParaRPr lang="en-GB" dirty="0" smtClean="0"/>
          </a:p>
          <a:p>
            <a:r>
              <a:rPr lang="en-GB" dirty="0" smtClean="0"/>
              <a:t>SIMD, Parallelism TS2</a:t>
            </a:r>
            <a:endParaRPr lang="en-GB" dirty="0" smtClean="0"/>
          </a:p>
          <a:p>
            <a:r>
              <a:rPr lang="en-GB" dirty="0" smtClean="0"/>
              <a:t>OpenCL or SYCL</a:t>
            </a:r>
            <a:endParaRPr lang="en-GB" dirty="0" smtClean="0"/>
          </a:p>
          <a:p>
            <a:r>
              <a:rPr lang="en-GB" dirty="0" smtClean="0"/>
              <a:t>OpenCL or SYCL</a:t>
            </a:r>
            <a:endParaRPr lang="en-GB" dirty="0" smtClean="0"/>
          </a:p>
          <a:p>
            <a:r>
              <a:rPr lang="en-GB" dirty="0" smtClean="0"/>
              <a:t>OpenCL or SYCL</a:t>
            </a:r>
            <a:endParaRPr lang="en-GB" dirty="0" smtClean="0"/>
          </a:p>
          <a:p>
            <a:r>
              <a:rPr lang="en-GB" dirty="0" smtClean="0"/>
              <a:t>Context, executors</a:t>
            </a:r>
            <a:endParaRPr lang="en-GB" dirty="0" smtClean="0"/>
          </a:p>
          <a:p>
            <a:r>
              <a:rPr lang="en-GB" dirty="0" smtClean="0"/>
              <a:t>Context, executors</a:t>
            </a:r>
            <a:endParaRPr lang="en-GB" dirty="0"/>
          </a:p>
        </p:txBody>
      </p:sp>
      <p:sp>
        <p:nvSpPr>
          <p:cNvPr id="4" name="Title 3"/>
          <p:cNvSpPr>
            <a:spLocks noGrp="1"/>
          </p:cNvSpPr>
          <p:nvPr>
            <p:ph type="title"/>
          </p:nvPr>
        </p:nvSpPr>
        <p:spPr/>
        <p:txBody>
          <a:bodyPr/>
          <a:lstStyle/>
          <a:p>
            <a:r>
              <a:rPr lang="en-GB" dirty="0" smtClean="0"/>
              <a:t>Use the Proper Abstraction</a:t>
            </a:r>
            <a:endParaRPr lang="en-GB"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34926"/>
            <a:ext cx="7886700" cy="1207135"/>
          </a:xfrm>
        </p:spPr>
        <p:txBody>
          <a:bodyPr/>
          <a:lstStyle/>
          <a:p>
            <a:r>
              <a:rPr lang="en-GB" dirty="0" smtClean="0">
                <a:solidFill>
                  <a:srgbClr val="FF0000"/>
                </a:solidFill>
              </a:rPr>
              <a:t>If you have to remember 2 things</a:t>
            </a:r>
            <a:endParaRPr lang="en-GB" dirty="0">
              <a:solidFill>
                <a:srgbClr val="FF0000"/>
              </a:solidFill>
            </a:endParaRPr>
          </a:p>
        </p:txBody>
      </p:sp>
      <p:sp>
        <p:nvSpPr>
          <p:cNvPr id="6" name="Text Placeholder 5"/>
          <p:cNvSpPr>
            <a:spLocks noGrp="1"/>
          </p:cNvSpPr>
          <p:nvPr>
            <p:ph type="body" idx="1"/>
          </p:nvPr>
        </p:nvSpPr>
        <p:spPr/>
        <p:txBody>
          <a:bodyPr/>
          <a:lstStyle/>
          <a:p>
            <a:r>
              <a:rPr lang="en-GB" dirty="0" smtClean="0"/>
              <a:t>Expose more parallelism</a:t>
            </a:r>
            <a:endParaRPr lang="en-GB" dirty="0" smtClean="0"/>
          </a:p>
          <a:p>
            <a:r>
              <a:rPr lang="en-GB" dirty="0" smtClean="0"/>
              <a:t>Increase Locality of reference</a:t>
            </a:r>
            <a:endParaRPr lang="en-GB" dirty="0" smtClean="0"/>
          </a:p>
          <a:p>
            <a:endParaRPr lang="en-GB" dirty="0"/>
          </a:p>
          <a:p>
            <a:pPr marL="203200" indent="0">
              <a:buNone/>
            </a:pPr>
            <a:endParaRPr lang="en-GB"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628650" y="1131094"/>
            <a:ext cx="7886700" cy="904875"/>
          </a:xfrm>
        </p:spPr>
        <p:txBody>
          <a:bodyPr/>
          <a:lstStyle/>
          <a:p>
            <a:pPr eaLnBrk="1" hangingPunct="1"/>
            <a:r>
              <a:rPr lang="en-GB" altLang="en-US" smtClean="0"/>
              <a:t>Codeplay</a:t>
            </a:r>
            <a:endParaRPr lang="en-GB" altLang="en-US" smtClean="0"/>
          </a:p>
        </p:txBody>
      </p:sp>
      <p:pic>
        <p:nvPicPr>
          <p:cNvPr id="71683"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57225" y="3084910"/>
            <a:ext cx="7858125" cy="237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Diagram 4"/>
          <p:cNvGraphicFramePr/>
          <p:nvPr/>
        </p:nvGraphicFramePr>
        <p:xfrm>
          <a:off x="657226" y="1794189"/>
          <a:ext cx="7858125" cy="1468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0" y="5174456"/>
            <a:ext cx="9144000" cy="369332"/>
          </a:xfrm>
          <a:prstGeom prst="rect">
            <a:avLst/>
          </a:prstGeom>
          <a:noFill/>
        </p:spPr>
        <p:txBody>
          <a:bodyPr>
            <a:spAutoFit/>
          </a:bodyPr>
          <a:lstStyle/>
          <a:p>
            <a:pPr algn="ctr">
              <a:defRPr/>
            </a:pPr>
            <a:r>
              <a:rPr lang="en-GB" dirty="0">
                <a:solidFill>
                  <a:schemeClr val="accent6">
                    <a:lumMod val="75000"/>
                  </a:schemeClr>
                </a:solidFill>
                <a:latin typeface="Aharoni" panose="02010803020104030203" pitchFamily="2" charset="-79"/>
                <a:cs typeface="Aharoni" panose="02010803020104030203" pitchFamily="2" charset="-79"/>
              </a:rPr>
              <a:t>Codeplay build the software platforms that deliver massive performance</a:t>
            </a:r>
            <a:endParaRPr lang="en-GB" dirty="0">
              <a:solidFill>
                <a:schemeClr val="accent6">
                  <a:lumMod val="75000"/>
                </a:schemeClr>
              </a:solidFill>
              <a:latin typeface="Aharoni" panose="02010803020104030203" pitchFamily="2" charset="-79"/>
              <a:cs typeface="Aharoni" panose="02010803020104030203" pitchFamily="2" charset="-79"/>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628650" y="1131094"/>
            <a:ext cx="7886700" cy="904875"/>
          </a:xfrm>
        </p:spPr>
        <p:txBody>
          <a:bodyPr>
            <a:normAutofit fontScale="90000"/>
          </a:bodyPr>
          <a:lstStyle/>
          <a:p>
            <a:pPr eaLnBrk="1" hangingPunct="1"/>
            <a:r>
              <a:rPr lang="en-GB" altLang="en-US" smtClean="0"/>
              <a:t>What our ComputeCpp users say about us</a:t>
            </a:r>
            <a:endParaRPr lang="en-GB" altLang="en-US" smtClean="0"/>
          </a:p>
        </p:txBody>
      </p:sp>
      <p:graphicFrame>
        <p:nvGraphicFramePr>
          <p:cNvPr id="4" name="Diagram 3"/>
          <p:cNvGraphicFramePr/>
          <p:nvPr/>
        </p:nvGraphicFramePr>
        <p:xfrm>
          <a:off x="628650" y="1732050"/>
          <a:ext cx="7590138" cy="37696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628650" y="1131094"/>
            <a:ext cx="7886700" cy="904875"/>
          </a:xfrm>
        </p:spPr>
        <p:txBody>
          <a:bodyPr/>
          <a:lstStyle/>
          <a:p>
            <a:pPr eaLnBrk="1" hangingPunct="1"/>
            <a:r>
              <a:rPr lang="en-GB" altLang="en-US" smtClean="0"/>
              <a:t>Further information</a:t>
            </a:r>
            <a:endParaRPr lang="en-GB" altLang="en-US" smtClean="0"/>
          </a:p>
        </p:txBody>
      </p:sp>
      <p:sp>
        <p:nvSpPr>
          <p:cNvPr id="73731" name="Content Placeholder 2"/>
          <p:cNvSpPr>
            <a:spLocks noGrp="1"/>
          </p:cNvSpPr>
          <p:nvPr>
            <p:ph idx="1"/>
          </p:nvPr>
        </p:nvSpPr>
        <p:spPr>
          <a:xfrm>
            <a:off x="628650" y="2035969"/>
            <a:ext cx="7886700" cy="3157538"/>
          </a:xfrm>
        </p:spPr>
        <p:txBody>
          <a:bodyPr anchor="ctr">
            <a:normAutofit fontScale="92500" lnSpcReduction="10000"/>
          </a:bodyPr>
          <a:lstStyle/>
          <a:p>
            <a:pPr eaLnBrk="1" hangingPunct="1"/>
            <a:r>
              <a:rPr lang="en-GB" altLang="en-US" smtClean="0"/>
              <a:t>OpenCL		</a:t>
            </a:r>
            <a:r>
              <a:rPr lang="en-GB" altLang="en-US" smtClean="0">
                <a:hlinkClick r:id="rId1"/>
              </a:rPr>
              <a:t>https://www.khronos.org/opencl/</a:t>
            </a:r>
            <a:endParaRPr lang="en-GB" altLang="en-US" smtClean="0"/>
          </a:p>
          <a:p>
            <a:pPr eaLnBrk="1" hangingPunct="1"/>
            <a:r>
              <a:rPr lang="en-GB" altLang="en-US" smtClean="0"/>
              <a:t>OpenVX		</a:t>
            </a:r>
            <a:r>
              <a:rPr lang="en-GB" altLang="en-US" smtClean="0">
                <a:hlinkClick r:id="rId2"/>
              </a:rPr>
              <a:t>https://www.khronos.org/openvx/</a:t>
            </a:r>
            <a:r>
              <a:rPr lang="en-GB" altLang="en-US" smtClean="0"/>
              <a:t> </a:t>
            </a:r>
            <a:endParaRPr lang="en-GB" altLang="en-US" smtClean="0"/>
          </a:p>
          <a:p>
            <a:pPr eaLnBrk="1" hangingPunct="1"/>
            <a:r>
              <a:rPr lang="en-GB" altLang="en-US" smtClean="0"/>
              <a:t>HSA			</a:t>
            </a:r>
            <a:r>
              <a:rPr lang="en-GB" altLang="en-US" smtClean="0">
                <a:hlinkClick r:id="rId3"/>
              </a:rPr>
              <a:t>http://www.hsafoundation.com/</a:t>
            </a:r>
            <a:r>
              <a:rPr lang="en-GB" altLang="en-US" smtClean="0"/>
              <a:t> </a:t>
            </a:r>
            <a:endParaRPr lang="en-GB" altLang="en-US" smtClean="0"/>
          </a:p>
          <a:p>
            <a:pPr eaLnBrk="1" hangingPunct="1"/>
            <a:r>
              <a:rPr lang="en-GB" altLang="en-US" smtClean="0"/>
              <a:t>SYCL		</a:t>
            </a:r>
            <a:r>
              <a:rPr lang="en-GB" altLang="en-US" smtClean="0">
                <a:hlinkClick r:id="rId4"/>
              </a:rPr>
              <a:t>http://sycl.tech</a:t>
            </a:r>
            <a:endParaRPr lang="en-GB" altLang="en-US" smtClean="0"/>
          </a:p>
          <a:p>
            <a:pPr eaLnBrk="1" hangingPunct="1"/>
            <a:r>
              <a:rPr lang="en-GB" altLang="en-US" smtClean="0"/>
              <a:t>OpenCV		</a:t>
            </a:r>
            <a:r>
              <a:rPr lang="en-GB" altLang="en-US" smtClean="0">
                <a:hlinkClick r:id="rId5"/>
              </a:rPr>
              <a:t>http://opencv.org/</a:t>
            </a:r>
            <a:r>
              <a:rPr lang="en-GB" altLang="en-US" smtClean="0"/>
              <a:t> </a:t>
            </a:r>
            <a:endParaRPr lang="en-GB" altLang="en-US" smtClean="0"/>
          </a:p>
          <a:p>
            <a:pPr eaLnBrk="1" hangingPunct="1"/>
            <a:r>
              <a:rPr lang="en-GB" altLang="en-US" smtClean="0"/>
              <a:t>Halide		</a:t>
            </a:r>
            <a:r>
              <a:rPr lang="en-GB" altLang="en-US" smtClean="0">
                <a:hlinkClick r:id="rId6"/>
              </a:rPr>
              <a:t>http://halide-lang.org/</a:t>
            </a:r>
            <a:r>
              <a:rPr lang="en-GB" altLang="en-US" smtClean="0"/>
              <a:t> </a:t>
            </a:r>
            <a:endParaRPr lang="en-GB" altLang="en-US" smtClean="0"/>
          </a:p>
          <a:p>
            <a:pPr eaLnBrk="1" hangingPunct="1"/>
            <a:r>
              <a:rPr lang="en-GB" altLang="en-US" smtClean="0"/>
              <a:t>VisionCpp	</a:t>
            </a:r>
            <a:r>
              <a:rPr lang="en-GB" altLang="en-US" sz="2100">
                <a:hlinkClick r:id="rId7"/>
              </a:rPr>
              <a:t>https://github.com/codeplaysoftware/visioncpp</a:t>
            </a:r>
            <a:endParaRPr lang="en-GB" altLang="en-US"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0" y="85725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idx="1"/>
          </p:nvPr>
        </p:nvSpPr>
        <p:spPr>
          <a:xfrm>
            <a:off x="628650" y="1762125"/>
            <a:ext cx="7886700" cy="3580210"/>
          </a:xfrm>
        </p:spPr>
        <p:txBody>
          <a:bodyPr anchor="ctr">
            <a:normAutofit fontScale="85000" lnSpcReduction="20000"/>
          </a:bodyPr>
          <a:lstStyle/>
          <a:p>
            <a:pPr marL="0" indent="0" algn="ctr">
              <a:buNone/>
              <a:defRPr/>
            </a:pPr>
            <a:endParaRPr lang="en-GB" b="1" dirty="0"/>
          </a:p>
          <a:p>
            <a:pPr marL="0" indent="0" algn="ctr">
              <a:buNone/>
              <a:defRPr/>
            </a:pPr>
            <a:endParaRPr lang="en-GB" b="1" dirty="0"/>
          </a:p>
          <a:p>
            <a:pPr marL="0" indent="0" algn="ctr">
              <a:buNone/>
              <a:defRPr/>
            </a:pPr>
            <a:endParaRPr lang="en-GB" b="1" dirty="0"/>
          </a:p>
          <a:p>
            <a:pPr marL="0" indent="0" algn="ctr">
              <a:buNone/>
              <a:defRPr/>
            </a:pPr>
            <a:endParaRPr lang="en-GB" b="1" dirty="0"/>
          </a:p>
          <a:p>
            <a:pPr marL="0" indent="0" algn="ctr">
              <a:buNone/>
              <a:defRPr/>
            </a:pPr>
            <a:r>
              <a:rPr lang="en-GB" b="1" dirty="0"/>
              <a:t>Community Edition</a:t>
            </a:r>
            <a:endParaRPr lang="en-GB" b="1" dirty="0"/>
          </a:p>
          <a:p>
            <a:pPr marL="0" indent="0" algn="ctr">
              <a:buNone/>
              <a:defRPr/>
            </a:pPr>
            <a:r>
              <a:rPr lang="en-GB" dirty="0">
                <a:solidFill>
                  <a:srgbClr val="FF0000"/>
                </a:solidFill>
              </a:rPr>
              <a:t>Available now for free!</a:t>
            </a:r>
            <a:endParaRPr lang="en-GB" dirty="0">
              <a:solidFill>
                <a:srgbClr val="FF0000"/>
              </a:solidFill>
            </a:endParaRPr>
          </a:p>
          <a:p>
            <a:pPr marL="0" indent="0" algn="ctr">
              <a:buNone/>
              <a:defRPr/>
            </a:pPr>
            <a:endParaRPr lang="en-GB" dirty="0">
              <a:solidFill>
                <a:srgbClr val="0070C0"/>
              </a:solidFill>
            </a:endParaRPr>
          </a:p>
          <a:p>
            <a:pPr marL="0" indent="0" algn="ctr">
              <a:buNone/>
              <a:defRPr/>
            </a:pPr>
            <a:r>
              <a:rPr lang="en-GB" dirty="0">
                <a:solidFill>
                  <a:srgbClr val="0070C0"/>
                </a:solidFill>
              </a:rPr>
              <a:t>Visit:</a:t>
            </a:r>
            <a:endParaRPr lang="en-GB" dirty="0">
              <a:solidFill>
                <a:srgbClr val="0070C0"/>
              </a:solidFill>
            </a:endParaRPr>
          </a:p>
          <a:p>
            <a:pPr marL="0" indent="0" algn="ctr">
              <a:buNone/>
              <a:defRPr/>
            </a:pPr>
            <a:r>
              <a:rPr lang="en-GB" dirty="0">
                <a:solidFill>
                  <a:srgbClr val="0070C0"/>
                </a:solidFill>
              </a:rPr>
              <a:t>computecpp.codeplay.com</a:t>
            </a:r>
            <a:endParaRPr lang="en-GB" dirty="0">
              <a:solidFill>
                <a:srgbClr val="0070C0"/>
              </a:solidFill>
            </a:endParaRPr>
          </a:p>
        </p:txBody>
      </p:sp>
      <p:pic>
        <p:nvPicPr>
          <p:cNvPr id="74756" name="Picture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30141" y="946548"/>
            <a:ext cx="3083719" cy="140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75" y="2013348"/>
            <a:ext cx="7715250" cy="11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bwMode="auto">
          <a:xfrm>
            <a:off x="533400" y="0"/>
            <a:ext cx="835977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2011, a typical machine had the following flops</a:t>
            </a:r>
            <a:endParaRPr lang="en-US" altLang="en-US" sz="3600" dirty="0" smtClean="0">
              <a:solidFill>
                <a:srgbClr val="FF0000"/>
              </a:solidFill>
            </a:endParaRPr>
          </a:p>
        </p:txBody>
      </p:sp>
      <p:sp>
        <p:nvSpPr>
          <p:cNvPr id="70659"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t> 2500 GFLOP GPU</a:t>
            </a:r>
            <a:endParaRPr lang="en-US" altLang="en-US" dirty="0" smtClean="0"/>
          </a:p>
          <a:p>
            <a:endParaRPr lang="en-US" altLang="en-US" dirty="0" smtClean="0"/>
          </a:p>
          <a:p>
            <a:endParaRPr lang="en-US" altLang="en-US" dirty="0" smtClean="0"/>
          </a:p>
          <a:p>
            <a:endParaRPr lang="en-US" altLang="en-US" dirty="0" smtClean="0"/>
          </a:p>
          <a:p>
            <a:r>
              <a:rPr lang="en-US" altLang="en-US" sz="2400" dirty="0" smtClean="0"/>
              <a:t>To program the GPU, you have to use CUDA, OpenCL, SYCL OpenGL, DirectX, </a:t>
            </a:r>
            <a:r>
              <a:rPr lang="en-US" altLang="en-US" sz="2400" dirty="0" err="1" smtClean="0"/>
              <a:t>Intrinsics</a:t>
            </a:r>
            <a:r>
              <a:rPr lang="en-US" altLang="en-US" sz="2400" dirty="0" smtClean="0"/>
              <a:t>, C++AMP</a:t>
            </a:r>
            <a:endParaRPr lang="en-US" altLang="en-US" sz="2400" dirty="0" smtClean="0"/>
          </a:p>
        </p:txBody>
      </p:sp>
      <p:sp>
        <p:nvSpPr>
          <p:cNvPr id="70660"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5" name="Right Arrow 4"/>
          <p:cNvSpPr/>
          <p:nvPr/>
        </p:nvSpPr>
        <p:spPr>
          <a:xfrm>
            <a:off x="533400" y="1752600"/>
            <a:ext cx="4572000" cy="1524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85725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75779" name="Content Placeholder 2"/>
          <p:cNvSpPr>
            <a:spLocks noGrp="1"/>
          </p:cNvSpPr>
          <p:nvPr>
            <p:ph idx="1"/>
          </p:nvPr>
        </p:nvSpPr>
        <p:spPr>
          <a:xfrm>
            <a:off x="628650" y="3273028"/>
            <a:ext cx="7800975" cy="1738313"/>
          </a:xfrm>
        </p:spPr>
        <p:txBody>
          <a:bodyPr/>
          <a:lstStyle/>
          <a:p>
            <a:pPr eaLnBrk="1" hangingPunct="1"/>
            <a:r>
              <a:rPr lang="en-US" altLang="en-US" sz="2025"/>
              <a:t>Open source SYCL projects:</a:t>
            </a:r>
            <a:endParaRPr lang="en-US" altLang="en-US" sz="2025"/>
          </a:p>
          <a:p>
            <a:pPr lvl="1" eaLnBrk="1" hangingPunct="1"/>
            <a:r>
              <a:rPr lang="en-US" altLang="en-US" smtClean="0"/>
              <a:t>ComputeCpp SDK -  Collection of sample code and integration tools</a:t>
            </a:r>
            <a:endParaRPr lang="en-US" altLang="en-US" smtClean="0"/>
          </a:p>
          <a:p>
            <a:pPr lvl="1" eaLnBrk="1" hangingPunct="1"/>
            <a:r>
              <a:rPr lang="en-US" altLang="en-US" smtClean="0"/>
              <a:t>SYCL ParallelSTL – SYCL based implementation of the parallel algorithms</a:t>
            </a:r>
            <a:endParaRPr lang="en-US" altLang="en-US" smtClean="0"/>
          </a:p>
          <a:p>
            <a:pPr lvl="1" eaLnBrk="1" hangingPunct="1"/>
            <a:r>
              <a:rPr lang="en-US" altLang="en-US" smtClean="0"/>
              <a:t>VisionCpp – Compile-time embedded DSL for image processing</a:t>
            </a:r>
            <a:endParaRPr lang="en-US" altLang="en-US" smtClean="0"/>
          </a:p>
          <a:p>
            <a:pPr lvl="1" eaLnBrk="1" hangingPunct="1"/>
            <a:r>
              <a:rPr lang="en-US" altLang="en-US" smtClean="0"/>
              <a:t>Eigen C++ Template Library – Compile-time library for machine learning</a:t>
            </a:r>
            <a:endParaRPr lang="en-US" altLang="en-US" smtClean="0"/>
          </a:p>
        </p:txBody>
      </p:sp>
      <p:sp>
        <p:nvSpPr>
          <p:cNvPr id="6" name="Rectangle 5"/>
          <p:cNvSpPr/>
          <p:nvPr/>
        </p:nvSpPr>
        <p:spPr>
          <a:xfrm>
            <a:off x="671513" y="4897041"/>
            <a:ext cx="7715250" cy="427038"/>
          </a:xfrm>
          <a:prstGeom prst="rect">
            <a:avLst/>
          </a:prstGeom>
        </p:spPr>
        <p:txBody>
          <a:bodyPr lIns="68579" tIns="34289" rIns="68579" bIns="34289">
            <a:spAutoFit/>
          </a:bodyPr>
          <a:lstStyle/>
          <a:p>
            <a:pPr algn="ctr" eaLnBrk="1" hangingPunct="1">
              <a:defRPr/>
            </a:pPr>
            <a:r>
              <a:rPr lang="en-GB" sz="2325" dirty="0">
                <a:solidFill>
                  <a:srgbClr val="FF0000"/>
                </a:solidFill>
                <a:latin typeface="+mj-lt"/>
                <a:cs typeface="Arial" panose="020B0604020202020204" pitchFamily="34" charset="0"/>
              </a:rPr>
              <a:t>All of this and more at: </a:t>
            </a:r>
            <a:r>
              <a:rPr lang="en-GB" sz="2325" u="sng" dirty="0">
                <a:solidFill>
                  <a:schemeClr val="hlink"/>
                </a:solidFill>
                <a:latin typeface="+mj-lt"/>
                <a:cs typeface="Arial" panose="020B0604020202020204" pitchFamily="34" charset="0"/>
                <a:hlinkClick r:id="rId1"/>
              </a:rPr>
              <a:t>http://sycl.tech</a:t>
            </a:r>
            <a:endParaRPr lang="en-GB" sz="2325" u="sng" dirty="0">
              <a:solidFill>
                <a:schemeClr val="hlink"/>
              </a:solidFill>
              <a:latin typeface="+mj-lt"/>
              <a:cs typeface="Arial" panose="020B0604020202020204" pitchFamily="34" charset="0"/>
              <a:hlinkClick r:id="rId1"/>
            </a:endParaRPr>
          </a:p>
        </p:txBody>
      </p:sp>
      <p:pic>
        <p:nvPicPr>
          <p:cNvPr id="7578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0141" y="946548"/>
            <a:ext cx="3083719" cy="140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013348"/>
            <a:ext cx="7715250" cy="114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4"/>
          <p:cNvSpPr>
            <a:spLocks noGrp="1"/>
          </p:cNvSpPr>
          <p:nvPr>
            <p:ph type="title"/>
          </p:nvPr>
        </p:nvSpPr>
        <p:spPr>
          <a:xfrm>
            <a:off x="628650" y="2788444"/>
            <a:ext cx="7886700" cy="994172"/>
          </a:xfrm>
        </p:spPr>
        <p:txBody>
          <a:bodyPr/>
          <a:lstStyle/>
          <a:p>
            <a:pPr eaLnBrk="1" hangingPunct="1"/>
            <a:r>
              <a:rPr lang="en-GB" altLang="en-US" smtClean="0"/>
              <a:t>Questions ?</a:t>
            </a:r>
            <a:endParaRPr lang="en-GB" alt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Acknowledgement Disclaimer</a:t>
            </a:r>
            <a:endParaRPr lang="en-GB" sz="2250" b="1"/>
          </a:p>
        </p:txBody>
      </p:sp>
      <p:sp>
        <p:nvSpPr>
          <p:cNvPr id="478" name="Shape 478"/>
          <p:cNvSpPr txBox="1"/>
          <p:nvPr/>
        </p:nvSpPr>
        <p:spPr>
          <a:xfrm>
            <a:off x="429750" y="1642875"/>
            <a:ext cx="7836075" cy="1658475"/>
          </a:xfrm>
          <a:prstGeom prst="rect">
            <a:avLst/>
          </a:prstGeom>
          <a:noFill/>
          <a:ln>
            <a:noFill/>
          </a:ln>
        </p:spPr>
        <p:txBody>
          <a:bodyPr wrap="square" lIns="68569" tIns="68569" rIns="68569" bIns="68569" anchor="t" anchorCtr="0">
            <a:noAutofit/>
          </a:bodyPr>
          <a:lstStyle/>
          <a:p>
            <a:pPr>
              <a:buClr>
                <a:schemeClr val="dk1"/>
              </a:buClr>
              <a:buSzPct val="37000"/>
            </a:pPr>
            <a:r>
              <a:rPr lang="en-GB" sz="2250"/>
              <a:t>Numerous people internal and external to the original C++/Khronos group, in industry and academia, have made contributions, influenced ideas, written part of this presentations, and offered feedbacks to form part of this talk.</a:t>
            </a:r>
            <a:endParaRPr lang="en-GB" sz="2250"/>
          </a:p>
          <a:p>
            <a:pPr>
              <a:buClr>
                <a:schemeClr val="dk1"/>
              </a:buClr>
              <a:buSzPct val="37000"/>
            </a:pPr>
            <a:r>
              <a:rPr lang="en-GB" sz="2250"/>
              <a:t>I even lifted this acknowledgement and disclaimer from some of them.</a:t>
            </a:r>
            <a:endParaRPr lang="en-GB" sz="2250"/>
          </a:p>
          <a:p>
            <a:pPr>
              <a:buClr>
                <a:schemeClr val="dk1"/>
              </a:buClr>
              <a:buSzPct val="37000"/>
            </a:pPr>
            <a:r>
              <a:rPr lang="en-GB" sz="2250"/>
              <a:t>But I claim all credit for errors, and stupid mistakes. </a:t>
            </a:r>
            <a:r>
              <a:rPr lang="en-GB" sz="2250" b="1"/>
              <a:t>These are mine, all mine!</a:t>
            </a:r>
            <a:endParaRPr lang="en-GB" sz="2250" b="1"/>
          </a:p>
          <a:p>
            <a:endParaRPr sz="225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bwMode="auto">
          <a:xfrm>
            <a:off x="628650" y="0"/>
            <a:ext cx="826452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2011, a typical machine had the following flops</a:t>
            </a:r>
            <a:endParaRPr lang="en-US" altLang="en-US" sz="3600" dirty="0" smtClean="0">
              <a:solidFill>
                <a:srgbClr val="FF0000"/>
              </a:solidFill>
            </a:endParaRPr>
          </a:p>
        </p:txBody>
      </p:sp>
      <p:sp>
        <p:nvSpPr>
          <p:cNvPr id="7168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en-US" altLang="en-US" dirty="0" smtClean="0"/>
              <a:t> 2500 GFLOP GPU+140GFLOP AVX</a:t>
            </a:r>
            <a:endParaRPr lang="en-US" altLang="en-US" dirty="0" smtClean="0"/>
          </a:p>
          <a:p>
            <a:endParaRPr lang="en-US" altLang="en-US" dirty="0" smtClean="0"/>
          </a:p>
          <a:p>
            <a:endParaRPr lang="en-US" altLang="en-US" dirty="0" smtClean="0"/>
          </a:p>
          <a:p>
            <a:endParaRPr lang="en-US" altLang="en-US" dirty="0" smtClean="0"/>
          </a:p>
          <a:p>
            <a:r>
              <a:rPr lang="en-US" altLang="en-US" sz="2400" dirty="0" smtClean="0"/>
              <a:t>To program the GPU, you have to use CUDA, OpenCL, SYCL, OpenGL, DirectX, </a:t>
            </a:r>
            <a:r>
              <a:rPr lang="en-US" altLang="en-US" sz="2400" dirty="0" err="1" smtClean="0"/>
              <a:t>Intrinsics</a:t>
            </a:r>
            <a:r>
              <a:rPr lang="en-US" altLang="en-US" sz="2400" dirty="0" smtClean="0"/>
              <a:t>, C++AMP</a:t>
            </a:r>
            <a:endParaRPr lang="en-US" altLang="en-US" sz="2400" dirty="0" smtClean="0"/>
          </a:p>
          <a:p>
            <a:r>
              <a:rPr lang="en-US" altLang="en-US" sz="2400" dirty="0" smtClean="0"/>
              <a:t>To program the vector unit, you have to use SYCL, </a:t>
            </a:r>
            <a:r>
              <a:rPr lang="en-US" altLang="en-US" sz="2400" dirty="0" err="1" smtClean="0"/>
              <a:t>Intrinsics</a:t>
            </a:r>
            <a:r>
              <a:rPr lang="en-US" altLang="en-US" sz="2400" dirty="0" smtClean="0"/>
              <a:t>, OpenCL, or auto-vectorization</a:t>
            </a:r>
            <a:endParaRPr lang="en-US" altLang="en-US" sz="2400" dirty="0" smtClean="0"/>
          </a:p>
        </p:txBody>
      </p:sp>
      <p:sp>
        <p:nvSpPr>
          <p:cNvPr id="71684"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5" name="Right Arrow 4"/>
          <p:cNvSpPr/>
          <p:nvPr/>
        </p:nvSpPr>
        <p:spPr>
          <a:xfrm>
            <a:off x="533400" y="1752600"/>
            <a:ext cx="4572000" cy="1524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ight Arrow 5"/>
          <p:cNvSpPr/>
          <p:nvPr/>
        </p:nvSpPr>
        <p:spPr>
          <a:xfrm>
            <a:off x="5105400" y="1752600"/>
            <a:ext cx="304800" cy="1524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bwMode="auto">
          <a:xfrm>
            <a:off x="533400" y="0"/>
            <a:ext cx="835977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2011, a typical machine had the following flops</a:t>
            </a:r>
            <a:endParaRPr lang="en-US" altLang="en-US" sz="3600" dirty="0" smtClean="0">
              <a:solidFill>
                <a:srgbClr val="FF0000"/>
              </a:solidFill>
            </a:endParaRPr>
          </a:p>
        </p:txBody>
      </p:sp>
      <p:sp>
        <p:nvSpPr>
          <p:cNvPr id="72707"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lnSpcReduction="10000"/>
          </a:bodyPr>
          <a:lstStyle/>
          <a:p>
            <a:r>
              <a:rPr lang="en-US" altLang="en-US" dirty="0" smtClean="0"/>
              <a:t> 2500 GFLOP GPU+140GFLOP AVX+80GFLOP 4 cores</a:t>
            </a:r>
            <a:endParaRPr lang="en-US" altLang="en-US" dirty="0" smtClean="0"/>
          </a:p>
          <a:p>
            <a:endParaRPr lang="en-US" altLang="en-US" dirty="0" smtClean="0"/>
          </a:p>
          <a:p>
            <a:endParaRPr lang="en-US" altLang="en-US" dirty="0" smtClean="0"/>
          </a:p>
          <a:p>
            <a:r>
              <a:rPr lang="en-US" altLang="en-US" sz="2400" dirty="0" smtClean="0"/>
              <a:t>To program the GPU, you have to use CUDA, OpenCL, SYCL, OpenGL, DirectX, </a:t>
            </a:r>
            <a:r>
              <a:rPr lang="en-US" altLang="en-US" sz="2400" dirty="0" err="1" smtClean="0"/>
              <a:t>Intrinsics</a:t>
            </a:r>
            <a:r>
              <a:rPr lang="en-US" altLang="en-US" sz="2400" dirty="0" smtClean="0"/>
              <a:t>, C++AMP</a:t>
            </a:r>
            <a:endParaRPr lang="en-US" altLang="en-US" sz="2400" dirty="0" smtClean="0"/>
          </a:p>
          <a:p>
            <a:r>
              <a:rPr lang="en-US" altLang="en-US" sz="2400" dirty="0" smtClean="0"/>
              <a:t>To program the vector unit, you have to use SYCL, </a:t>
            </a:r>
            <a:r>
              <a:rPr lang="en-US" altLang="en-US" sz="2400" dirty="0" err="1" smtClean="0"/>
              <a:t>Intrinsics</a:t>
            </a:r>
            <a:r>
              <a:rPr lang="en-US" altLang="en-US" sz="2400" dirty="0" smtClean="0"/>
              <a:t>, OpenCL, or auto-vectorization</a:t>
            </a:r>
            <a:endParaRPr lang="en-US" altLang="en-US" sz="2400" dirty="0" smtClean="0"/>
          </a:p>
          <a:p>
            <a:r>
              <a:rPr lang="en-US" altLang="en-US" sz="2400" dirty="0" smtClean="0"/>
              <a:t>To program the CPU, you might use C/C++11, </a:t>
            </a:r>
            <a:r>
              <a:rPr lang="en-US" altLang="en-US" sz="2400" dirty="0" err="1" smtClean="0"/>
              <a:t>OpenMP</a:t>
            </a:r>
            <a:r>
              <a:rPr lang="en-US" altLang="en-US" sz="2400" dirty="0" smtClean="0"/>
              <a:t>, TBB, </a:t>
            </a:r>
            <a:r>
              <a:rPr lang="en-US" altLang="en-US" sz="2400" dirty="0" err="1" smtClean="0"/>
              <a:t>Cilk</a:t>
            </a:r>
            <a:r>
              <a:rPr lang="en-US" altLang="en-US" sz="2400" dirty="0" smtClean="0"/>
              <a:t>, MS </a:t>
            </a:r>
            <a:r>
              <a:rPr lang="en-US" altLang="en-US" sz="2400" dirty="0" err="1" smtClean="0"/>
              <a:t>Async</a:t>
            </a:r>
            <a:r>
              <a:rPr lang="en-US" altLang="en-US" sz="2400" dirty="0" smtClean="0"/>
              <a:t>/then continuation, Apple GCD, Google executors</a:t>
            </a:r>
            <a:endParaRPr lang="en-US" altLang="en-US" sz="2400" dirty="0" smtClean="0"/>
          </a:p>
        </p:txBody>
      </p:sp>
      <p:sp>
        <p:nvSpPr>
          <p:cNvPr id="72708"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5" name="Right Arrow 4"/>
          <p:cNvSpPr/>
          <p:nvPr/>
        </p:nvSpPr>
        <p:spPr>
          <a:xfrm>
            <a:off x="533400" y="1752600"/>
            <a:ext cx="4572000" cy="1524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ight Arrow 5"/>
          <p:cNvSpPr/>
          <p:nvPr/>
        </p:nvSpPr>
        <p:spPr>
          <a:xfrm>
            <a:off x="5105400" y="1752600"/>
            <a:ext cx="304800" cy="1524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a:off x="5410200" y="1752600"/>
            <a:ext cx="152400" cy="152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bwMode="auto">
          <a:xfrm>
            <a:off x="533400" y="0"/>
            <a:ext cx="835977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2011, a typical machine had the following flops</a:t>
            </a:r>
            <a:endParaRPr lang="en-US" altLang="en-US" sz="3600" dirty="0" smtClean="0">
              <a:solidFill>
                <a:srgbClr val="FF0000"/>
              </a:solidFill>
            </a:endParaRPr>
          </a:p>
        </p:txBody>
      </p:sp>
      <p:sp>
        <p:nvSpPr>
          <p:cNvPr id="73731"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10000"/>
          </a:bodyPr>
          <a:lstStyle/>
          <a:p>
            <a:r>
              <a:rPr lang="en-US" altLang="en-US" dirty="0" smtClean="0"/>
              <a:t> 2500 GFLOP GPU+140GFLOP AVX+80GFLOP 4 </a:t>
            </a:r>
            <a:r>
              <a:rPr lang="en-US" altLang="en-US" dirty="0" err="1" smtClean="0"/>
              <a:t>cores+HTM</a:t>
            </a:r>
            <a:endParaRPr lang="en-US" altLang="en-US" dirty="0" smtClean="0"/>
          </a:p>
          <a:p>
            <a:endParaRPr lang="en-US" altLang="en-US" dirty="0" smtClean="0"/>
          </a:p>
          <a:p>
            <a:endParaRPr lang="en-US" altLang="en-US" dirty="0" smtClean="0"/>
          </a:p>
          <a:p>
            <a:r>
              <a:rPr lang="en-US" altLang="en-US" sz="2400" dirty="0" smtClean="0"/>
              <a:t>To program the GPU, you have to use CUDA, OpenCL, SYCL, OpenGL, DirectX, </a:t>
            </a:r>
            <a:r>
              <a:rPr lang="en-US" altLang="en-US" sz="2400" dirty="0" err="1" smtClean="0"/>
              <a:t>Intrinsics</a:t>
            </a:r>
            <a:r>
              <a:rPr lang="en-US" altLang="en-US" sz="2400" dirty="0" smtClean="0"/>
              <a:t>, C++AMP</a:t>
            </a:r>
            <a:endParaRPr lang="en-US" altLang="en-US" sz="2400" dirty="0" smtClean="0"/>
          </a:p>
          <a:p>
            <a:r>
              <a:rPr lang="en-US" altLang="en-US" sz="2400" dirty="0" smtClean="0"/>
              <a:t>To program the vector unit, you have to use SYCL, </a:t>
            </a:r>
            <a:r>
              <a:rPr lang="en-US" altLang="en-US" sz="2400" dirty="0" err="1" smtClean="0"/>
              <a:t>Intrinsics</a:t>
            </a:r>
            <a:r>
              <a:rPr lang="en-US" altLang="en-US" sz="2400" dirty="0" smtClean="0"/>
              <a:t>, OpenCL, or auto-vectorization</a:t>
            </a:r>
            <a:endParaRPr lang="en-US" altLang="en-US" sz="2400" dirty="0" smtClean="0"/>
          </a:p>
          <a:p>
            <a:r>
              <a:rPr lang="en-US" altLang="en-US" sz="2400" dirty="0" smtClean="0"/>
              <a:t>To program the CPU, you might use C/C++11, </a:t>
            </a:r>
            <a:r>
              <a:rPr lang="en-US" altLang="en-US" sz="2400" dirty="0" err="1" smtClean="0"/>
              <a:t>OpenMP</a:t>
            </a:r>
            <a:r>
              <a:rPr lang="en-US" altLang="en-US" sz="2400" dirty="0" smtClean="0"/>
              <a:t>, TBB, </a:t>
            </a:r>
            <a:r>
              <a:rPr lang="en-US" altLang="en-US" sz="2400" dirty="0" err="1" smtClean="0"/>
              <a:t>Cilk</a:t>
            </a:r>
            <a:r>
              <a:rPr lang="en-US" altLang="en-US" sz="2400" dirty="0" smtClean="0"/>
              <a:t>, MS </a:t>
            </a:r>
            <a:r>
              <a:rPr lang="en-US" altLang="en-US" sz="2400" dirty="0" err="1" smtClean="0"/>
              <a:t>Async</a:t>
            </a:r>
            <a:r>
              <a:rPr lang="en-US" altLang="en-US" sz="2400" dirty="0" smtClean="0"/>
              <a:t>/then continuation, Apple GCD, Google executors</a:t>
            </a:r>
            <a:endParaRPr lang="en-US" altLang="en-US" sz="2400" dirty="0" smtClean="0"/>
          </a:p>
          <a:p>
            <a:r>
              <a:rPr lang="en-US" altLang="en-US" sz="2400" dirty="0" smtClean="0"/>
              <a:t>To program HTM, you have?</a:t>
            </a:r>
            <a:endParaRPr lang="en-US" altLang="en-US" dirty="0" smtClean="0"/>
          </a:p>
        </p:txBody>
      </p:sp>
      <p:sp>
        <p:nvSpPr>
          <p:cNvPr id="73732"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5" name="Right Arrow 4"/>
          <p:cNvSpPr/>
          <p:nvPr/>
        </p:nvSpPr>
        <p:spPr>
          <a:xfrm>
            <a:off x="533400" y="1752600"/>
            <a:ext cx="4572000" cy="1524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ight Arrow 5"/>
          <p:cNvSpPr/>
          <p:nvPr/>
        </p:nvSpPr>
        <p:spPr>
          <a:xfrm>
            <a:off x="5105400" y="1752600"/>
            <a:ext cx="304800" cy="1524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a:off x="5410200" y="1752600"/>
            <a:ext cx="152400" cy="152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bwMode="auto">
          <a:xfrm>
            <a:off x="533400" y="0"/>
            <a:ext cx="8359775" cy="836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0000"/>
          </a:bodyPr>
          <a:lstStyle/>
          <a:p>
            <a:r>
              <a:rPr lang="en-US" altLang="en-US" sz="3600" dirty="0" smtClean="0">
                <a:solidFill>
                  <a:srgbClr val="FF0000"/>
                </a:solidFill>
              </a:rPr>
              <a:t>In 2014, a typical machine had the following flops</a:t>
            </a:r>
            <a:endParaRPr lang="en-US" altLang="en-US" sz="3600" dirty="0" smtClean="0">
              <a:solidFill>
                <a:srgbClr val="FF0000"/>
              </a:solidFill>
            </a:endParaRPr>
          </a:p>
        </p:txBody>
      </p:sp>
      <p:sp>
        <p:nvSpPr>
          <p:cNvPr id="7475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20000"/>
          </a:bodyPr>
          <a:lstStyle/>
          <a:p>
            <a:r>
              <a:rPr lang="en-US" altLang="en-US" dirty="0" smtClean="0"/>
              <a:t> 2500 GFLOP GPU+140GFLOP AVX+80GFLOP 4 </a:t>
            </a:r>
            <a:r>
              <a:rPr lang="en-US" altLang="en-US" dirty="0" err="1" smtClean="0"/>
              <a:t>cores+HTM</a:t>
            </a:r>
            <a:endParaRPr lang="en-US" altLang="en-US" dirty="0" smtClean="0"/>
          </a:p>
          <a:p>
            <a:endParaRPr lang="en-US" altLang="en-US" dirty="0" smtClean="0"/>
          </a:p>
          <a:p>
            <a:endParaRPr lang="en-US" altLang="en-US" dirty="0" smtClean="0"/>
          </a:p>
          <a:p>
            <a:r>
              <a:rPr lang="en-US" altLang="en-US" sz="2400" dirty="0" smtClean="0"/>
              <a:t>To program the GPU, you have to use CUDA, OpenCL, SYCL, OpenGL, DirectX, </a:t>
            </a:r>
            <a:r>
              <a:rPr lang="en-US" altLang="en-US" sz="2400" dirty="0" err="1" smtClean="0"/>
              <a:t>Intrinsics</a:t>
            </a:r>
            <a:r>
              <a:rPr lang="en-US" altLang="en-US" sz="2400" dirty="0" smtClean="0"/>
              <a:t>, C++AMP, </a:t>
            </a:r>
            <a:r>
              <a:rPr lang="en-US" altLang="en-US" sz="2400" dirty="0" err="1" smtClean="0"/>
              <a:t>OpenMP</a:t>
            </a:r>
            <a:endParaRPr lang="en-US" altLang="en-US" sz="2400" dirty="0" smtClean="0"/>
          </a:p>
          <a:p>
            <a:r>
              <a:rPr lang="en-US" altLang="en-US" sz="2400" dirty="0" smtClean="0"/>
              <a:t>To program the vector unit, you have to use SYCL, </a:t>
            </a:r>
            <a:r>
              <a:rPr lang="en-US" altLang="en-US" sz="2400" dirty="0" err="1" smtClean="0"/>
              <a:t>Intrinsics</a:t>
            </a:r>
            <a:r>
              <a:rPr lang="en-US" altLang="en-US" sz="2400" dirty="0" smtClean="0"/>
              <a:t>, OpenCL, or auto-vectorization, </a:t>
            </a:r>
            <a:r>
              <a:rPr lang="en-US" altLang="en-US" sz="2400" dirty="0" err="1" smtClean="0"/>
              <a:t>OpenMP</a:t>
            </a:r>
            <a:endParaRPr lang="en-US" altLang="en-US" sz="2400" dirty="0" smtClean="0"/>
          </a:p>
          <a:p>
            <a:r>
              <a:rPr lang="en-US" altLang="en-US" sz="2400" dirty="0" smtClean="0"/>
              <a:t>To program the CPU, you might use C/C++11/14, SYCL, </a:t>
            </a:r>
            <a:r>
              <a:rPr lang="en-US" altLang="en-US" sz="2400" dirty="0" err="1" smtClean="0">
                <a:solidFill>
                  <a:schemeClr val="tx1"/>
                </a:solidFill>
              </a:rPr>
              <a:t>OpenMP</a:t>
            </a:r>
            <a:r>
              <a:rPr lang="en-US" altLang="en-US" sz="2400" dirty="0" smtClean="0"/>
              <a:t>, TBB, </a:t>
            </a:r>
            <a:r>
              <a:rPr lang="en-US" altLang="en-US" sz="2400" dirty="0" err="1" smtClean="0"/>
              <a:t>Cilk</a:t>
            </a:r>
            <a:r>
              <a:rPr lang="en-US" altLang="en-US" sz="2400" dirty="0" smtClean="0"/>
              <a:t>, MS </a:t>
            </a:r>
            <a:r>
              <a:rPr lang="en-US" altLang="en-US" sz="2400" dirty="0" err="1" smtClean="0"/>
              <a:t>Async</a:t>
            </a:r>
            <a:r>
              <a:rPr lang="en-US" altLang="en-US" sz="2400" dirty="0" smtClean="0"/>
              <a:t>/then continuation, Apple GCD, Google executors</a:t>
            </a:r>
            <a:endParaRPr lang="en-US" altLang="en-US" sz="2400" dirty="0" smtClean="0"/>
          </a:p>
          <a:p>
            <a:r>
              <a:rPr lang="en-US" altLang="en-US" sz="2400" dirty="0" smtClean="0"/>
              <a:t>To program HTM, you have the upcoming C++ TM TS</a:t>
            </a:r>
            <a:endParaRPr lang="en-US" altLang="en-US" dirty="0" smtClean="0"/>
          </a:p>
        </p:txBody>
      </p:sp>
      <p:sp>
        <p:nvSpPr>
          <p:cNvPr id="74756" name="Footer Placeholder 3"/>
          <p:cNvSpPr>
            <a:spLocks noGrp="1"/>
          </p:cNvSpPr>
          <p:nvPr>
            <p:ph type="ftr" sz="quarter" idx="4294967295"/>
          </p:nvPr>
        </p:nvSpPr>
        <p:spPr bwMode="auto">
          <a:xfrm>
            <a:off x="990600" y="6500813"/>
            <a:ext cx="3811588" cy="2460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t> </a:t>
            </a:r>
            <a:endParaRPr lang="en-US" altLang="en-US"/>
          </a:p>
        </p:txBody>
      </p:sp>
      <p:sp>
        <p:nvSpPr>
          <p:cNvPr id="5" name="Right Arrow 4"/>
          <p:cNvSpPr/>
          <p:nvPr/>
        </p:nvSpPr>
        <p:spPr>
          <a:xfrm>
            <a:off x="533400" y="1752600"/>
            <a:ext cx="4572000" cy="15240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ight Arrow 5"/>
          <p:cNvSpPr/>
          <p:nvPr/>
        </p:nvSpPr>
        <p:spPr>
          <a:xfrm>
            <a:off x="5105400" y="1752600"/>
            <a:ext cx="304800" cy="152400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ight Arrow 6"/>
          <p:cNvSpPr/>
          <p:nvPr/>
        </p:nvSpPr>
        <p:spPr>
          <a:xfrm>
            <a:off x="5410200" y="1752600"/>
            <a:ext cx="152400" cy="152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325350" y="0"/>
            <a:ext cx="8567427" cy="836700"/>
          </a:xfrm>
          <a:prstGeom prst="rect">
            <a:avLst/>
          </a:prstGeom>
          <a:noFill/>
          <a:ln>
            <a:noFill/>
          </a:ln>
        </p:spPr>
        <p:txBody>
          <a:bodyPr wrap="square" lIns="121900" tIns="60950" rIns="121900" bIns="60950" anchor="t" anchorCtr="0">
            <a:noAutofit/>
          </a:bodyPr>
          <a:lstStyle/>
          <a:p>
            <a:pPr marL="0" marR="0" lvl="0" indent="0" algn="ctr" rtl="0">
              <a:lnSpc>
                <a:spcPct val="90000"/>
              </a:lnSpc>
              <a:spcBef>
                <a:spcPts val="0"/>
              </a:spcBef>
              <a:spcAft>
                <a:spcPts val="0"/>
              </a:spcAft>
              <a:buClr>
                <a:srgbClr val="000000"/>
              </a:buClr>
              <a:buSzPct val="25000"/>
              <a:buFont typeface="Calibri" panose="020F0502020204030204"/>
              <a:buNone/>
            </a:pPr>
            <a:r>
              <a:rPr lang="en-US" sz="3200" b="0" i="0" u="none" strike="noStrike" cap="none" dirty="0">
                <a:solidFill>
                  <a:srgbClr val="FF0000"/>
                </a:solidFill>
                <a:latin typeface="Calibri" panose="020F0502020204030204"/>
                <a:ea typeface="Calibri" panose="020F0502020204030204"/>
                <a:cs typeface="Calibri" panose="020F0502020204030204"/>
                <a:sym typeface="Calibri" panose="020F0502020204030204"/>
              </a:rPr>
              <a:t>In </a:t>
            </a:r>
            <a:r>
              <a:rPr lang="en-US" sz="3200" b="0" i="0" u="none" strike="noStrike" cap="none" dirty="0" smtClean="0">
                <a:solidFill>
                  <a:srgbClr val="FF0000"/>
                </a:solidFill>
                <a:latin typeface="Calibri" panose="020F0502020204030204"/>
                <a:ea typeface="Calibri" panose="020F0502020204030204"/>
                <a:cs typeface="Calibri" panose="020F0502020204030204"/>
                <a:sym typeface="Calibri" panose="020F0502020204030204"/>
              </a:rPr>
              <a:t>2017, </a:t>
            </a:r>
            <a:r>
              <a:rPr lang="en-US" sz="3200" b="0" i="0" u="none" strike="noStrike" cap="none" dirty="0">
                <a:solidFill>
                  <a:srgbClr val="FF0000"/>
                </a:solidFill>
                <a:latin typeface="Calibri" panose="020F0502020204030204"/>
                <a:ea typeface="Calibri" panose="020F0502020204030204"/>
                <a:cs typeface="Calibri" panose="020F0502020204030204"/>
                <a:sym typeface="Calibri" panose="020F0502020204030204"/>
              </a:rPr>
              <a:t>a typical machine had the following flops</a:t>
            </a:r>
            <a:endParaRPr lang="en-US" sz="3200" b="0" i="0" u="none" strike="noStrike" cap="none" dirty="0">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541" name="Shape 541"/>
          <p:cNvSpPr txBox="1">
            <a:spLocks noGrp="1"/>
          </p:cNvSpPr>
          <p:nvPr>
            <p:ph type="body" idx="1"/>
          </p:nvPr>
        </p:nvSpPr>
        <p:spPr>
          <a:xfrm>
            <a:off x="457200" y="1600200"/>
            <a:ext cx="8229600" cy="4526100"/>
          </a:xfrm>
          <a:prstGeom prst="rect">
            <a:avLst/>
          </a:prstGeom>
          <a:noFill/>
          <a:ln>
            <a:noFill/>
          </a:ln>
        </p:spPr>
        <p:txBody>
          <a:bodyPr wrap="square" lIns="121900" tIns="60950" rIns="121900" bIns="60950" anchor="t" anchorCtr="0">
            <a:noAutofit/>
          </a:bodyPr>
          <a:lstStyle/>
          <a:p>
            <a:pPr marL="228600" marR="0" lvl="0" indent="-228600" algn="l" rtl="0">
              <a:lnSpc>
                <a:spcPct val="90000"/>
              </a:lnSpc>
              <a:spcBef>
                <a:spcPts val="0"/>
              </a:spcBef>
              <a:spcAft>
                <a:spcPts val="0"/>
              </a:spcAft>
              <a:buClr>
                <a:srgbClr val="000000"/>
              </a:buClr>
              <a:buSzPct val="100000"/>
              <a:buFont typeface="Arial" panose="020B0604020202020204"/>
              <a:buChar char="•"/>
            </a:pPr>
            <a:r>
              <a:rPr lang="en-US" sz="3200" b="0" i="0" u="none" dirty="0">
                <a:solidFill>
                  <a:srgbClr val="000000"/>
                </a:solidFill>
                <a:latin typeface="Calibri" panose="020F0502020204030204"/>
                <a:ea typeface="Calibri" panose="020F0502020204030204"/>
                <a:cs typeface="Calibri" panose="020F0502020204030204"/>
                <a:sym typeface="Calibri" panose="020F0502020204030204"/>
              </a:rPr>
              <a:t> 4600 GFLOP GPU+560 GFLOP AVX+140 GFLOP </a:t>
            </a:r>
            <a:endParaRPr lang="en-US" sz="32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None/>
            </a:pPr>
            <a:endParaRPr sz="32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None/>
            </a:pPr>
            <a:endParaRPr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Char char="•"/>
            </a:pP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To program the GPU, you have to use </a:t>
            </a:r>
            <a:r>
              <a:rPr lang="en-US" sz="2400" b="0" i="0" u="none" dirty="0" smtClean="0">
                <a:solidFill>
                  <a:srgbClr val="000000"/>
                </a:solidFill>
                <a:latin typeface="Calibri" panose="020F0502020204030204"/>
                <a:ea typeface="Calibri" panose="020F0502020204030204"/>
                <a:cs typeface="Calibri" panose="020F0502020204030204"/>
                <a:sym typeface="Calibri" panose="020F0502020204030204"/>
              </a:rPr>
              <a:t>SYCL, CUDA</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OpenCL, OpenGL, DirectX,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Intrinsics</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C++AMP,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OpenMP</a:t>
            </a:r>
            <a:endParaRPr lang="en-US"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Char char="•"/>
            </a:pP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To program the vector unit, you have to use </a:t>
            </a:r>
            <a:r>
              <a:rPr lang="en-US" sz="2400" b="0" i="0" u="none" dirty="0" smtClean="0">
                <a:solidFill>
                  <a:srgbClr val="000000"/>
                </a:solidFill>
                <a:latin typeface="Calibri" panose="020F0502020204030204"/>
                <a:ea typeface="Calibri" panose="020F0502020204030204"/>
                <a:cs typeface="Calibri" panose="020F0502020204030204"/>
                <a:sym typeface="Calibri" panose="020F0502020204030204"/>
              </a:rPr>
              <a:t>SYCL, </a:t>
            </a:r>
            <a:r>
              <a:rPr lang="en-US" sz="2400" b="0" i="0" u="none" dirty="0" err="1" smtClean="0">
                <a:solidFill>
                  <a:srgbClr val="000000"/>
                </a:solidFill>
                <a:latin typeface="Calibri" panose="020F0502020204030204"/>
                <a:ea typeface="Calibri" panose="020F0502020204030204"/>
                <a:cs typeface="Calibri" panose="020F0502020204030204"/>
                <a:sym typeface="Calibri" panose="020F0502020204030204"/>
              </a:rPr>
              <a:t>Intrinsics</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OpenCL, or auto-vectorization,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OpenMP</a:t>
            </a:r>
            <a:endParaRPr lang="en-US"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Char char="•"/>
            </a:pP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To program the CPU, you might use </a:t>
            </a:r>
            <a:r>
              <a:rPr lang="en-US" sz="2400" b="0" i="0" u="none" dirty="0">
                <a:solidFill>
                  <a:schemeClr val="tx1"/>
                </a:solidFill>
                <a:latin typeface="Calibri" panose="020F0502020204030204"/>
                <a:ea typeface="Calibri" panose="020F0502020204030204"/>
                <a:cs typeface="Calibri" panose="020F0502020204030204"/>
                <a:sym typeface="Calibri" panose="020F0502020204030204"/>
              </a:rPr>
              <a:t>C/C++11/14</a:t>
            </a:r>
            <a:r>
              <a:rPr lang="en-US" sz="2400" b="0" i="0" u="none" dirty="0">
                <a:latin typeface="Calibri" panose="020F0502020204030204"/>
                <a:ea typeface="Calibri" panose="020F0502020204030204"/>
                <a:cs typeface="Calibri" panose="020F0502020204030204"/>
                <a:sym typeface="Calibri" panose="020F0502020204030204"/>
              </a:rPr>
              <a:t>/17</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a:t>
            </a:r>
            <a:r>
              <a:rPr lang="en-US" sz="2400" b="0" i="0" u="none" dirty="0" smtClean="0">
                <a:solidFill>
                  <a:srgbClr val="000000"/>
                </a:solidFill>
                <a:latin typeface="Calibri" panose="020F0502020204030204"/>
                <a:ea typeface="Calibri" panose="020F0502020204030204"/>
                <a:cs typeface="Calibri" panose="020F0502020204030204"/>
                <a:sym typeface="Calibri" panose="020F0502020204030204"/>
              </a:rPr>
              <a:t>SYCL, </a:t>
            </a:r>
            <a:r>
              <a:rPr lang="en-US" sz="2400" b="0" i="0" u="none" dirty="0" err="1" smtClean="0">
                <a:solidFill>
                  <a:srgbClr val="000000"/>
                </a:solidFill>
                <a:latin typeface="Calibri" panose="020F0502020204030204"/>
                <a:ea typeface="Calibri" panose="020F0502020204030204"/>
                <a:cs typeface="Calibri" panose="020F0502020204030204"/>
                <a:sym typeface="Calibri" panose="020F0502020204030204"/>
              </a:rPr>
              <a:t>OpenMP</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TBB,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Cilk</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MS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Async</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/then continuation, Apple GCD, Google executors, </a:t>
            </a:r>
            <a:r>
              <a:rPr lang="en-US" sz="2400" b="0" i="0" u="none" dirty="0" err="1">
                <a:solidFill>
                  <a:srgbClr val="000000"/>
                </a:solidFill>
                <a:latin typeface="Calibri" panose="020F0502020204030204"/>
                <a:ea typeface="Calibri" panose="020F0502020204030204"/>
                <a:cs typeface="Calibri" panose="020F0502020204030204"/>
                <a:sym typeface="Calibri" panose="020F0502020204030204"/>
              </a:rPr>
              <a:t>OpenMP</a:t>
            </a:r>
            <a:r>
              <a:rPr lang="en-US" sz="2400" b="0" i="0" u="none" dirty="0">
                <a:solidFill>
                  <a:srgbClr val="000000"/>
                </a:solidFill>
                <a:latin typeface="Calibri" panose="020F0502020204030204"/>
                <a:ea typeface="Calibri" panose="020F0502020204030204"/>
                <a:cs typeface="Calibri" panose="020F0502020204030204"/>
                <a:sym typeface="Calibri" panose="020F0502020204030204"/>
              </a:rPr>
              <a:t>, parallelism TS, Concurrency TS</a:t>
            </a:r>
            <a:endParaRPr lang="en-US"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None/>
            </a:pPr>
            <a:endParaRPr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800"/>
              </a:spcBef>
              <a:spcAft>
                <a:spcPts val="0"/>
              </a:spcAft>
              <a:buClr>
                <a:srgbClr val="000000"/>
              </a:buClr>
              <a:buSzPct val="100000"/>
              <a:buFont typeface="Arial" panose="020B0604020202020204"/>
              <a:buNone/>
            </a:pPr>
            <a:endParaRPr sz="2400" b="0" i="0" u="none" dirty="0">
              <a:solidFill>
                <a:srgbClr val="000000"/>
              </a:solidFill>
              <a:latin typeface="Calibri" panose="020F0502020204030204"/>
              <a:ea typeface="Calibri" panose="020F0502020204030204"/>
              <a:cs typeface="Calibri" panose="020F0502020204030204"/>
              <a:sym typeface="Calibri" panose="020F0502020204030204"/>
            </a:endParaRPr>
          </a:p>
          <a:p>
            <a:pPr marL="228600" marR="0" lvl="0" indent="-228600" algn="l" rtl="0">
              <a:lnSpc>
                <a:spcPct val="90000"/>
              </a:lnSpc>
              <a:spcBef>
                <a:spcPts val="1000"/>
              </a:spcBef>
              <a:spcAft>
                <a:spcPts val="0"/>
              </a:spcAft>
              <a:buClr>
                <a:schemeClr val="dk1"/>
              </a:buClr>
              <a:buSzPct val="100000"/>
              <a:buFont typeface="Arial" panose="020B0604020202020204"/>
              <a:buNone/>
            </a:pPr>
            <a:endParaRPr sz="2400" b="0" i="0" u="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Shape 542"/>
          <p:cNvSpPr txBox="1"/>
          <p:nvPr/>
        </p:nvSpPr>
        <p:spPr>
          <a:xfrm>
            <a:off x="990600" y="6500812"/>
            <a:ext cx="3811200" cy="247499"/>
          </a:xfrm>
          <a:prstGeom prst="rect">
            <a:avLst/>
          </a:prstGeom>
          <a:noFill/>
          <a:ln>
            <a:noFill/>
          </a:ln>
        </p:spPr>
        <p:txBody>
          <a:bodyPr wrap="square" lIns="121900" tIns="60950" rIns="121900" bIns="60950" anchor="t" anchorCtr="0">
            <a:noAutofit/>
          </a:bodyPr>
          <a:lstStyle/>
          <a:p>
            <a:pPr marL="0" marR="0" lvl="0" indent="0" algn="l" rtl="0">
              <a:lnSpc>
                <a:spcPct val="100000"/>
              </a:lnSpc>
              <a:spcBef>
                <a:spcPts val="0"/>
              </a:spcBef>
              <a:spcAft>
                <a:spcPts val="0"/>
              </a:spcAft>
              <a:buClr>
                <a:schemeClr val="dk1"/>
              </a:buClr>
              <a:buSzPct val="25000"/>
              <a:buFont typeface="Arial" panose="020B0604020202020204"/>
              <a:buNone/>
            </a:pPr>
            <a:r>
              <a:rPr lang="en-US" sz="1800" b="0" i="0" u="none">
                <a:solidFill>
                  <a:schemeClr val="dk1"/>
                </a:solidFill>
                <a:latin typeface="Arial" panose="020B0604020202020204"/>
                <a:ea typeface="Arial" panose="020B0604020202020204"/>
                <a:cs typeface="Arial" panose="020B0604020202020204"/>
                <a:sym typeface="Arial" panose="020B0604020202020204"/>
              </a:rPr>
              <a:t> </a:t>
            </a:r>
            <a:endParaRPr lang="en-US"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43" name="Shape 543"/>
          <p:cNvSpPr/>
          <p:nvPr/>
        </p:nvSpPr>
        <p:spPr>
          <a:xfrm>
            <a:off x="325350" y="2108200"/>
            <a:ext cx="7315200" cy="1168500"/>
          </a:xfrm>
          <a:prstGeom prst="rightArrow">
            <a:avLst>
              <a:gd name="adj1" fmla="val 20306"/>
              <a:gd name="adj2" fmla="val 50000"/>
            </a:avLst>
          </a:prstGeom>
          <a:solidFill>
            <a:srgbClr val="FF0000"/>
          </a:solidFill>
          <a:ln w="12700" cap="flat" cmpd="sng">
            <a:solidFill>
              <a:srgbClr val="41719C"/>
            </a:solidFill>
            <a:prstDash val="solid"/>
            <a:miter lim="800000"/>
            <a:headEnd type="none" w="med" len="med"/>
            <a:tailEnd type="none" w="med" len="med"/>
          </a:ln>
        </p:spPr>
        <p:txBody>
          <a:bodyPr wrap="square" lIns="121900" tIns="60950" rIns="121900" bIns="6095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44" name="Shape 544"/>
          <p:cNvSpPr/>
          <p:nvPr/>
        </p:nvSpPr>
        <p:spPr>
          <a:xfrm>
            <a:off x="7640550" y="2108200"/>
            <a:ext cx="925200" cy="1168500"/>
          </a:xfrm>
          <a:prstGeom prst="rightArrow">
            <a:avLst>
              <a:gd name="adj1" fmla="val 11370"/>
              <a:gd name="adj2" fmla="val 50000"/>
            </a:avLst>
          </a:prstGeom>
          <a:solidFill>
            <a:schemeClr val="accent2"/>
          </a:solidFill>
          <a:ln w="12700" cap="flat" cmpd="sng">
            <a:solidFill>
              <a:srgbClr val="41719C"/>
            </a:solidFill>
            <a:prstDash val="solid"/>
            <a:miter lim="800000"/>
            <a:headEnd type="none" w="med" len="med"/>
            <a:tailEnd type="none" w="med" len="med"/>
          </a:ln>
        </p:spPr>
        <p:txBody>
          <a:bodyPr wrap="square" lIns="121900" tIns="60950" rIns="121900" bIns="6095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
        <p:nvSpPr>
          <p:cNvPr id="545" name="Shape 545"/>
          <p:cNvSpPr/>
          <p:nvPr/>
        </p:nvSpPr>
        <p:spPr>
          <a:xfrm>
            <a:off x="8565750" y="2159061"/>
            <a:ext cx="294000" cy="1066800"/>
          </a:xfrm>
          <a:prstGeom prst="rightArrow">
            <a:avLst>
              <a:gd name="adj1" fmla="val 10800"/>
              <a:gd name="adj2" fmla="val 50000"/>
            </a:avLst>
          </a:prstGeom>
          <a:solidFill>
            <a:srgbClr val="FFFF00"/>
          </a:solidFill>
          <a:ln w="12700" cap="flat" cmpd="sng">
            <a:solidFill>
              <a:srgbClr val="41719C"/>
            </a:solidFill>
            <a:prstDash val="solid"/>
            <a:miter lim="800000"/>
            <a:headEnd type="none" w="med" len="med"/>
            <a:tailEnd type="none" w="med" len="med"/>
          </a:ln>
        </p:spPr>
        <p:txBody>
          <a:bodyPr wrap="square" lIns="121900" tIns="60950" rIns="121900" bIns="6095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0070C0"/>
                </a:solidFill>
              </a:rPr>
              <a:t>Use the Proper abstractions?</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Why the rush to Massive Parallelism</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FF0000"/>
                </a:solidFill>
              </a:rPr>
              <a:t>What </a:t>
            </a:r>
            <a:r>
              <a:rPr lang="en-GB" sz="2400" dirty="0">
                <a:solidFill>
                  <a:srgbClr val="FF0000"/>
                </a:solidFill>
              </a:rPr>
              <a:t>Now?</a:t>
            </a:r>
            <a:endParaRPr lang="en-GB" sz="2400" dirty="0">
              <a:solidFill>
                <a:srgbClr val="FF0000"/>
              </a:solidFill>
            </a:endParaRPr>
          </a:p>
          <a:p>
            <a:pPr indent="-342900">
              <a:spcBef>
                <a:spcPts val="480"/>
              </a:spcBef>
              <a:buClr>
                <a:srgbClr val="0000FF"/>
              </a:buClr>
              <a:buSzPct val="100000"/>
              <a:defRPr/>
            </a:pPr>
            <a:r>
              <a:rPr lang="en-GB" sz="2400" dirty="0" smtClean="0">
                <a:solidFill>
                  <a:srgbClr val="0070C0"/>
                </a:solidFill>
              </a:rPr>
              <a:t>Hello World from </a:t>
            </a:r>
            <a:r>
              <a:rPr lang="en-GB" sz="2400" dirty="0">
                <a:solidFill>
                  <a:srgbClr val="0070C0"/>
                </a:solidFill>
              </a:rPr>
              <a:t>C++</a:t>
            </a:r>
            <a:r>
              <a:rPr lang="en-GB" sz="2400" dirty="0" smtClean="0">
                <a:solidFill>
                  <a:srgbClr val="0070C0"/>
                </a:solidFill>
              </a:rPr>
              <a:t>11/14/17 Parallelism</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SYCL: C++ Heterogeneous (GPU) Programming</a:t>
            </a:r>
            <a:endParaRPr lang="en-GB" sz="2400" dirty="0" smtClean="0">
              <a:solidFill>
                <a:srgbClr val="0070C0"/>
              </a:solidFill>
            </a:endParaRPr>
          </a:p>
          <a:p>
            <a:pPr indent="-342900">
              <a:spcBef>
                <a:spcPts val="480"/>
              </a:spcBef>
              <a:buClr>
                <a:srgbClr val="0000FF"/>
              </a:buClr>
              <a:buSzPct val="100000"/>
              <a:defRPr/>
            </a:pPr>
            <a:r>
              <a:rPr lang="en-GB" sz="2400" dirty="0">
                <a:solidFill>
                  <a:srgbClr val="0070C0"/>
                </a:solidFill>
              </a:rPr>
              <a:t>Bonus: Executors </a:t>
            </a:r>
            <a:endParaRPr lang="en-GB" sz="2400" dirty="0"/>
          </a:p>
          <a:p>
            <a:pPr indent="-342900">
              <a:spcBef>
                <a:spcPts val="480"/>
              </a:spcBef>
              <a:buClr>
                <a:srgbClr val="0000FF"/>
              </a:buClr>
              <a:buSzPct val="100000"/>
              <a:defRPr/>
            </a:pPr>
            <a:r>
              <a:rPr lang="en-GB" sz="2400" dirty="0" smtClean="0">
                <a:solidFill>
                  <a:srgbClr val="0070C0"/>
                </a:solidFill>
              </a:rPr>
              <a:t> </a:t>
            </a:r>
            <a:endParaRPr dirty="0"/>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8"/>
          <p:cNvSpPr txBox="1">
            <a:spLocks noGrp="1"/>
          </p:cNvSpPr>
          <p:nvPr>
            <p:ph sz="half" idx="1"/>
          </p:nvPr>
        </p:nvSpPr>
        <p:spPr>
          <a:xfrm>
            <a:off x="628650" y="2035969"/>
            <a:ext cx="3886200" cy="3454004"/>
          </a:xfrm>
        </p:spPr>
        <p:txBody>
          <a:bodyPr vert="horz" lIns="91438" tIns="45719" rIns="91438" bIns="45719" rtlCol="0">
            <a:normAutofit fontScale="92500" lnSpcReduction="20000"/>
          </a:bodyPr>
          <a:lstStyle/>
          <a:p>
            <a:pPr>
              <a:spcBef>
                <a:spcPts val="640"/>
              </a:spcBef>
              <a:buClr>
                <a:srgbClr val="000000"/>
              </a:buClr>
              <a:buFontTx/>
              <a:buChar char="•"/>
              <a:defRPr/>
            </a:pPr>
            <a:r>
              <a:rPr lang="en-US" sz="2025" dirty="0">
                <a:solidFill>
                  <a:srgbClr val="000000"/>
                </a:solidFill>
                <a:latin typeface="Calibri" panose="020F0502020204030204" pitchFamily="34" charset="0"/>
                <a:cs typeface="Arial" panose="020B0604020202020204" pitchFamily="34" charset="0"/>
                <a:sym typeface="Calibri" panose="020F0502020204030204" pitchFamily="34" charset="0"/>
              </a:rPr>
              <a:t>C</a:t>
            </a:r>
            <a:r>
              <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rPr>
              <a:t>++11 Std is</a:t>
            </a:r>
            <a:endPar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defRPr/>
            </a:pPr>
            <a:r>
              <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rPr>
              <a:t>1353 pages compared to 817 pages in C++03</a:t>
            </a:r>
            <a:endPar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defRPr/>
            </a:pPr>
            <a:r>
              <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rPr>
              <a:t>C++14 Std is</a:t>
            </a:r>
            <a:endPar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defRPr/>
            </a:pPr>
            <a:r>
              <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rPr>
              <a:t>1373 pages (N3937), n3972 (free)</a:t>
            </a:r>
            <a:endPar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565"/>
              </a:spcBef>
              <a:buClr>
                <a:srgbClr val="000000"/>
              </a:buClr>
              <a:buFont typeface="Arial" panose="020B0604020202020204" pitchFamily="34" charset="0"/>
              <a:buChar char="•"/>
              <a:defRPr/>
            </a:pPr>
            <a:r>
              <a:rPr lang="en-US" sz="2625" dirty="0">
                <a:solidFill>
                  <a:srgbClr val="000000"/>
                </a:solidFill>
                <a:latin typeface="Calibri" panose="020F0502020204030204" pitchFamily="34" charset="0"/>
                <a:cs typeface="Arial" panose="020B0604020202020204" pitchFamily="34" charset="0"/>
                <a:sym typeface="Calibri" panose="020F0502020204030204" pitchFamily="34" charset="0"/>
              </a:rPr>
              <a:t>The new C++17 CD is</a:t>
            </a:r>
            <a:endParaRPr lang="en-US" sz="2625"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defRPr/>
            </a:pPr>
            <a:r>
              <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rPr>
              <a:t>N4606:  1572 pages</a:t>
            </a:r>
            <a:endPar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defRPr/>
            </a:pPr>
            <a:r>
              <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rPr>
              <a:t>C99</a:t>
            </a:r>
            <a:endPar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640"/>
              </a:spcBef>
              <a:buClr>
                <a:srgbClr val="000000"/>
              </a:buClr>
              <a:buFontTx/>
              <a:buChar char="•"/>
              <a:defRPr/>
            </a:pPr>
            <a:r>
              <a:rPr lang="en-US" sz="1650" dirty="0">
                <a:solidFill>
                  <a:srgbClr val="000000"/>
                </a:solidFill>
                <a:latin typeface="Calibri" panose="020F0502020204030204" pitchFamily="34" charset="0"/>
                <a:cs typeface="Arial" panose="020B0604020202020204" pitchFamily="34" charset="0"/>
                <a:sym typeface="Calibri" panose="020F0502020204030204" pitchFamily="34" charset="0"/>
              </a:rPr>
              <a:t>550 pages</a:t>
            </a:r>
            <a:endParaRPr lang="en-US" sz="16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defRPr/>
            </a:pPr>
            <a:r>
              <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rPr>
              <a:t>C11 is </a:t>
            </a:r>
            <a:endParaRPr lang="en-US" sz="22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defRPr/>
            </a:pPr>
            <a:r>
              <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rPr>
              <a:t>701 pages compared to 550 pages in C99</a:t>
            </a:r>
            <a:endParaRPr lang="en-US" sz="195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565"/>
              </a:spcBef>
              <a:buClr>
                <a:srgbClr val="000000"/>
              </a:buClr>
              <a:buFontTx/>
              <a:buChar char="–"/>
              <a:defRPr/>
            </a:pPr>
            <a:endParaRPr 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defRPr/>
            </a:pPr>
            <a:endParaRPr 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57347" name="Content Placeholder 7"/>
          <p:cNvSpPr>
            <a:spLocks noGrp="1"/>
          </p:cNvSpPr>
          <p:nvPr>
            <p:ph sz="half" idx="2"/>
          </p:nvPr>
        </p:nvSpPr>
        <p:spPr>
          <a:xfrm>
            <a:off x="4629150" y="2035969"/>
            <a:ext cx="3886200" cy="3454004"/>
          </a:xfrm>
        </p:spPr>
        <p:txBody>
          <a:bodyPr/>
          <a:lstStyle/>
          <a:p>
            <a:pPr>
              <a:spcBef>
                <a:spcPts val="640"/>
              </a:spcBef>
              <a:buClr>
                <a:srgbClr val="000000"/>
              </a:buClr>
              <a:buFontTx/>
              <a:buChar cha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OpenMP 3.1 is</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rPr>
              <a:t>160 pages and growing</a:t>
            </a:r>
            <a:endPar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OpenMP 4.0 is </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rPr>
              <a:t>320 pages </a:t>
            </a:r>
            <a:endPar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OpenMP 4.5 is </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rPr>
              <a:t>359 pages</a:t>
            </a:r>
            <a:endParaRPr lang="en-US" altLang="en-US" sz="135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565"/>
              </a:spcBef>
              <a:buClr>
                <a:srgbClr val="000000"/>
              </a:buCl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OpenCL 2.0</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pPr>
            <a:r>
              <a:rPr lang="en-US" altLang="en-US" sz="1200">
                <a:solidFill>
                  <a:srgbClr val="000000"/>
                </a:solidFill>
                <a:latin typeface="Calibri" panose="020F0502020204030204" pitchFamily="34" charset="0"/>
                <a:cs typeface="Arial" panose="020B0604020202020204" pitchFamily="34" charset="0"/>
                <a:sym typeface="Calibri" panose="020F0502020204030204" pitchFamily="34" charset="0"/>
              </a:rPr>
              <a:t>288 pages</a:t>
            </a:r>
            <a:endParaRPr lang="en-US" altLang="en-US" sz="120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565"/>
              </a:spcBef>
              <a:buClr>
                <a:srgbClr val="000000"/>
              </a:buCl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OpenCL 2.1</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pPr>
            <a:r>
              <a:rPr lang="en-US" altLang="en-US" sz="1200">
                <a:solidFill>
                  <a:srgbClr val="000000"/>
                </a:solidFill>
                <a:latin typeface="Calibri" panose="020F0502020204030204" pitchFamily="34" charset="0"/>
                <a:cs typeface="Arial" panose="020B0604020202020204" pitchFamily="34" charset="0"/>
                <a:sym typeface="Calibri" panose="020F0502020204030204" pitchFamily="34" charset="0"/>
              </a:rPr>
              <a:t>300 pages</a:t>
            </a:r>
            <a:endParaRPr lang="en-US" altLang="en-US" sz="120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565"/>
              </a:spcBef>
              <a:buClr>
                <a:srgbClr val="000000"/>
              </a:buClr>
            </a:pPr>
            <a:r>
              <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rPr>
              <a:t>OpenCL 2.2</a:t>
            </a:r>
            <a:endParaRPr lang="en-US" altLang="en-US" sz="150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pPr>
            <a:r>
              <a:rPr lang="en-US" altLang="en-US" sz="1200">
                <a:solidFill>
                  <a:srgbClr val="000000"/>
                </a:solidFill>
                <a:latin typeface="Calibri" panose="020F0502020204030204" pitchFamily="34" charset="0"/>
                <a:cs typeface="Arial" panose="020B0604020202020204" pitchFamily="34" charset="0"/>
                <a:sym typeface="Calibri" panose="020F0502020204030204" pitchFamily="34" charset="0"/>
              </a:rPr>
              <a:t>304 pages</a:t>
            </a:r>
            <a:endParaRPr lang="en-US" altLang="en-US" sz="1350"/>
          </a:p>
        </p:txBody>
      </p:sp>
      <p:sp>
        <p:nvSpPr>
          <p:cNvPr id="57348" name="Title 7"/>
          <p:cNvSpPr>
            <a:spLocks noGrp="1"/>
          </p:cNvSpPr>
          <p:nvPr>
            <p:ph type="title"/>
          </p:nvPr>
        </p:nvSpPr>
        <p:spPr>
          <a:xfrm>
            <a:off x="628650" y="1131094"/>
            <a:ext cx="7886700" cy="904875"/>
          </a:xfrm>
        </p:spPr>
        <p:txBody>
          <a:bodyPr vert="horz" lIns="91438" tIns="45719" rIns="91438" bIns="45719" rtlCol="0" anchor="t">
            <a:normAutofit/>
          </a:bodyPr>
          <a:lstStyle/>
          <a:p>
            <a:pPr eaLnBrk="1" hangingPunct="1">
              <a:buClr>
                <a:srgbClr val="000000"/>
              </a:buClr>
              <a:buFont typeface="Calibri" panose="020F0502020204030204" pitchFamily="34" charset="0"/>
              <a:buNone/>
            </a:pPr>
            <a:r>
              <a:rPr lang="en-US" alt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rPr>
              <a:t>What now?</a:t>
            </a:r>
            <a:endParaRPr lang="en-US" alt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57349" name="Footer Placeholder 6"/>
          <p:cNvSpPr>
            <a:spLocks noGrp="1"/>
          </p:cNvSpPr>
          <p:nvPr>
            <p:ph type="ftr" sz="quarter" idx="4294967295"/>
          </p:nvPr>
        </p:nvSpPr>
        <p:spPr bwMode="auto">
          <a:xfrm>
            <a:off x="0" y="5732860"/>
            <a:ext cx="3811191" cy="185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38" tIns="45719" rIns="91438" bIns="45719" rtlCol="0" anchor="ctr"/>
          <a:lstStyle>
            <a:lvl1pPr>
              <a:lnSpc>
                <a:spcPct val="90000"/>
              </a:lnSpc>
              <a:spcBef>
                <a:spcPts val="750"/>
              </a:spcBef>
              <a:buFont typeface="Arial" panose="020B0604020202020204" pitchFamily="34" charset="0"/>
              <a:buChar char="•"/>
              <a:defRPr sz="2400">
                <a:solidFill>
                  <a:schemeClr val="tx1"/>
                </a:solidFill>
                <a:latin typeface="Calibri Light" panose="020F0302020204030204" pitchFamily="34" charset="0"/>
              </a:defRPr>
            </a:lvl1pPr>
            <a:lvl2pPr marL="557530" indent="-214630">
              <a:lnSpc>
                <a:spcPct val="90000"/>
              </a:lnSpc>
              <a:spcBef>
                <a:spcPts val="375"/>
              </a:spcBef>
              <a:buFont typeface="Arial" panose="020B0604020202020204" pitchFamily="34" charset="0"/>
              <a:buChar char="•"/>
              <a:defRPr sz="1800">
                <a:solidFill>
                  <a:schemeClr val="tx1"/>
                </a:solidFill>
                <a:latin typeface="Calibri Light" panose="020F03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Light" panose="020F0302020204030204" pitchFamily="34" charset="0"/>
              </a:defRPr>
            </a:lvl3pPr>
            <a:lvl4pPr marL="1200150" indent="-171450">
              <a:lnSpc>
                <a:spcPct val="90000"/>
              </a:lnSpc>
              <a:spcBef>
                <a:spcPts val="375"/>
              </a:spcBef>
              <a:buFont typeface="Arial" panose="020B0604020202020204" pitchFamily="34" charset="0"/>
              <a:buChar char="•"/>
              <a:defRPr>
                <a:solidFill>
                  <a:schemeClr val="tx1"/>
                </a:solidFill>
                <a:latin typeface="Calibri Light" panose="020F0302020204030204" pitchFamily="34" charset="0"/>
              </a:defRPr>
            </a:lvl4pPr>
            <a:lvl5pPr marL="1543050" indent="-171450">
              <a:lnSpc>
                <a:spcPct val="90000"/>
              </a:lnSpc>
              <a:spcBef>
                <a:spcPts val="375"/>
              </a:spcBef>
              <a:buFont typeface="Arial" panose="020B0604020202020204" pitchFamily="34" charset="0"/>
              <a:buChar char="•"/>
              <a:defRPr>
                <a:solidFill>
                  <a:schemeClr val="tx1"/>
                </a:solidFill>
                <a:latin typeface="Calibri Light" panose="020F0302020204030204" pitchFamily="34" charset="0"/>
              </a:defRPr>
            </a:lvl5pPr>
            <a:lvl6pPr marL="1885950" indent="-17145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228850" indent="-17145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2571750" indent="-17145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2914650" indent="-171450" eaLnBrk="0" fontAlgn="base" hangingPunct="0">
              <a:lnSpc>
                <a:spcPct val="90000"/>
              </a:lnSpc>
              <a:spcBef>
                <a:spcPts val="375"/>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1350">
                <a:latin typeface="Arial" panose="020B0604020202020204" pitchFamily="34" charset="0"/>
              </a:rPr>
              <a:t> </a:t>
            </a:r>
            <a:endParaRPr lang="en-US" altLang="en-US" sz="1350">
              <a:latin typeface="Arial" panose="020B0604020202020204" pitchFamily="34" charset="0"/>
            </a:endParaRPr>
          </a:p>
        </p:txBody>
      </p:sp>
      <p:sp>
        <p:nvSpPr>
          <p:cNvPr id="57350" name="AutoShape 8" descr="Image result for c++ amp"/>
          <p:cNvSpPr>
            <a:spLocks noChangeAspect="1" noChangeArrowheads="1"/>
          </p:cNvSpPr>
          <p:nvPr/>
        </p:nvSpPr>
        <p:spPr bwMode="auto">
          <a:xfrm>
            <a:off x="141685" y="713184"/>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endParaRPr lang="en-US" altLang="en-US" sz="1350">
              <a:latin typeface="Arial" panose="020B0604020202020204" pitchFamily="34" charset="0"/>
            </a:endParaRPr>
          </a:p>
        </p:txBody>
      </p:sp>
      <p:sp>
        <p:nvSpPr>
          <p:cNvPr id="57351" name="AutoShape 10" descr="Image result for c++ amp"/>
          <p:cNvSpPr>
            <a:spLocks noChangeAspect="1" noChangeArrowheads="1"/>
          </p:cNvSpPr>
          <p:nvPr/>
        </p:nvSpPr>
        <p:spPr bwMode="auto">
          <a:xfrm>
            <a:off x="141685" y="713184"/>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endParaRPr lang="en-US" altLang="en-US" sz="1350">
              <a:latin typeface="Arial" panose="020B0604020202020204" pitchFamily="34" charset="0"/>
            </a:endParaRPr>
          </a:p>
        </p:txBody>
      </p:sp>
      <p:sp>
        <p:nvSpPr>
          <p:cNvPr id="57352" name="AutoShape 12" descr="Image result for c++ amp"/>
          <p:cNvSpPr>
            <a:spLocks noChangeAspect="1" noChangeArrowheads="1"/>
          </p:cNvSpPr>
          <p:nvPr/>
        </p:nvSpPr>
        <p:spPr bwMode="auto">
          <a:xfrm>
            <a:off x="141685" y="713184"/>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endParaRPr lang="en-US" altLang="en-US" sz="1350">
              <a:latin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63453" y="1833562"/>
            <a:ext cx="2889647"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Diagram 2"/>
          <p:cNvGraphicFramePr/>
          <p:nvPr/>
        </p:nvGraphicFramePr>
        <p:xfrm>
          <a:off x="1524000" y="1396713"/>
          <a:ext cx="6096000" cy="406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3732" name="TextBox 3"/>
          <p:cNvSpPr txBox="1">
            <a:spLocks noChangeArrowheads="1"/>
          </p:cNvSpPr>
          <p:nvPr/>
        </p:nvSpPr>
        <p:spPr bwMode="auto">
          <a:xfrm>
            <a:off x="1513285" y="4714875"/>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3" name="TextBox 5"/>
          <p:cNvSpPr txBox="1">
            <a:spLocks noChangeArrowheads="1"/>
          </p:cNvSpPr>
          <p:nvPr/>
        </p:nvSpPr>
        <p:spPr bwMode="auto">
          <a:xfrm>
            <a:off x="5730479" y="2511029"/>
            <a:ext cx="339621" cy="47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625">
                <a:solidFill>
                  <a:schemeClr val="bg1"/>
                </a:solidFill>
                <a:latin typeface="Arial" panose="020B0604020202020204" pitchFamily="34" charset="0"/>
              </a:rPr>
              <a:t>3</a:t>
            </a:r>
            <a:endParaRPr lang="en-US" altLang="en-US" sz="2625">
              <a:solidFill>
                <a:schemeClr val="bg1"/>
              </a:solidFill>
              <a:latin typeface="Arial" panose="020B0604020202020204" pitchFamily="34" charset="0"/>
            </a:endParaRPr>
          </a:p>
        </p:txBody>
      </p:sp>
      <p:sp>
        <p:nvSpPr>
          <p:cNvPr id="73734" name="TextBox 6"/>
          <p:cNvSpPr txBox="1">
            <a:spLocks noChangeArrowheads="1"/>
          </p:cNvSpPr>
          <p:nvPr/>
        </p:nvSpPr>
        <p:spPr bwMode="auto">
          <a:xfrm>
            <a:off x="4929188" y="4994672"/>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5" name="TextBox 7"/>
          <p:cNvSpPr txBox="1">
            <a:spLocks noChangeArrowheads="1"/>
          </p:cNvSpPr>
          <p:nvPr/>
        </p:nvSpPr>
        <p:spPr bwMode="auto">
          <a:xfrm>
            <a:off x="3663554" y="4639866"/>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6" name="TextBox 8"/>
          <p:cNvSpPr txBox="1">
            <a:spLocks noChangeArrowheads="1"/>
          </p:cNvSpPr>
          <p:nvPr/>
        </p:nvSpPr>
        <p:spPr bwMode="auto">
          <a:xfrm>
            <a:off x="2901554" y="3471862"/>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7" name="TextBox 9"/>
          <p:cNvSpPr txBox="1">
            <a:spLocks noChangeArrowheads="1"/>
          </p:cNvSpPr>
          <p:nvPr/>
        </p:nvSpPr>
        <p:spPr bwMode="auto">
          <a:xfrm>
            <a:off x="3733800" y="1971675"/>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8" name="TextBox 10"/>
          <p:cNvSpPr txBox="1">
            <a:spLocks noChangeArrowheads="1"/>
          </p:cNvSpPr>
          <p:nvPr/>
        </p:nvSpPr>
        <p:spPr bwMode="auto">
          <a:xfrm>
            <a:off x="4563666" y="1520428"/>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39" name="TextBox 11"/>
          <p:cNvSpPr txBox="1">
            <a:spLocks noChangeArrowheads="1"/>
          </p:cNvSpPr>
          <p:nvPr/>
        </p:nvSpPr>
        <p:spPr bwMode="auto">
          <a:xfrm>
            <a:off x="4214813" y="2057400"/>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40" name="TextBox 12"/>
          <p:cNvSpPr txBox="1">
            <a:spLocks noChangeArrowheads="1"/>
          </p:cNvSpPr>
          <p:nvPr/>
        </p:nvSpPr>
        <p:spPr bwMode="auto">
          <a:xfrm>
            <a:off x="4133850" y="4323160"/>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41" name="TextBox 13"/>
          <p:cNvSpPr txBox="1">
            <a:spLocks noChangeArrowheads="1"/>
          </p:cNvSpPr>
          <p:nvPr/>
        </p:nvSpPr>
        <p:spPr bwMode="auto">
          <a:xfrm>
            <a:off x="6140054" y="2922985"/>
            <a:ext cx="411755" cy="38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299" tIns="37649" rIns="75299" bIns="3764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2025">
                <a:solidFill>
                  <a:schemeClr val="bg1"/>
                </a:solidFill>
                <a:latin typeface="Arial" panose="020B0604020202020204" pitchFamily="34" charset="0"/>
              </a:rPr>
              <a:t>…</a:t>
            </a:r>
            <a:endParaRPr lang="en-US" altLang="en-US" sz="2025">
              <a:solidFill>
                <a:schemeClr val="bg1"/>
              </a:solidFill>
              <a:latin typeface="Arial" panose="020B0604020202020204" pitchFamily="34" charset="0"/>
            </a:endParaRPr>
          </a:p>
        </p:txBody>
      </p:sp>
      <p:sp>
        <p:nvSpPr>
          <p:cNvPr id="73742" name="Rectangle 14"/>
          <p:cNvSpPr>
            <a:spLocks noChangeArrowheads="1"/>
          </p:cNvSpPr>
          <p:nvPr/>
        </p:nvSpPr>
        <p:spPr bwMode="auto">
          <a:xfrm>
            <a:off x="1371600" y="857250"/>
            <a:ext cx="7772400" cy="120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lnSpc>
                <a:spcPct val="90000"/>
              </a:lnSpc>
              <a:spcBef>
                <a:spcPts val="1000"/>
              </a:spcBef>
              <a:buFont typeface="Arial" panose="020B0604020202020204" pitchFamily="34" charset="0"/>
              <a:buChar char="•"/>
              <a:defRPr sz="3200">
                <a:solidFill>
                  <a:schemeClr val="tx1"/>
                </a:solidFill>
                <a:latin typeface="Calibri Light" panose="020F03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Light" panose="020F03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Light" panose="020F03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Light" panose="020F03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Light" panose="020F0302020204030204" pitchFamily="34" charset="0"/>
              </a:defRPr>
            </a:lvl9pPr>
          </a:lstStyle>
          <a:p>
            <a:pPr eaLnBrk="1" hangingPunct="1">
              <a:lnSpc>
                <a:spcPct val="100000"/>
              </a:lnSpc>
              <a:spcBef>
                <a:spcPct val="0"/>
              </a:spcBef>
              <a:buFontTx/>
              <a:buNone/>
            </a:pPr>
            <a:r>
              <a:rPr lang="en-US" altLang="en-US" sz="3600">
                <a:latin typeface="Arial" panose="020B0604020202020204" pitchFamily="34" charset="0"/>
              </a:rPr>
              <a:t>The Parallel and concurrency planets of C++ today</a:t>
            </a:r>
            <a:endParaRPr lang="en-US" altLang="en-US" sz="3600">
              <a:latin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txBox="1">
            <a:spLocks noGrp="1"/>
          </p:cNvSpPr>
          <p:nvPr>
            <p:ph type="title"/>
          </p:nvPr>
        </p:nvSpPr>
        <p:spPr>
          <a:xfrm>
            <a:off x="457200" y="1063229"/>
            <a:ext cx="8229600" cy="857250"/>
          </a:xfrm>
        </p:spPr>
        <p:txBody>
          <a:bodyPr vert="horz" lIns="91438" tIns="45719" rIns="91438" bIns="45719" rtlCol="0" anchor="t">
            <a:normAutofit fontScale="90000"/>
          </a:bodyPr>
          <a:lstStyle/>
          <a:p>
            <a:pPr eaLnBrk="1" hangingPunct="1">
              <a:defRPr/>
            </a:pPr>
            <a:r>
              <a:rPr lang="en-US" sz="3225" dirty="0">
                <a:latin typeface="Arial" panose="020B0604020202020204" pitchFamily="34" charset="0"/>
                <a:cs typeface="Arial" panose="020B0604020202020204" pitchFamily="34" charset="0"/>
              </a:rPr>
              <a:t>C++1Y(1Y=17/20/22) SG1/SG5/SG14 Plan</a:t>
            </a:r>
            <a:br>
              <a:rPr lang="en-US" sz="3225" dirty="0">
                <a:latin typeface="Arial" panose="020B0604020202020204" pitchFamily="34" charset="0"/>
                <a:cs typeface="Arial" panose="020B0604020202020204" pitchFamily="34" charset="0"/>
              </a:rPr>
            </a:br>
            <a:r>
              <a:rPr lang="en-US" sz="3225" dirty="0">
                <a:solidFill>
                  <a:srgbClr val="FF0000"/>
                </a:solidFill>
                <a:latin typeface="Arial" panose="020B0604020202020204" pitchFamily="34" charset="0"/>
                <a:cs typeface="Arial" panose="020B0604020202020204" pitchFamily="34" charset="0"/>
              </a:rPr>
              <a:t>red=C++17</a:t>
            </a:r>
            <a:r>
              <a:rPr lang="en-US" sz="3225" dirty="0">
                <a:latin typeface="Arial" panose="020B0604020202020204" pitchFamily="34" charset="0"/>
                <a:cs typeface="Arial" panose="020B0604020202020204" pitchFamily="34" charset="0"/>
              </a:rPr>
              <a:t>, </a:t>
            </a:r>
            <a:r>
              <a:rPr lang="en-US" sz="3225" dirty="0">
                <a:solidFill>
                  <a:srgbClr val="0070C0"/>
                </a:solidFill>
                <a:latin typeface="Arial" panose="020B0604020202020204" pitchFamily="34" charset="0"/>
                <a:cs typeface="Arial" panose="020B0604020202020204" pitchFamily="34" charset="0"/>
              </a:rPr>
              <a:t>blue=C++20? </a:t>
            </a:r>
            <a:r>
              <a:rPr lang="en-US" sz="3225" dirty="0">
                <a:latin typeface="Arial" panose="020B0604020202020204" pitchFamily="34" charset="0"/>
                <a:cs typeface="Arial" panose="020B0604020202020204" pitchFamily="34" charset="0"/>
              </a:rPr>
              <a:t>Black=future?</a:t>
            </a:r>
            <a:endParaRPr lang="en-US" sz="3225" dirty="0">
              <a:latin typeface="Arial" panose="020B0604020202020204" pitchFamily="34" charset="0"/>
              <a:cs typeface="Arial" panose="020B0604020202020204" pitchFamily="34" charset="0"/>
            </a:endParaRPr>
          </a:p>
        </p:txBody>
      </p:sp>
      <p:sp>
        <p:nvSpPr>
          <p:cNvPr id="75779" name="Text Placeholder 4"/>
          <p:cNvSpPr>
            <a:spLocks noGrp="1"/>
          </p:cNvSpPr>
          <p:nvPr>
            <p:ph type="body" idx="4294967295"/>
          </p:nvPr>
        </p:nvSpPr>
        <p:spPr>
          <a:xfrm>
            <a:off x="457200" y="2008585"/>
            <a:ext cx="4039791" cy="478631"/>
          </a:xfrm>
        </p:spPr>
        <p:txBody>
          <a:bodyPr vert="horz" lIns="91438" tIns="45719" rIns="91438" bIns="45719" rtlCol="0">
            <a:normAutofit/>
          </a:bodyPr>
          <a:lstStyle/>
          <a:p>
            <a:pPr eaLnBrk="1" hangingPunct="1">
              <a:spcBef>
                <a:spcPct val="0"/>
              </a:spcBef>
              <a:buFont typeface="Calibri" panose="020F0502020204030204" pitchFamily="34" charset="0"/>
              <a:buNone/>
            </a:pPr>
            <a:r>
              <a:rPr lang="en-US" altLang="en-US" smtClean="0">
                <a:latin typeface="Arial" panose="020B0604020202020204" pitchFamily="34" charset="0"/>
                <a:cs typeface="Arial" panose="020B0604020202020204" pitchFamily="34" charset="0"/>
              </a:rPr>
              <a:t>Parallelism</a:t>
            </a:r>
            <a:endParaRPr lang="en-US" altLang="en-US" smtClean="0">
              <a:latin typeface="Arial" panose="020B0604020202020204" pitchFamily="34" charset="0"/>
              <a:cs typeface="Arial" panose="020B0604020202020204" pitchFamily="34" charset="0"/>
            </a:endParaRPr>
          </a:p>
        </p:txBody>
      </p:sp>
      <p:sp>
        <p:nvSpPr>
          <p:cNvPr id="75780" name="Content Placeholder 2"/>
          <p:cNvSpPr>
            <a:spLocks noGrp="1"/>
          </p:cNvSpPr>
          <p:nvPr>
            <p:ph sz="half" idx="4294967295"/>
          </p:nvPr>
        </p:nvSpPr>
        <p:spPr>
          <a:xfrm>
            <a:off x="457200" y="2487217"/>
            <a:ext cx="4039791" cy="2964656"/>
          </a:xfrm>
        </p:spPr>
        <p:txBody>
          <a:bodyPr vert="horz" lIns="91438" tIns="45719" rIns="91438" bIns="45719" rtlCol="0">
            <a:normAutofit fontScale="92500" lnSpcReduction="10000"/>
          </a:bodyPr>
          <a:lstStyle/>
          <a:p>
            <a:pPr eaLnBrk="1" hangingPunct="1">
              <a:spcBef>
                <a:spcPct val="0"/>
              </a:spcBef>
            </a:pPr>
            <a:r>
              <a:rPr lang="en-US" altLang="en-US" dirty="0" smtClean="0">
                <a:solidFill>
                  <a:srgbClr val="FF0000"/>
                </a:solidFill>
                <a:latin typeface="Arial" panose="020B0604020202020204" pitchFamily="34" charset="0"/>
                <a:cs typeface="Arial" panose="020B0604020202020204" pitchFamily="34" charset="0"/>
              </a:rPr>
              <a:t>Parallel Algorithms:</a:t>
            </a:r>
            <a:endParaRPr lang="en-US" altLang="en-US" dirty="0" smtClean="0">
              <a:solidFill>
                <a:srgbClr val="FF0000"/>
              </a:solidFill>
              <a:latin typeface="Arial" panose="020B0604020202020204" pitchFamily="34" charset="0"/>
              <a:cs typeface="Arial" panose="020B0604020202020204" pitchFamily="34" charset="0"/>
            </a:endParaRPr>
          </a:p>
          <a:p>
            <a:pPr eaLnBrk="1" hangingPunct="1">
              <a:spcBef>
                <a:spcPct val="0"/>
              </a:spcBef>
            </a:pPr>
            <a:r>
              <a:rPr lang="en-US" altLang="en-US" dirty="0" smtClean="0">
                <a:solidFill>
                  <a:srgbClr val="0070C0"/>
                </a:solidFill>
                <a:latin typeface="Arial" panose="020B0604020202020204" pitchFamily="34" charset="0"/>
                <a:cs typeface="Arial" panose="020B0604020202020204" pitchFamily="34" charset="0"/>
              </a:rPr>
              <a:t>Data-Based Parallelism. (Vector, SIMD, ...)</a:t>
            </a:r>
            <a:endParaRPr lang="en-US" altLang="en-US" dirty="0" smtClean="0">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dirty="0" smtClean="0">
                <a:solidFill>
                  <a:srgbClr val="0070C0"/>
                </a:solidFill>
                <a:latin typeface="Arial" panose="020B0604020202020204" pitchFamily="34" charset="0"/>
                <a:cs typeface="Arial" panose="020B0604020202020204" pitchFamily="34" charset="0"/>
              </a:rPr>
              <a:t>Task-based parallelism (</a:t>
            </a:r>
            <a:r>
              <a:rPr lang="en-US" altLang="en-US" dirty="0" err="1" smtClean="0">
                <a:solidFill>
                  <a:srgbClr val="0070C0"/>
                </a:solidFill>
                <a:latin typeface="Arial" panose="020B0604020202020204" pitchFamily="34" charset="0"/>
                <a:cs typeface="Arial" panose="020B0604020202020204" pitchFamily="34" charset="0"/>
              </a:rPr>
              <a:t>cilk</a:t>
            </a:r>
            <a:r>
              <a:rPr lang="en-US" altLang="en-US" dirty="0" smtClean="0">
                <a:solidFill>
                  <a:srgbClr val="0070C0"/>
                </a:solidFill>
                <a:latin typeface="Arial" panose="020B0604020202020204" pitchFamily="34" charset="0"/>
                <a:cs typeface="Arial" panose="020B0604020202020204" pitchFamily="34" charset="0"/>
              </a:rPr>
              <a:t>, </a:t>
            </a:r>
            <a:r>
              <a:rPr lang="en-US" altLang="en-US" dirty="0" err="1" smtClean="0">
                <a:solidFill>
                  <a:srgbClr val="0070C0"/>
                </a:solidFill>
                <a:latin typeface="Arial" panose="020B0604020202020204" pitchFamily="34" charset="0"/>
                <a:cs typeface="Arial" panose="020B0604020202020204" pitchFamily="34" charset="0"/>
              </a:rPr>
              <a:t>OpenMP</a:t>
            </a:r>
            <a:r>
              <a:rPr lang="en-US" altLang="en-US" dirty="0" smtClean="0">
                <a:solidFill>
                  <a:srgbClr val="0070C0"/>
                </a:solidFill>
                <a:latin typeface="Arial" panose="020B0604020202020204" pitchFamily="34" charset="0"/>
                <a:cs typeface="Arial" panose="020B0604020202020204" pitchFamily="34" charset="0"/>
              </a:rPr>
              <a:t>, fork-join)</a:t>
            </a:r>
            <a:endParaRPr lang="en-US" altLang="en-US" dirty="0" smtClean="0">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dirty="0" smtClean="0">
                <a:solidFill>
                  <a:srgbClr val="FF0000"/>
                </a:solidFill>
                <a:latin typeface="Arial" panose="020B0604020202020204" pitchFamily="34" charset="0"/>
                <a:cs typeface="Arial" panose="020B0604020202020204" pitchFamily="34" charset="0"/>
              </a:rPr>
              <a:t>Execution Agents</a:t>
            </a:r>
            <a:endParaRPr lang="en-US" altLang="en-US" dirty="0" smtClean="0">
              <a:solidFill>
                <a:srgbClr val="FF0000"/>
              </a:solidFill>
              <a:latin typeface="Arial" panose="020B0604020202020204" pitchFamily="34" charset="0"/>
              <a:cs typeface="Arial" panose="020B0604020202020204" pitchFamily="34" charset="0"/>
            </a:endParaRPr>
          </a:p>
          <a:p>
            <a:pPr eaLnBrk="1" hangingPunct="1">
              <a:spcBef>
                <a:spcPct val="0"/>
              </a:spcBef>
            </a:pPr>
            <a:r>
              <a:rPr lang="en-US" altLang="en-US" dirty="0" smtClean="0">
                <a:solidFill>
                  <a:srgbClr val="FF0000"/>
                </a:solidFill>
                <a:latin typeface="Arial" panose="020B0604020202020204" pitchFamily="34" charset="0"/>
                <a:cs typeface="Arial" panose="020B0604020202020204" pitchFamily="34" charset="0"/>
              </a:rPr>
              <a:t>Progress guarantees</a:t>
            </a:r>
            <a:endParaRPr lang="en-US" altLang="en-US" dirty="0" smtClean="0">
              <a:solidFill>
                <a:srgbClr val="FF0000"/>
              </a:solidFill>
              <a:latin typeface="Arial" panose="020B0604020202020204" pitchFamily="34" charset="0"/>
              <a:cs typeface="Arial" panose="020B0604020202020204" pitchFamily="34" charset="0"/>
            </a:endParaRPr>
          </a:p>
          <a:p>
            <a:pPr eaLnBrk="1" hangingPunct="1">
              <a:spcBef>
                <a:spcPct val="0"/>
              </a:spcBef>
            </a:pPr>
            <a:r>
              <a:rPr lang="en-US" altLang="en-US" dirty="0" smtClean="0">
                <a:latin typeface="Arial" panose="020B0604020202020204" pitchFamily="34" charset="0"/>
                <a:cs typeface="Arial" panose="020B0604020202020204" pitchFamily="34" charset="0"/>
              </a:rPr>
              <a:t>MapReduce</a:t>
            </a:r>
            <a:endParaRPr lang="en-US" altLang="en-US" dirty="0" smtClean="0">
              <a:latin typeface="Arial" panose="020B0604020202020204" pitchFamily="34" charset="0"/>
              <a:cs typeface="Arial" panose="020B0604020202020204" pitchFamily="34" charset="0"/>
            </a:endParaRPr>
          </a:p>
          <a:p>
            <a:pPr eaLnBrk="1" hangingPunct="1">
              <a:spcBef>
                <a:spcPct val="0"/>
              </a:spcBef>
            </a:pPr>
            <a:r>
              <a:rPr lang="en-US" altLang="en-US" dirty="0" smtClean="0">
                <a:latin typeface="Arial" panose="020B0604020202020204" pitchFamily="34" charset="0"/>
                <a:cs typeface="Arial" panose="020B0604020202020204" pitchFamily="34" charset="0"/>
              </a:rPr>
              <a:t>Pipelines</a:t>
            </a:r>
            <a:endParaRPr lang="en-US" altLang="en-US" dirty="0" smtClean="0">
              <a:latin typeface="Arial" panose="020B0604020202020204" pitchFamily="34" charset="0"/>
              <a:cs typeface="Arial" panose="020B0604020202020204" pitchFamily="34" charset="0"/>
            </a:endParaRPr>
          </a:p>
          <a:p>
            <a:pPr eaLnBrk="1" hangingPunct="1">
              <a:spcBef>
                <a:spcPct val="0"/>
              </a:spcBef>
            </a:pPr>
            <a:endParaRPr lang="en-US" altLang="en-US" dirty="0" smtClean="0">
              <a:latin typeface="Arial" panose="020B0604020202020204" pitchFamily="34" charset="0"/>
              <a:cs typeface="Arial" panose="020B0604020202020204" pitchFamily="34" charset="0"/>
            </a:endParaRPr>
          </a:p>
          <a:p>
            <a:pPr eaLnBrk="1" hangingPunct="1">
              <a:spcBef>
                <a:spcPct val="0"/>
              </a:spcBef>
            </a:pPr>
            <a:endParaRPr lang="en-US" altLang="en-US" dirty="0" smtClean="0">
              <a:latin typeface="Arial" panose="020B0604020202020204" pitchFamily="34" charset="0"/>
              <a:cs typeface="Arial" panose="020B0604020202020204" pitchFamily="34" charset="0"/>
            </a:endParaRPr>
          </a:p>
        </p:txBody>
      </p:sp>
      <p:sp>
        <p:nvSpPr>
          <p:cNvPr id="75781" name="Text Placeholder 5"/>
          <p:cNvSpPr>
            <a:spLocks noGrp="1"/>
          </p:cNvSpPr>
          <p:nvPr>
            <p:ph type="body" sz="quarter" idx="4294967295"/>
          </p:nvPr>
        </p:nvSpPr>
        <p:spPr>
          <a:xfrm>
            <a:off x="4644628" y="2008585"/>
            <a:ext cx="4042172" cy="478631"/>
          </a:xfrm>
        </p:spPr>
        <p:txBody>
          <a:bodyPr vert="horz" lIns="91438" tIns="45719" rIns="91438" bIns="45719" rtlCol="0">
            <a:normAutofit/>
          </a:bodyPr>
          <a:lstStyle/>
          <a:p>
            <a:pPr eaLnBrk="1" hangingPunct="1">
              <a:spcBef>
                <a:spcPct val="0"/>
              </a:spcBef>
              <a:buFont typeface="Calibri" panose="020F0502020204030204" pitchFamily="34" charset="0"/>
              <a:buNone/>
            </a:pPr>
            <a:r>
              <a:rPr lang="en-US" altLang="en-US" smtClean="0">
                <a:latin typeface="Arial" panose="020B0604020202020204" pitchFamily="34" charset="0"/>
                <a:cs typeface="Arial" panose="020B0604020202020204" pitchFamily="34" charset="0"/>
              </a:rPr>
              <a:t>Concurrency</a:t>
            </a:r>
            <a:endParaRPr lang="en-US" altLang="en-US" smtClean="0">
              <a:latin typeface="Arial" panose="020B0604020202020204" pitchFamily="34" charset="0"/>
              <a:cs typeface="Arial" panose="020B0604020202020204" pitchFamily="34" charset="0"/>
            </a:endParaRPr>
          </a:p>
        </p:txBody>
      </p:sp>
      <p:sp>
        <p:nvSpPr>
          <p:cNvPr id="75782" name="Content Placeholder 3"/>
          <p:cNvSpPr>
            <a:spLocks noGrp="1"/>
          </p:cNvSpPr>
          <p:nvPr>
            <p:ph sz="quarter" idx="4294967295"/>
          </p:nvPr>
        </p:nvSpPr>
        <p:spPr>
          <a:xfrm>
            <a:off x="4648201" y="2362200"/>
            <a:ext cx="4042172" cy="2963466"/>
          </a:xfrm>
        </p:spPr>
        <p:txBody>
          <a:bodyPr vert="horz" lIns="91438" tIns="45719" rIns="91438" bIns="45719" rtlCol="0">
            <a:normAutofit lnSpcReduction="10000"/>
          </a:bodyPr>
          <a:lstStyle/>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Future++ (then, wait_any, wait_all): </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Executors: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Resumable Functions, await (with futures)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Lock free techniques/Transactions </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Synchronics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Atomic Views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Co-routines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Counters/Queues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latin typeface="Arial" panose="020B0604020202020204" pitchFamily="34" charset="0"/>
                <a:cs typeface="Arial" panose="020B0604020202020204" pitchFamily="34" charset="0"/>
              </a:rPr>
              <a:t>Concurrent Vector/Unordered Associative Containers</a:t>
            </a:r>
            <a:endParaRPr lang="en-US" altLang="en-US" sz="1575">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Latches and Barriers</a:t>
            </a:r>
            <a:endParaRPr lang="en-US" altLang="en-US" sz="1575">
              <a:solidFill>
                <a:srgbClr val="0070C0"/>
              </a:solidFill>
              <a:latin typeface="Arial" panose="020B0604020202020204" pitchFamily="34" charset="0"/>
              <a:cs typeface="Arial" panose="020B0604020202020204" pitchFamily="34" charset="0"/>
            </a:endParaRPr>
          </a:p>
          <a:p>
            <a:pPr eaLnBrk="1" hangingPunct="1">
              <a:spcBef>
                <a:spcPct val="0"/>
              </a:spcBef>
            </a:pPr>
            <a:r>
              <a:rPr lang="en-US" altLang="en-US" sz="1575">
                <a:latin typeface="Arial" panose="020B0604020202020204" pitchFamily="34" charset="0"/>
                <a:cs typeface="Arial" panose="020B0604020202020204" pitchFamily="34" charset="0"/>
              </a:rPr>
              <a:t>upgrade_lock</a:t>
            </a:r>
            <a:endParaRPr lang="en-US" altLang="en-US" sz="1575">
              <a:latin typeface="Arial" panose="020B0604020202020204" pitchFamily="34" charset="0"/>
              <a:cs typeface="Arial" panose="020B0604020202020204" pitchFamily="34" charset="0"/>
            </a:endParaRPr>
          </a:p>
          <a:p>
            <a:pPr eaLnBrk="1" hangingPunct="1">
              <a:spcBef>
                <a:spcPct val="0"/>
              </a:spcBef>
            </a:pPr>
            <a:r>
              <a:rPr lang="en-US" altLang="en-US" sz="1575">
                <a:solidFill>
                  <a:srgbClr val="0070C0"/>
                </a:solidFill>
                <a:latin typeface="Arial" panose="020B0604020202020204" pitchFamily="34" charset="0"/>
                <a:cs typeface="Arial" panose="020B0604020202020204" pitchFamily="34" charset="0"/>
              </a:rPr>
              <a:t>Atomic smart pointers</a:t>
            </a:r>
            <a:endParaRPr lang="en-US" altLang="en-US" sz="1800">
              <a:solidFill>
                <a:srgbClr val="0070C0"/>
              </a:solidFill>
              <a:latin typeface="Arial" panose="020B0604020202020204" pitchFamily="34" charset="0"/>
              <a:cs typeface="Arial" panose="020B0604020202020204" pitchFamily="34" charset="0"/>
            </a:endParaRPr>
          </a:p>
          <a:p>
            <a:pPr eaLnBrk="1" hangingPunct="1">
              <a:spcBef>
                <a:spcPct val="0"/>
              </a:spcBef>
            </a:pPr>
            <a:endParaRPr lang="en-US" altLang="en-US" smtClean="0">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0070C0"/>
                </a:solidFill>
              </a:rPr>
              <a:t>Use the Proper abstractions?</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Why the rush to Massive Parallelism</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0070C0"/>
                </a:solidFill>
              </a:rPr>
              <a:t>What </a:t>
            </a:r>
            <a:r>
              <a:rPr lang="en-GB" sz="2400" dirty="0">
                <a:solidFill>
                  <a:srgbClr val="0070C0"/>
                </a:solidFill>
              </a:rPr>
              <a:t>Now?</a:t>
            </a:r>
            <a:endParaRPr lang="en-GB" sz="2400" dirty="0">
              <a:solidFill>
                <a:srgbClr val="0070C0"/>
              </a:solidFill>
            </a:endParaRPr>
          </a:p>
          <a:p>
            <a:pPr indent="-342900">
              <a:spcBef>
                <a:spcPts val="480"/>
              </a:spcBef>
              <a:buClr>
                <a:srgbClr val="0000FF"/>
              </a:buClr>
              <a:buSzPct val="100000"/>
              <a:defRPr/>
            </a:pPr>
            <a:r>
              <a:rPr lang="en-GB" sz="2400" dirty="0" smtClean="0">
                <a:solidFill>
                  <a:srgbClr val="FF0000"/>
                </a:solidFill>
              </a:rPr>
              <a:t>Hello World from </a:t>
            </a:r>
            <a:r>
              <a:rPr lang="en-GB" sz="2400" dirty="0">
                <a:solidFill>
                  <a:srgbClr val="FF0000"/>
                </a:solidFill>
              </a:rPr>
              <a:t>C++</a:t>
            </a:r>
            <a:r>
              <a:rPr lang="en-GB" sz="2400" dirty="0" smtClean="0">
                <a:solidFill>
                  <a:srgbClr val="FF0000"/>
                </a:solidFill>
              </a:rPr>
              <a:t>11/14/17 Parallelism</a:t>
            </a:r>
            <a:endParaRPr lang="en-GB" sz="2400" dirty="0">
              <a:solidFill>
                <a:srgbClr val="FF0000"/>
              </a:solidFill>
            </a:endParaRPr>
          </a:p>
          <a:p>
            <a:pPr indent="-342900">
              <a:spcBef>
                <a:spcPts val="480"/>
              </a:spcBef>
              <a:buClr>
                <a:srgbClr val="0000FF"/>
              </a:buClr>
              <a:buSzPct val="100000"/>
              <a:defRPr/>
            </a:pPr>
            <a:r>
              <a:rPr lang="en-GB" sz="2400" dirty="0" smtClean="0">
                <a:solidFill>
                  <a:srgbClr val="0070C0"/>
                </a:solidFill>
              </a:rPr>
              <a:t>SYCL: C++ Heterogeneous (GPU) Programming</a:t>
            </a:r>
            <a:endParaRPr lang="en-GB" sz="2400" dirty="0" smtClean="0">
              <a:solidFill>
                <a:srgbClr val="0070C0"/>
              </a:solidFill>
            </a:endParaRPr>
          </a:p>
          <a:p>
            <a:pPr indent="-342900">
              <a:spcBef>
                <a:spcPts val="480"/>
              </a:spcBef>
              <a:buClr>
                <a:srgbClr val="0000FF"/>
              </a:buClr>
              <a:buSzPct val="100000"/>
              <a:defRPr/>
            </a:pPr>
            <a:r>
              <a:rPr lang="en-GB" sz="2400" dirty="0">
                <a:solidFill>
                  <a:srgbClr val="0070C0"/>
                </a:solidFill>
              </a:rPr>
              <a:t>Bonus: Executors </a:t>
            </a:r>
            <a:endParaRPr lang="en-GB" sz="2400" dirty="0"/>
          </a:p>
          <a:p>
            <a:pPr indent="-342900">
              <a:spcBef>
                <a:spcPts val="480"/>
              </a:spcBef>
              <a:buClr>
                <a:srgbClr val="0000FF"/>
              </a:buClr>
              <a:buSzPct val="100000"/>
              <a:defRPr/>
            </a:pPr>
            <a:r>
              <a:rPr lang="en-GB" sz="2400" dirty="0" smtClean="0">
                <a:solidFill>
                  <a:srgbClr val="0070C0"/>
                </a:solidFill>
              </a:rPr>
              <a:t> </a:t>
            </a:r>
            <a:endParaRPr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Legal Disclaimer</a:t>
            </a:r>
            <a:endParaRPr lang="en-GB" sz="2250" b="1"/>
          </a:p>
        </p:txBody>
      </p:sp>
      <p:sp>
        <p:nvSpPr>
          <p:cNvPr id="484" name="Shape 484"/>
          <p:cNvSpPr txBox="1"/>
          <p:nvPr/>
        </p:nvSpPr>
        <p:spPr>
          <a:xfrm>
            <a:off x="429750" y="1642875"/>
            <a:ext cx="7836075" cy="1658475"/>
          </a:xfrm>
          <a:prstGeom prst="rect">
            <a:avLst/>
          </a:prstGeom>
          <a:noFill/>
          <a:ln>
            <a:noFill/>
          </a:ln>
        </p:spPr>
        <p:txBody>
          <a:bodyPr wrap="square" lIns="68569" tIns="68569" rIns="68569" bIns="68569" anchor="t" anchorCtr="0">
            <a:noAutofit/>
          </a:bodyPr>
          <a:lstStyle/>
          <a:p>
            <a:endParaRPr sz="2550" b="1"/>
          </a:p>
          <a:p>
            <a:r>
              <a:rPr lang="en-GB" sz="2550"/>
              <a:t>This work represents the view of the author and does not necessarily represent the view of Codeplay.</a:t>
            </a:r>
            <a:endParaRPr lang="en-GB" sz="2550"/>
          </a:p>
          <a:p>
            <a:pPr>
              <a:buClr>
                <a:schemeClr val="dk1"/>
              </a:buClr>
              <a:buSzPct val="32000"/>
            </a:pPr>
            <a:endParaRPr sz="2550"/>
          </a:p>
          <a:p>
            <a:pPr>
              <a:buClr>
                <a:schemeClr val="dk1"/>
              </a:buClr>
              <a:buSzPct val="32000"/>
            </a:pPr>
            <a:r>
              <a:rPr lang="en-GB" sz="2550"/>
              <a:t>Other company, product, and service names may be trademarks or service marks of others.</a:t>
            </a:r>
            <a:endParaRPr lang="en-GB" sz="2550"/>
          </a:p>
          <a:p>
            <a:endParaRPr sz="255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2"/>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“Hello World” with std::thread</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82947" name="Slide Number Placeholder 4"/>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F6B4B06D-1C23-4D18-8F45-F590DB935B1C}"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6" name="Rectangle 5"/>
          <p:cNvSpPr/>
          <p:nvPr/>
        </p:nvSpPr>
        <p:spPr>
          <a:xfrm>
            <a:off x="762000" y="1828800"/>
            <a:ext cx="7391400" cy="3810000"/>
          </a:xfrm>
          <a:prstGeom prst="rect">
            <a:avLst/>
          </a:prstGeom>
          <a:solidFill>
            <a:srgbClr val="00FF99"/>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iostream</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void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func</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cout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"**Inside thread " </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this_thread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get_id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endl</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main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::thread  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t = </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func</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t.</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join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return 0;</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2" name="Group 16"/>
          <p:cNvGrpSpPr/>
          <p:nvPr/>
        </p:nvGrpSpPr>
        <p:grpSpPr bwMode="auto">
          <a:xfrm>
            <a:off x="2514600" y="2398713"/>
            <a:ext cx="5181600" cy="342900"/>
            <a:chOff x="2514600" y="2056023"/>
            <a:chExt cx="5181600" cy="457200"/>
          </a:xfrm>
        </p:grpSpPr>
        <p:sp>
          <p:nvSpPr>
            <p:cNvPr id="10" name="Rounded Rectangle 9"/>
            <p:cNvSpPr/>
            <p:nvPr/>
          </p:nvSpPr>
          <p:spPr>
            <a:xfrm>
              <a:off x="4114800" y="2056023"/>
              <a:ext cx="3581400" cy="45720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A simple function for thread to do…</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12" name="Straight Connector 11"/>
            <p:cNvCxnSpPr/>
            <p:nvPr/>
          </p:nvCxnSpPr>
          <p:spPr>
            <a:xfrm flipV="1">
              <a:off x="2514600" y="2284623"/>
              <a:ext cx="1600200" cy="190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0"/>
          <p:cNvGrpSpPr/>
          <p:nvPr/>
        </p:nvGrpSpPr>
        <p:grpSpPr bwMode="auto">
          <a:xfrm>
            <a:off x="4030662" y="4477703"/>
            <a:ext cx="4122738" cy="342900"/>
            <a:chOff x="4270184" y="4441634"/>
            <a:chExt cx="4122833" cy="457200"/>
          </a:xfrm>
        </p:grpSpPr>
        <p:sp>
          <p:nvSpPr>
            <p:cNvPr id="9" name="Rounded Rectangle 8"/>
            <p:cNvSpPr/>
            <p:nvPr/>
          </p:nvSpPr>
          <p:spPr>
            <a:xfrm>
              <a:off x="4811534" y="4441634"/>
              <a:ext cx="3581483" cy="457200"/>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Create and schedule thread…</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14" name="Straight Connector 13"/>
            <p:cNvCxnSpPr/>
            <p:nvPr/>
          </p:nvCxnSpPr>
          <p:spPr>
            <a:xfrm>
              <a:off x="4270184" y="4668117"/>
              <a:ext cx="5302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21"/>
          <p:cNvGrpSpPr/>
          <p:nvPr/>
        </p:nvGrpSpPr>
        <p:grpSpPr bwMode="auto">
          <a:xfrm>
            <a:off x="2514600" y="5088732"/>
            <a:ext cx="4662488" cy="376237"/>
            <a:chOff x="2438400" y="5214651"/>
            <a:chExt cx="4662889" cy="500349"/>
          </a:xfrm>
        </p:grpSpPr>
        <p:sp>
          <p:nvSpPr>
            <p:cNvPr id="18" name="Rounded Rectangle 17"/>
            <p:cNvSpPr/>
            <p:nvPr/>
          </p:nvSpPr>
          <p:spPr>
            <a:xfrm>
              <a:off x="3519581" y="5256875"/>
              <a:ext cx="3581708" cy="458125"/>
            </a:xfrm>
            <a:prstGeom prst="round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Wait for thread to finish…</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19" name="Straight Connector 18"/>
            <p:cNvCxnSpPr/>
            <p:nvPr/>
          </p:nvCxnSpPr>
          <p:spPr>
            <a:xfrm>
              <a:off x="2438400" y="5214651"/>
              <a:ext cx="1066892" cy="196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dissolve">
                                      <p:cBhvr>
                                        <p:cTn id="10" dur="500"/>
                                        <p:tgtEl>
                                          <p:spTgt spid="6">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dissolve">
                                      <p:cBhvr>
                                        <p:cTn id="13" dur="500"/>
                                        <p:tgtEl>
                                          <p:spTgt spid="6">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dissolve">
                                      <p:cBhvr>
                                        <p:cTn id="16" dur="500"/>
                                        <p:tgtEl>
                                          <p:spTgt spid="6">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dissolve">
                                      <p:cBhvr>
                                        <p:cTn id="19" dur="500"/>
                                        <p:tgtEl>
                                          <p:spTgt spid="6">
                                            <p:txEl>
                                              <p:pRg st="7" end="7"/>
                                            </p:txEl>
                                          </p:spTgt>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animEffect transition="in" filter="dissolve">
                                      <p:cBhvr>
                                        <p:cTn id="29" dur="500"/>
                                        <p:tgtEl>
                                          <p:spTgt spid="6">
                                            <p:txEl>
                                              <p:pRg st="9" end="9"/>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dissolve">
                                      <p:cBhvr>
                                        <p:cTn id="32" dur="500"/>
                                        <p:tgtEl>
                                          <p:spTgt spid="6">
                                            <p:txEl>
                                              <p:pRg st="10" end="1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6">
                                            <p:txEl>
                                              <p:pRg st="16" end="16"/>
                                            </p:txEl>
                                          </p:spTgt>
                                        </p:tgtEl>
                                        <p:attrNameLst>
                                          <p:attrName>style.visibility</p:attrName>
                                        </p:attrNameLst>
                                      </p:cBhvr>
                                      <p:to>
                                        <p:strVal val="visible"/>
                                      </p:to>
                                    </p:set>
                                    <p:animEffect transition="in" filter="dissolve">
                                      <p:cBhvr>
                                        <p:cTn id="35" dur="500"/>
                                        <p:tgtEl>
                                          <p:spTgt spid="6">
                                            <p:txEl>
                                              <p:pRg st="16" end="1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dissolve">
                                      <p:cBhvr>
                                        <p:cTn id="40" dur="500"/>
                                        <p:tgtEl>
                                          <p:spTgt spid="6">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dissolve">
                                      <p:cBhvr>
                                        <p:cTn id="45" dur="500"/>
                                        <p:tgtEl>
                                          <p:spTgt spid="6">
                                            <p:txEl>
                                              <p:pRg st="12" end="12"/>
                                            </p:txEl>
                                          </p:spTgt>
                                        </p:tgtEl>
                                      </p:cBhvr>
                                    </p:animEffect>
                                  </p:childTnLst>
                                </p:cTn>
                              </p:par>
                            </p:childTnLst>
                          </p:cTn>
                        </p:par>
                        <p:par>
                          <p:cTn id="46" fill="hold">
                            <p:stCondLst>
                              <p:cond delay="500"/>
                            </p:stCondLst>
                            <p:childTnLst>
                              <p:par>
                                <p:cTn id="47" presetID="2" presetClass="entr" presetSubtype="2"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1+#ppt_w/2"/>
                                          </p:val>
                                        </p:tav>
                                        <p:tav tm="100000">
                                          <p:val>
                                            <p:strVal val="#ppt_x"/>
                                          </p:val>
                                        </p:tav>
                                      </p:tavLst>
                                    </p:anim>
                                    <p:anim calcmode="lin" valueType="num">
                                      <p:cBhvr additive="base">
                                        <p:cTn id="5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dissolve">
                                      <p:cBhvr>
                                        <p:cTn id="55" dur="500"/>
                                        <p:tgtEl>
                                          <p:spTgt spid="6">
                                            <p:txEl>
                                              <p:pRg st="14" end="14"/>
                                            </p:txEl>
                                          </p:spTgt>
                                        </p:tgtEl>
                                      </p:cBhvr>
                                    </p:animEffect>
                                  </p:childTnLst>
                                </p:cTn>
                              </p:par>
                            </p:childTnLst>
                          </p:cTn>
                        </p:par>
                        <p:par>
                          <p:cTn id="56" fill="hold">
                            <p:stCondLst>
                              <p:cond delay="500"/>
                            </p:stCondLst>
                            <p:childTnLst>
                              <p:par>
                                <p:cTn id="57" presetID="2" presetClass="entr" presetSubtype="4"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500" fill="hold"/>
                                        <p:tgtEl>
                                          <p:spTgt spid="4"/>
                                        </p:tgtEl>
                                        <p:attrNameLst>
                                          <p:attrName>ppt_x</p:attrName>
                                        </p:attrNameLst>
                                      </p:cBhvr>
                                      <p:tavLst>
                                        <p:tav tm="0">
                                          <p:val>
                                            <p:strVal val="#ppt_x"/>
                                          </p:val>
                                        </p:tav>
                                        <p:tav tm="100000">
                                          <p:val>
                                            <p:strVal val="#ppt_x"/>
                                          </p:val>
                                        </p:tav>
                                      </p:tavLst>
                                    </p:anim>
                                    <p:anim calcmode="lin" valueType="num">
                                      <p:cBhvr additive="base">
                                        <p:cTn id="6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animEffect transition="in" filter="dissolve">
                                      <p:cBhvr>
                                        <p:cTn id="65"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2"/>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z="3000">
                <a:solidFill>
                  <a:srgbClr val="000000"/>
                </a:solidFill>
                <a:latin typeface="Calibri" panose="020F0502020204030204" pitchFamily="34" charset="0"/>
                <a:cs typeface="Arial" panose="020B0604020202020204" pitchFamily="34" charset="0"/>
                <a:sym typeface="Calibri" panose="020F0502020204030204" pitchFamily="34" charset="0"/>
              </a:rPr>
              <a:t>Avoiding errors / program termination…</a:t>
            </a:r>
            <a:endParaRPr lang="en-US" altLang="en-US" sz="300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83971" name="Slide Number Placeholder 4"/>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BE81200D-EF95-4843-86D5-B397937C7B3A}"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6" name="Rectangle 5"/>
          <p:cNvSpPr/>
          <p:nvPr/>
        </p:nvSpPr>
        <p:spPr>
          <a:xfrm>
            <a:off x="533400" y="1943100"/>
            <a:ext cx="4038600" cy="3695700"/>
          </a:xfrm>
          <a:prstGeom prst="rect">
            <a:avLst/>
          </a:prstGeom>
          <a:solidFill>
            <a:srgbClr val="00FF99"/>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iostream</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void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func</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cout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"**Hello world...\n";</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main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::thread  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t = </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func</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t.</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join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return 0;</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2" name="Group 25"/>
          <p:cNvGrpSpPr/>
          <p:nvPr/>
        </p:nvGrpSpPr>
        <p:grpSpPr bwMode="auto">
          <a:xfrm>
            <a:off x="1960246" y="2031205"/>
            <a:ext cx="6537325" cy="677863"/>
            <a:chOff x="2225177" y="1600200"/>
            <a:chExt cx="6537823" cy="904299"/>
          </a:xfrm>
        </p:grpSpPr>
        <p:sp>
          <p:nvSpPr>
            <p:cNvPr id="16" name="Rounded Rectangle 15"/>
            <p:cNvSpPr/>
            <p:nvPr/>
          </p:nvSpPr>
          <p:spPr>
            <a:xfrm>
              <a:off x="3890592" y="1600200"/>
              <a:ext cx="4872408" cy="838647"/>
            </a:xfrm>
            <a:prstGeom prst="round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(1) Thread function must do </a:t>
              </a:r>
              <a:r>
                <a:rPr lang="en-US" b="1"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exception handling</a:t>
              </a: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  unhandled exceptions ==&gt; termination…</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20" name="Straight Connector 19"/>
            <p:cNvCxnSpPr/>
            <p:nvPr/>
          </p:nvCxnSpPr>
          <p:spPr>
            <a:xfrm flipV="1">
              <a:off x="2225177" y="2019523"/>
              <a:ext cx="1665415" cy="484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6172200" y="2628900"/>
            <a:ext cx="2743200" cy="1866900"/>
          </a:xfrm>
          <a:prstGeom prst="rect">
            <a:avLst/>
          </a:prstGeom>
          <a:solidFill>
            <a:schemeClr val="bg2"/>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void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func</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try</a:t>
            </a:r>
            <a:endPar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computation:</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catch</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do something:</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3" name="Group 12"/>
          <p:cNvGrpSpPr/>
          <p:nvPr/>
        </p:nvGrpSpPr>
        <p:grpSpPr bwMode="auto">
          <a:xfrm>
            <a:off x="1960246" y="5000624"/>
            <a:ext cx="6238875" cy="1028700"/>
            <a:chOff x="1913951" y="4572000"/>
            <a:chExt cx="6239449" cy="1371600"/>
          </a:xfrm>
        </p:grpSpPr>
        <p:sp>
          <p:nvSpPr>
            <p:cNvPr id="24" name="Rounded Rectangle 23"/>
            <p:cNvSpPr/>
            <p:nvPr/>
          </p:nvSpPr>
          <p:spPr>
            <a:xfrm>
              <a:off x="3504772" y="4800600"/>
              <a:ext cx="4648628" cy="1143000"/>
            </a:xfrm>
            <a:prstGeom prst="round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(2) Must </a:t>
              </a:r>
              <a:r>
                <a:rPr lang="en-US" b="1"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join</a:t>
              </a: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 otherwise termination…  </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defRPr/>
              </a:pPr>
              <a:endParaRPr lang="en-US" sz="1100"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defRPr/>
              </a:pPr>
              <a:r>
                <a:rPr lang="en-US" sz="1600" b="1"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NOTE</a:t>
              </a:r>
              <a:r>
                <a:rPr lang="en-US" sz="1600"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  avoid use of detach( ) in C++11, difficult to use safely.</a:t>
              </a:r>
              <a:endParaRPr lang="en-US" sz="1600"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cxnSp>
          <p:nvCxnSpPr>
            <p:cNvPr id="25" name="Straight Connector 24"/>
            <p:cNvCxnSpPr/>
            <p:nvPr/>
          </p:nvCxnSpPr>
          <p:spPr>
            <a:xfrm>
              <a:off x="1913951" y="4572000"/>
              <a:ext cx="1590821"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976"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1"/>
          <p:cNvSpPr txBox="1">
            <a:spLocks noGrp="1"/>
          </p:cNvSpPr>
          <p:nvPr>
            <p:ph idx="1"/>
          </p:nvPr>
        </p:nvSpPr>
        <p:spPr>
          <a:xfrm>
            <a:off x="381000" y="1600201"/>
            <a:ext cx="8229600" cy="3394075"/>
          </a:xfrm>
        </p:spPr>
        <p:txBody>
          <a:bodyPr/>
          <a:lstStyle/>
          <a:p>
            <a:pPr>
              <a:spcBef>
                <a:spcPts val="640"/>
              </a:spcBef>
              <a:buClr>
                <a:srgbClr val="000000"/>
              </a:buClr>
              <a:buFontTx/>
              <a:buChar char="•"/>
            </a:pP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Saxpy == </a:t>
            </a:r>
            <a:r>
              <a:rPr lang="en-US" altLang="en-US" i="1">
                <a:solidFill>
                  <a:srgbClr val="000000"/>
                </a:solidFill>
                <a:latin typeface="Times New Roman" panose="02020603050405020304" pitchFamily="18" charset="0"/>
                <a:cs typeface="Arial" panose="020B0604020202020204" pitchFamily="34" charset="0"/>
                <a:sym typeface="Calibri" panose="020F0502020204030204" pitchFamily="34" charset="0"/>
              </a:rPr>
              <a:t>Scalar Alpha X Plus Y</a:t>
            </a:r>
            <a:endPar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2400" i="1">
                <a:solidFill>
                  <a:srgbClr val="000000"/>
                </a:solidFill>
                <a:latin typeface="Times New Roman" panose="02020603050405020304" pitchFamily="18" charset="0"/>
                <a:cs typeface="Arial" panose="020B0604020202020204" pitchFamily="34" charset="0"/>
                <a:sym typeface="Calibri" panose="020F0502020204030204" pitchFamily="34" charset="0"/>
              </a:rPr>
              <a:t>Scalar multiplication and vector addition</a:t>
            </a:r>
            <a:endParaRPr lang="en-US" altLang="en-US" sz="2400" i="1">
              <a:solidFill>
                <a:srgbClr val="000000"/>
              </a:solidFill>
              <a:latin typeface="Times New Roman" panose="02020603050405020304" pitchFamily="18" charset="0"/>
              <a:cs typeface="Arial" panose="020B0604020202020204" pitchFamily="34" charset="0"/>
              <a:sym typeface="Calibri" panose="020F0502020204030204" pitchFamily="34" charset="0"/>
            </a:endParaRPr>
          </a:p>
        </p:txBody>
      </p:sp>
      <p:sp>
        <p:nvSpPr>
          <p:cNvPr id="84995"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A9F130F9-FE56-4866-AEF1-32C1731FDA5F}"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84996" name="Title 3"/>
          <p:cNvSpPr txBox="1">
            <a:spLocks noGrp="1"/>
          </p:cNvSpPr>
          <p:nvPr>
            <p:ph type="title"/>
          </p:nvPr>
        </p:nvSpPr>
        <p:spPr>
          <a:xfrm>
            <a:off x="0" y="1066800"/>
            <a:ext cx="8229600" cy="857250"/>
          </a:xfrm>
        </p:spPr>
        <p:txBody>
          <a:bodyPr/>
          <a:lstStyle/>
          <a:p>
            <a:pPr algn="l">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Example:  saxpy</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grpSp>
        <p:nvGrpSpPr>
          <p:cNvPr id="2" name="Group 52"/>
          <p:cNvGrpSpPr/>
          <p:nvPr/>
        </p:nvGrpSpPr>
        <p:grpSpPr>
          <a:xfrm>
            <a:off x="5966534" y="1008155"/>
            <a:ext cx="3048000" cy="172046"/>
            <a:chOff x="2438400" y="4648200"/>
            <a:chExt cx="3048000" cy="229394"/>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p:grpSpPr>
        <p:sp>
          <p:nvSpPr>
            <p:cNvPr id="7" name="Rectangle 6"/>
            <p:cNvSpPr/>
            <p:nvPr/>
          </p:nvSpPr>
          <p:spPr bwMode="auto">
            <a:xfrm>
              <a:off x="2438400" y="4648200"/>
              <a:ext cx="3048000" cy="228600"/>
            </a:xfrm>
            <a:prstGeom prst="rect">
              <a:avLst/>
            </a:prstGeom>
            <a:grpFill/>
            <a:ln w="9525" algn="ctr">
              <a:solidFill>
                <a:schemeClr val="tx1"/>
              </a:solidFill>
              <a:miter lim="800000"/>
            </a:ln>
            <a:effectLst>
              <a:outerShdw blurRad="50800" dist="38100" dir="2700000" algn="tl" rotWithShape="0">
                <a:prstClr val="black">
                  <a:alpha val="40000"/>
                </a:prstClr>
              </a:outerShdw>
            </a:effectLst>
          </p:spPr>
          <p:txBody>
            <a:bodyPr wrap="none" anchor="ctr"/>
            <a:lstStyle/>
            <a:p>
              <a:pPr algn="ctr">
                <a:defRPr/>
              </a:pPr>
              <a:endParaRPr lang="en-US" sz="2000" dirty="0">
                <a:latin typeface="Tekton Pro" pitchFamily="34" charset="0"/>
                <a:cs typeface="Arial" panose="020B0604020202020204" pitchFamily="34" charset="0"/>
                <a:sym typeface="Arial" panose="020B0604020202020204" pitchFamily="34" charset="0"/>
              </a:endParaRPr>
            </a:p>
          </p:txBody>
        </p:sp>
        <p:cxnSp>
          <p:nvCxnSpPr>
            <p:cNvPr id="8" name="Straight Connector 7"/>
            <p:cNvCxnSpPr/>
            <p:nvPr/>
          </p:nvCxnSpPr>
          <p:spPr bwMode="auto">
            <a:xfrm rot="5400000">
              <a:off x="2475706" y="4762500"/>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rot="5400000">
              <a:off x="2629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rot="5400000">
              <a:off x="2782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2934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3086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3239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rot="5400000">
              <a:off x="3391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3544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3696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rot="5400000">
              <a:off x="3848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rot="5400000">
              <a:off x="4001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a:off x="4153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a:off x="4306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5400000">
              <a:off x="4458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rot="5400000">
              <a:off x="4610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rot="5400000">
              <a:off x="4763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rot="5400000">
              <a:off x="4915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5400000">
              <a:off x="5068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5400000">
              <a:off x="5220494" y="4761706"/>
              <a:ext cx="228600" cy="1588"/>
            </a:xfrm>
            <a:prstGeom prst="line">
              <a:avLst/>
            </a:prstGeom>
            <a:grpFill/>
            <a:ln w="9525" cap="flat" cmpd="sng" algn="ctr">
              <a:solidFill>
                <a:schemeClr val="tx1"/>
              </a:solidFill>
              <a:prstDash val="solid"/>
              <a:round/>
              <a:headEnd type="none" w="med" len="med"/>
              <a:tailEnd type="none" w="med" len="med"/>
            </a:ln>
            <a:effectLst/>
          </p:spPr>
        </p:cxnSp>
      </p:grpSp>
      <p:sp>
        <p:nvSpPr>
          <p:cNvPr id="84998" name="TextBox 26"/>
          <p:cNvSpPr txBox="1">
            <a:spLocks noChangeArrowheads="1"/>
          </p:cNvSpPr>
          <p:nvPr/>
        </p:nvSpPr>
        <p:spPr bwMode="auto">
          <a:xfrm>
            <a:off x="5678488" y="965201"/>
            <a:ext cx="298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b="1">
                <a:solidFill>
                  <a:srgbClr val="002060"/>
                </a:solidFill>
                <a:latin typeface="Tekton Pro"/>
              </a:rPr>
              <a:t>x</a:t>
            </a:r>
            <a:endParaRPr lang="en-US" altLang="en-US" sz="1600" b="1">
              <a:solidFill>
                <a:srgbClr val="002060"/>
              </a:solidFill>
              <a:latin typeface="Tekton Pro"/>
            </a:endParaRPr>
          </a:p>
        </p:txBody>
      </p:sp>
      <p:grpSp>
        <p:nvGrpSpPr>
          <p:cNvPr id="3" name="Group 52"/>
          <p:cNvGrpSpPr/>
          <p:nvPr/>
        </p:nvGrpSpPr>
        <p:grpSpPr>
          <a:xfrm>
            <a:off x="5968322" y="1251551"/>
            <a:ext cx="3048000" cy="172046"/>
            <a:chOff x="2438400" y="4648200"/>
            <a:chExt cx="3048000" cy="229394"/>
          </a:xfr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p:grpSpPr>
        <p:sp>
          <p:nvSpPr>
            <p:cNvPr id="29" name="Rectangle 28"/>
            <p:cNvSpPr/>
            <p:nvPr/>
          </p:nvSpPr>
          <p:spPr bwMode="auto">
            <a:xfrm>
              <a:off x="2438400" y="4648200"/>
              <a:ext cx="3048000" cy="228600"/>
            </a:xfrm>
            <a:prstGeom prst="rect">
              <a:avLst/>
            </a:prstGeom>
            <a:grpFill/>
            <a:ln w="9525" algn="ctr">
              <a:solidFill>
                <a:schemeClr val="tx1"/>
              </a:solidFill>
              <a:miter lim="800000"/>
            </a:ln>
            <a:effectLst>
              <a:outerShdw blurRad="50800" dist="38100" dir="2700000" algn="tl" rotWithShape="0">
                <a:prstClr val="black">
                  <a:alpha val="40000"/>
                </a:prstClr>
              </a:outerShdw>
            </a:effectLst>
          </p:spPr>
          <p:txBody>
            <a:bodyPr wrap="none" anchor="ctr"/>
            <a:lstStyle/>
            <a:p>
              <a:pPr algn="ctr">
                <a:defRPr/>
              </a:pPr>
              <a:endParaRPr lang="en-US" sz="2000" dirty="0">
                <a:latin typeface="Tekton Pro" pitchFamily="34" charset="0"/>
                <a:cs typeface="Arial" panose="020B0604020202020204" pitchFamily="34" charset="0"/>
                <a:sym typeface="Arial" panose="020B0604020202020204" pitchFamily="34" charset="0"/>
              </a:endParaRPr>
            </a:p>
          </p:txBody>
        </p:sp>
        <p:cxnSp>
          <p:nvCxnSpPr>
            <p:cNvPr id="30" name="Straight Connector 29"/>
            <p:cNvCxnSpPr/>
            <p:nvPr/>
          </p:nvCxnSpPr>
          <p:spPr bwMode="auto">
            <a:xfrm rot="5400000">
              <a:off x="2475706" y="4762500"/>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5400000">
              <a:off x="2629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2782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2934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3086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5400000">
              <a:off x="3239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5400000">
              <a:off x="3391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5400000">
              <a:off x="3544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5400000">
              <a:off x="3696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rot="5400000">
              <a:off x="3848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4001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a:off x="4153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5400000">
              <a:off x="4306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5400000">
              <a:off x="4458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5400000">
              <a:off x="4610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4763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5400000">
              <a:off x="4915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7" name="Straight Connector 46"/>
            <p:cNvCxnSpPr/>
            <p:nvPr/>
          </p:nvCxnSpPr>
          <p:spPr bwMode="auto">
            <a:xfrm rot="5400000">
              <a:off x="5068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rot="5400000">
              <a:off x="5220494" y="4761706"/>
              <a:ext cx="228600" cy="1588"/>
            </a:xfrm>
            <a:prstGeom prst="line">
              <a:avLst/>
            </a:prstGeom>
            <a:grpFill/>
            <a:ln w="9525" cap="flat" cmpd="sng" algn="ctr">
              <a:solidFill>
                <a:schemeClr val="tx1"/>
              </a:solidFill>
              <a:prstDash val="solid"/>
              <a:round/>
              <a:headEnd type="none" w="med" len="med"/>
              <a:tailEnd type="none" w="med" len="med"/>
            </a:ln>
            <a:effectLst/>
          </p:spPr>
        </p:cxnSp>
      </p:grpSp>
      <p:sp>
        <p:nvSpPr>
          <p:cNvPr id="85000" name="TextBox 48"/>
          <p:cNvSpPr txBox="1">
            <a:spLocks noChangeArrowheads="1"/>
          </p:cNvSpPr>
          <p:nvPr/>
        </p:nvSpPr>
        <p:spPr bwMode="auto">
          <a:xfrm>
            <a:off x="5681663" y="1209675"/>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b="1">
                <a:solidFill>
                  <a:srgbClr val="002060"/>
                </a:solidFill>
                <a:latin typeface="Tekton Pro"/>
              </a:rPr>
              <a:t>y</a:t>
            </a:r>
            <a:endParaRPr lang="en-US" altLang="en-US" sz="1600" b="1">
              <a:solidFill>
                <a:srgbClr val="002060"/>
              </a:solidFill>
              <a:latin typeface="Tekton Pro"/>
            </a:endParaRPr>
          </a:p>
        </p:txBody>
      </p:sp>
      <p:grpSp>
        <p:nvGrpSpPr>
          <p:cNvPr id="4" name="Group 52"/>
          <p:cNvGrpSpPr/>
          <p:nvPr/>
        </p:nvGrpSpPr>
        <p:grpSpPr>
          <a:xfrm>
            <a:off x="5968322" y="1509743"/>
            <a:ext cx="3048000" cy="172046"/>
            <a:chOff x="2438400" y="4648200"/>
            <a:chExt cx="3048000" cy="229394"/>
          </a:xfr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p:grpSpPr>
        <p:sp>
          <p:nvSpPr>
            <p:cNvPr id="51" name="Rectangle 50"/>
            <p:cNvSpPr/>
            <p:nvPr/>
          </p:nvSpPr>
          <p:spPr bwMode="auto">
            <a:xfrm>
              <a:off x="2438400" y="4648200"/>
              <a:ext cx="3048000" cy="228600"/>
            </a:xfrm>
            <a:prstGeom prst="rect">
              <a:avLst/>
            </a:prstGeom>
            <a:grpFill/>
            <a:ln w="9525" algn="ctr">
              <a:solidFill>
                <a:schemeClr val="tx1"/>
              </a:solidFill>
              <a:miter lim="800000"/>
            </a:ln>
            <a:effectLst>
              <a:outerShdw blurRad="50800" dist="38100" dir="2700000" algn="tl" rotWithShape="0">
                <a:prstClr val="black">
                  <a:alpha val="40000"/>
                </a:prstClr>
              </a:outerShdw>
            </a:effectLst>
          </p:spPr>
          <p:txBody>
            <a:bodyPr wrap="none" anchor="ctr"/>
            <a:lstStyle/>
            <a:p>
              <a:pPr algn="ctr">
                <a:defRPr/>
              </a:pPr>
              <a:endParaRPr lang="en-US" sz="2000" dirty="0">
                <a:latin typeface="Tekton Pro" pitchFamily="34" charset="0"/>
                <a:cs typeface="Arial" panose="020B0604020202020204" pitchFamily="34" charset="0"/>
                <a:sym typeface="Arial" panose="020B0604020202020204" pitchFamily="34" charset="0"/>
              </a:endParaRPr>
            </a:p>
          </p:txBody>
        </p:sp>
        <p:cxnSp>
          <p:nvCxnSpPr>
            <p:cNvPr id="52" name="Straight Connector 51"/>
            <p:cNvCxnSpPr/>
            <p:nvPr/>
          </p:nvCxnSpPr>
          <p:spPr bwMode="auto">
            <a:xfrm rot="5400000">
              <a:off x="2475706" y="4762500"/>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5400000">
              <a:off x="2629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rot="5400000">
              <a:off x="2782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rot="5400000">
              <a:off x="2934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5400000">
              <a:off x="3086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7" name="Straight Connector 56"/>
            <p:cNvCxnSpPr/>
            <p:nvPr/>
          </p:nvCxnSpPr>
          <p:spPr bwMode="auto">
            <a:xfrm rot="5400000">
              <a:off x="3239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rot="5400000">
              <a:off x="3391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59" name="Straight Connector 58"/>
            <p:cNvCxnSpPr/>
            <p:nvPr/>
          </p:nvCxnSpPr>
          <p:spPr bwMode="auto">
            <a:xfrm rot="5400000">
              <a:off x="3544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rot="5400000">
              <a:off x="3696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rot="5400000">
              <a:off x="3848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rot="5400000">
              <a:off x="4001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5400000">
              <a:off x="4153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rot="5400000">
              <a:off x="4306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rot="5400000">
              <a:off x="44584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rot="5400000">
              <a:off x="46108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rot="5400000">
              <a:off x="47632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rot="5400000">
              <a:off x="49156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rot="5400000">
              <a:off x="5068094" y="4761706"/>
              <a:ext cx="228600" cy="1588"/>
            </a:xfrm>
            <a:prstGeom prst="line">
              <a:avLst/>
            </a:prstGeom>
            <a:grpFill/>
            <a:ln w="9525" cap="flat" cmpd="sng" algn="ctr">
              <a:solidFill>
                <a:schemeClr val="tx1"/>
              </a:solidFill>
              <a:prstDash val="solid"/>
              <a:round/>
              <a:headEnd type="none" w="med" len="med"/>
              <a:tailEnd type="none" w="med" len="med"/>
            </a:ln>
            <a:effectLst/>
          </p:spPr>
        </p:cxnSp>
        <p:cxnSp>
          <p:nvCxnSpPr>
            <p:cNvPr id="70" name="Straight Connector 69"/>
            <p:cNvCxnSpPr/>
            <p:nvPr/>
          </p:nvCxnSpPr>
          <p:spPr bwMode="auto">
            <a:xfrm rot="5400000">
              <a:off x="5220494" y="4761706"/>
              <a:ext cx="228600" cy="1588"/>
            </a:xfrm>
            <a:prstGeom prst="line">
              <a:avLst/>
            </a:prstGeom>
            <a:grpFill/>
            <a:ln w="9525" cap="flat" cmpd="sng" algn="ctr">
              <a:solidFill>
                <a:schemeClr val="tx1"/>
              </a:solidFill>
              <a:prstDash val="solid"/>
              <a:round/>
              <a:headEnd type="none" w="med" len="med"/>
              <a:tailEnd type="none" w="med" len="med"/>
            </a:ln>
            <a:effectLst/>
          </p:spPr>
        </p:cxnSp>
      </p:grpSp>
      <p:sp>
        <p:nvSpPr>
          <p:cNvPr id="85002" name="TextBox 70"/>
          <p:cNvSpPr txBox="1">
            <a:spLocks noChangeArrowheads="1"/>
          </p:cNvSpPr>
          <p:nvPr/>
        </p:nvSpPr>
        <p:spPr bwMode="auto">
          <a:xfrm>
            <a:off x="5681663" y="1466851"/>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b="1">
                <a:solidFill>
                  <a:srgbClr val="002060"/>
                </a:solidFill>
                <a:latin typeface="Tekton Pro"/>
              </a:rPr>
              <a:t>z</a:t>
            </a:r>
            <a:endParaRPr lang="en-US" altLang="en-US" sz="1600" b="1">
              <a:solidFill>
                <a:srgbClr val="002060"/>
              </a:solidFill>
              <a:latin typeface="Tekton Pro"/>
            </a:endParaRPr>
          </a:p>
        </p:txBody>
      </p:sp>
      <p:sp>
        <p:nvSpPr>
          <p:cNvPr id="72" name="Oval 71"/>
          <p:cNvSpPr/>
          <p:nvPr/>
        </p:nvSpPr>
        <p:spPr bwMode="auto">
          <a:xfrm>
            <a:off x="6967539" y="863600"/>
            <a:ext cx="269875" cy="1009650"/>
          </a:xfrm>
          <a:prstGeom prst="ellipse">
            <a:avLst/>
          </a:prstGeom>
          <a:noFill/>
          <a:ln w="19050" algn="ctr">
            <a:solidFill>
              <a:srgbClr val="FF0000"/>
            </a:solidFill>
            <a:miter lim="800000"/>
          </a:ln>
          <a:effectLst>
            <a:outerShdw blurRad="50800" dist="38100" dir="2700000" algn="tl" rotWithShape="0">
              <a:prstClr val="black">
                <a:alpha val="40000"/>
              </a:prstClr>
            </a:outerShdw>
          </a:effectLst>
        </p:spPr>
        <p:txBody>
          <a:bodyPr wrap="none" anchor="ctr"/>
          <a:lstStyle/>
          <a:p>
            <a:pPr algn="ctr">
              <a:defRPr/>
            </a:pPr>
            <a:endParaRPr lang="en-US" sz="2000" dirty="0">
              <a:latin typeface="Tekton Pro" pitchFamily="34" charset="0"/>
              <a:cs typeface="Arial" panose="020B0604020202020204" pitchFamily="34" charset="0"/>
              <a:sym typeface="Arial" panose="020B0604020202020204" pitchFamily="34" charset="0"/>
            </a:endParaRPr>
          </a:p>
        </p:txBody>
      </p:sp>
      <p:sp>
        <p:nvSpPr>
          <p:cNvPr id="73" name="Rectangle 72"/>
          <p:cNvSpPr/>
          <p:nvPr/>
        </p:nvSpPr>
        <p:spPr bwMode="auto">
          <a:xfrm>
            <a:off x="739776" y="2525713"/>
            <a:ext cx="6145213" cy="830262"/>
          </a:xfrm>
          <a:prstGeom prst="rect">
            <a:avLst/>
          </a:prstGeom>
          <a:solidFill>
            <a:srgbClr val="FFFF00"/>
          </a:solidFill>
          <a:ln w="9525" algn="ctr">
            <a:solidFill>
              <a:schemeClr val="tx1"/>
            </a:solidFill>
            <a:miter lim="800000"/>
          </a:ln>
          <a:effectLst>
            <a:outerShdw blurRad="50800" dist="38100" dir="2700000" algn="tl" rotWithShape="0">
              <a:prstClr val="black">
                <a:alpha val="40000"/>
              </a:prstClr>
            </a:outerShdw>
          </a:effectLst>
        </p:spPr>
        <p:txBody>
          <a:bodyPr anchor="ctr">
            <a:spAutoFit/>
          </a:bodyPr>
          <a:lstStyle/>
          <a:p>
            <a:pPr>
              <a:defRPr/>
            </a:pPr>
            <a:r>
              <a:rPr lang="nn-NO" sz="1600" dirty="0">
                <a:solidFill>
                  <a:srgbClr val="0000FF"/>
                </a:solidFill>
                <a:latin typeface="Consolas" panose="020B0609020204030204" pitchFamily="49" charset="0"/>
                <a:cs typeface="Arial" panose="020B0604020202020204" pitchFamily="34" charset="0"/>
                <a:sym typeface="Arial" panose="020B0604020202020204" pitchFamily="34" charset="0"/>
              </a:rPr>
              <a:t>for </a:t>
            </a:r>
            <a:r>
              <a:rPr lang="nn-NO" sz="1600" dirty="0">
                <a:latin typeface="Consolas" panose="020B0609020204030204" pitchFamily="49" charset="0"/>
                <a:cs typeface="Arial" panose="020B0604020202020204" pitchFamily="34" charset="0"/>
                <a:sym typeface="Arial" panose="020B0604020202020204" pitchFamily="34" charset="0"/>
              </a:rPr>
              <a:t>(</a:t>
            </a:r>
            <a:r>
              <a:rPr lang="nn-NO" sz="1600" dirty="0">
                <a:solidFill>
                  <a:srgbClr val="0000FF"/>
                </a:solidFill>
                <a:latin typeface="Consolas" panose="020B0609020204030204" pitchFamily="49" charset="0"/>
                <a:cs typeface="Arial" panose="020B0604020202020204" pitchFamily="34" charset="0"/>
                <a:sym typeface="Arial" panose="020B0604020202020204" pitchFamily="34" charset="0"/>
              </a:rPr>
              <a:t>int </a:t>
            </a:r>
            <a:r>
              <a:rPr lang="nn-NO" sz="1600" dirty="0">
                <a:latin typeface="Consolas" panose="020B0609020204030204" pitchFamily="49" charset="0"/>
                <a:cs typeface="Arial" panose="020B0604020202020204" pitchFamily="34" charset="0"/>
                <a:sym typeface="Arial" panose="020B0604020202020204" pitchFamily="34" charset="0"/>
              </a:rPr>
              <a:t>i=0; i&lt;n; i++)</a:t>
            </a:r>
            <a:endParaRPr lang="nn-NO" sz="1600" dirty="0">
              <a:latin typeface="Consolas" panose="020B0609020204030204" pitchFamily="49" charset="0"/>
              <a:cs typeface="Arial" panose="020B0604020202020204" pitchFamily="34" charset="0"/>
              <a:sym typeface="Arial" panose="020B0604020202020204" pitchFamily="34" charset="0"/>
            </a:endParaRPr>
          </a:p>
          <a:p>
            <a:pPr>
              <a:defRPr/>
            </a:pPr>
            <a:r>
              <a:rPr lang="en-US" sz="1600" dirty="0">
                <a:latin typeface="Consolas" panose="020B0609020204030204" pitchFamily="49" charset="0"/>
                <a:cs typeface="Arial" panose="020B0604020202020204" pitchFamily="34" charset="0"/>
                <a:sym typeface="Arial" panose="020B0604020202020204" pitchFamily="34" charset="0"/>
              </a:rPr>
              <a:t>   z[</a:t>
            </a:r>
            <a:r>
              <a:rPr lang="en-US" sz="1600" dirty="0" err="1">
                <a:latin typeface="Consolas" panose="020B0609020204030204" pitchFamily="49" charset="0"/>
                <a:cs typeface="Arial" panose="020B0604020202020204" pitchFamily="34" charset="0"/>
                <a:sym typeface="Arial" panose="020B0604020202020204" pitchFamily="34" charset="0"/>
              </a:rPr>
              <a:t>i</a:t>
            </a:r>
            <a:r>
              <a:rPr lang="en-US" sz="1600" dirty="0">
                <a:latin typeface="Consolas" panose="020B0609020204030204" pitchFamily="49" charset="0"/>
                <a:cs typeface="Arial" panose="020B0604020202020204" pitchFamily="34" charset="0"/>
                <a:sym typeface="Arial" panose="020B0604020202020204" pitchFamily="34" charset="0"/>
              </a:rPr>
              <a:t>] = a * x[</a:t>
            </a:r>
            <a:r>
              <a:rPr lang="en-US" sz="1600" dirty="0" err="1">
                <a:latin typeface="Consolas" panose="020B0609020204030204" pitchFamily="49" charset="0"/>
                <a:cs typeface="Arial" panose="020B0604020202020204" pitchFamily="34" charset="0"/>
                <a:sym typeface="Arial" panose="020B0604020202020204" pitchFamily="34" charset="0"/>
              </a:rPr>
              <a:t>i</a:t>
            </a:r>
            <a:r>
              <a:rPr lang="en-US" sz="1600" dirty="0">
                <a:latin typeface="Consolas" panose="020B0609020204030204" pitchFamily="49" charset="0"/>
                <a:cs typeface="Arial" panose="020B0604020202020204" pitchFamily="34" charset="0"/>
                <a:sym typeface="Arial" panose="020B0604020202020204" pitchFamily="34" charset="0"/>
              </a:rPr>
              <a:t>] + y[</a:t>
            </a:r>
            <a:r>
              <a:rPr lang="en-US" sz="1600" dirty="0" err="1">
                <a:latin typeface="Consolas" panose="020B0609020204030204" pitchFamily="49" charset="0"/>
                <a:cs typeface="Arial" panose="020B0604020202020204" pitchFamily="34" charset="0"/>
                <a:sym typeface="Arial" panose="020B0604020202020204" pitchFamily="34" charset="0"/>
              </a:rPr>
              <a:t>i</a:t>
            </a:r>
            <a:r>
              <a:rPr lang="en-US" sz="1600" dirty="0">
                <a:latin typeface="Consolas" panose="020B0609020204030204" pitchFamily="49" charset="0"/>
                <a:cs typeface="Arial" panose="020B0604020202020204" pitchFamily="34" charset="0"/>
                <a:sym typeface="Arial" panose="020B0604020202020204" pitchFamily="34" charset="0"/>
              </a:rPr>
              <a:t>];</a:t>
            </a:r>
            <a:endParaRPr lang="en-US" sz="1600" dirty="0">
              <a:latin typeface="Consolas" panose="020B0609020204030204" pitchFamily="49" charset="0"/>
              <a:cs typeface="Arial" panose="020B0604020202020204" pitchFamily="34" charset="0"/>
              <a:sym typeface="Arial" panose="020B0604020202020204" pitchFamily="34" charset="0"/>
            </a:endParaRPr>
          </a:p>
          <a:p>
            <a:pPr>
              <a:defRPr/>
            </a:pPr>
            <a:endParaRPr lang="en-US" sz="1600" dirty="0">
              <a:latin typeface="Consolas" panose="020B0609020204030204" pitchFamily="49" charset="0"/>
              <a:cs typeface="Arial" panose="020B0604020202020204" pitchFamily="34" charset="0"/>
              <a:sym typeface="Arial" panose="020B0604020202020204" pitchFamily="34" charset="0"/>
            </a:endParaRPr>
          </a:p>
        </p:txBody>
      </p:sp>
      <p:sp>
        <p:nvSpPr>
          <p:cNvPr id="75" name="Rectangle 74"/>
          <p:cNvSpPr/>
          <p:nvPr/>
        </p:nvSpPr>
        <p:spPr>
          <a:xfrm>
            <a:off x="2286000" y="3143250"/>
            <a:ext cx="6140450" cy="2743200"/>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tabLst>
                <a:tab pos="234950" algn="l"/>
                <a:tab pos="457200" algn="l"/>
                <a:tab pos="692150" algn="l"/>
                <a:tab pos="914400" algn="l"/>
              </a:tabLst>
              <a:defRPr/>
            </a:pPr>
            <a:r>
              <a:rPr lang="en-US" sz="1100" b="1"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rPr>
              <a:t> start = …;</a:t>
            </a:r>
            <a:endPar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100" b="1"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rPr>
              <a:t> end   = …;</a:t>
            </a:r>
            <a:endPar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rPr>
              <a:t>for (</a:t>
            </a:r>
            <a:r>
              <a:rPr lang="en-US" sz="1100" b="1"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rPr>
              <a:t> t=0; t&lt;</a:t>
            </a:r>
            <a:r>
              <a:rPr lang="en-US" sz="1100" b="1" dirty="0" err="1">
                <a:solidFill>
                  <a:schemeClr val="tx1"/>
                </a:solidFill>
                <a:latin typeface="Consolas" panose="020B0609020204030204" pitchFamily="49" charset="0"/>
                <a:cs typeface="Consolas" panose="020B0609020204030204" pitchFamily="49" charset="0"/>
                <a:sym typeface="Arial" panose="020B0604020202020204" pitchFamily="34" charset="0"/>
              </a:rPr>
              <a:t>NumThreads</a:t>
            </a:r>
            <a:r>
              <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rPr>
              <a:t>; t++)</a:t>
            </a:r>
            <a:endPar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200" b="1"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[&amp;</a:t>
            </a:r>
            <a:r>
              <a:rPr lang="en-US" sz="1200" b="1" dirty="0" err="1">
                <a:solidFill>
                  <a:schemeClr val="tx1"/>
                </a:solidFill>
                <a:latin typeface="Consolas" panose="020B0609020204030204" pitchFamily="49" charset="0"/>
                <a:cs typeface="Consolas" panose="020B0609020204030204" pitchFamily="49" charset="0"/>
                <a:sym typeface="Arial" panose="020B0604020202020204" pitchFamily="34" charset="0"/>
              </a:rPr>
              <a:t>z,x,y,a,start,end</a:t>
            </a: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-&gt; void</a:t>
            </a:r>
            <a:endPar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for (</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 </a:t>
            </a:r>
            <a:r>
              <a:rPr lang="en-US" sz="1200" b="1" i="1" dirty="0">
                <a:solidFill>
                  <a:srgbClr val="5F5F5F"/>
                </a:solidFill>
                <a:latin typeface="Times New Roman" panose="02020603050405020304" pitchFamily="18" charset="0"/>
                <a:cs typeface="Times New Roman" panose="02020603050405020304" pitchFamily="18" charset="0"/>
                <a:sym typeface="Arial" panose="020B0604020202020204" pitchFamily="34" charset="0"/>
              </a:rPr>
              <a:t>start</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&lt; </a:t>
            </a:r>
            <a:r>
              <a:rPr lang="en-US" sz="1200" b="1" i="1" dirty="0">
                <a:solidFill>
                  <a:srgbClr val="5F5F5F"/>
                </a:solidFill>
                <a:latin typeface="Times New Roman" panose="02020603050405020304" pitchFamily="18" charset="0"/>
                <a:cs typeface="Times New Roman" panose="02020603050405020304" pitchFamily="18" charset="0"/>
                <a:sym typeface="Arial" panose="020B0604020202020204" pitchFamily="34" charset="0"/>
              </a:rPr>
              <a:t>end</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z[</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 a * x[</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 + y[</a:t>
            </a:r>
            <a:r>
              <a:rPr lang="en-US" sz="1200" dirty="0" err="1">
                <a:solidFill>
                  <a:srgbClr val="5F5F5F"/>
                </a:solidFill>
                <a:latin typeface="Consolas" panose="020B0609020204030204" pitchFamily="49" charset="0"/>
                <a:cs typeface="Consolas" panose="020B0609020204030204" pitchFamily="49" charset="0"/>
                <a:sym typeface="Arial" panose="020B0604020202020204" pitchFamily="34" charset="0"/>
              </a:rPr>
              <a:t>i</a:t>
            </a:r>
            <a:r>
              <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20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r>
              <a:rPr lang="en-US" sz="12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2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sz="12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 pos="1149350" algn="l"/>
              </a:tabLst>
              <a:defRPr/>
            </a:pPr>
            <a:endParaRPr lang="en-US" sz="11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 pos="1149350" algn="l"/>
              </a:tabLst>
              <a:defRPr/>
            </a:pPr>
            <a:r>
              <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rPr>
              <a:t>   start += …;</a:t>
            </a:r>
            <a:endPar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 pos="1149350" algn="l"/>
              </a:tabLst>
              <a:defRPr/>
            </a:pPr>
            <a:r>
              <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rPr>
              <a:t>   end   += …;</a:t>
            </a:r>
            <a:endParaRPr lang="en-US" sz="1100" b="1"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 pos="1149350" algn="l"/>
              </a:tabLst>
              <a:defRPr/>
            </a:pPr>
            <a:r>
              <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1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76" name="TextBox 75"/>
          <p:cNvSpPr txBox="1">
            <a:spLocks noChangeArrowheads="1"/>
          </p:cNvSpPr>
          <p:nvPr/>
        </p:nvSpPr>
        <p:spPr bwMode="auto">
          <a:xfrm>
            <a:off x="7381875" y="3163889"/>
            <a:ext cx="10223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000" b="1" i="1">
                <a:solidFill>
                  <a:srgbClr val="0000FF"/>
                </a:solidFill>
                <a:latin typeface="Times New Roman" panose="02020603050405020304" pitchFamily="18" charset="0"/>
                <a:cs typeface="Times New Roman" panose="02020603050405020304" pitchFamily="18" charset="0"/>
              </a:rPr>
              <a:t>Parallel</a:t>
            </a:r>
            <a:endParaRPr lang="en-US" altLang="en-US" sz="2000" b="1" i="1">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5">
                                            <p:bg/>
                                          </p:spTgt>
                                        </p:tgtEl>
                                        <p:attrNameLst>
                                          <p:attrName>style.visibility</p:attrName>
                                        </p:attrNameLst>
                                      </p:cBhvr>
                                      <p:to>
                                        <p:strVal val="visible"/>
                                      </p:to>
                                    </p:set>
                                    <p:animEffect transition="in" filter="dissolve">
                                      <p:cBhvr>
                                        <p:cTn id="13" dur="500"/>
                                        <p:tgtEl>
                                          <p:spTgt spid="75">
                                            <p:bg/>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dissolve">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5">
                                            <p:txEl>
                                              <p:pRg st="0" end="0"/>
                                            </p:txEl>
                                          </p:spTgt>
                                        </p:tgtEl>
                                        <p:attrNameLst>
                                          <p:attrName>style.visibility</p:attrName>
                                        </p:attrNameLst>
                                      </p:cBhvr>
                                      <p:to>
                                        <p:strVal val="visible"/>
                                      </p:to>
                                    </p:set>
                                    <p:animEffect transition="in" filter="dissolve">
                                      <p:cBhvr>
                                        <p:cTn id="21" dur="500"/>
                                        <p:tgtEl>
                                          <p:spTgt spid="75">
                                            <p:txEl>
                                              <p:pRg st="0" end="0"/>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5">
                                            <p:txEl>
                                              <p:pRg st="1" end="1"/>
                                            </p:txEl>
                                          </p:spTgt>
                                        </p:tgtEl>
                                        <p:attrNameLst>
                                          <p:attrName>style.visibility</p:attrName>
                                        </p:attrNameLst>
                                      </p:cBhvr>
                                      <p:to>
                                        <p:strVal val="visible"/>
                                      </p:to>
                                    </p:set>
                                    <p:animEffect transition="in" filter="dissolve">
                                      <p:cBhvr>
                                        <p:cTn id="24" dur="500"/>
                                        <p:tgtEl>
                                          <p:spTgt spid="7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5">
                                            <p:txEl>
                                              <p:pRg st="2" end="2"/>
                                            </p:txEl>
                                          </p:spTgt>
                                        </p:tgtEl>
                                        <p:attrNameLst>
                                          <p:attrName>style.visibility</p:attrName>
                                        </p:attrNameLst>
                                      </p:cBhvr>
                                      <p:to>
                                        <p:strVal val="visible"/>
                                      </p:to>
                                    </p:set>
                                    <p:animEffect transition="in" filter="dissolve">
                                      <p:cBhvr>
                                        <p:cTn id="29" dur="500"/>
                                        <p:tgtEl>
                                          <p:spTgt spid="75">
                                            <p:txEl>
                                              <p:pRg st="2" end="2"/>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5">
                                            <p:txEl>
                                              <p:pRg st="3" end="3"/>
                                            </p:txEl>
                                          </p:spTgt>
                                        </p:tgtEl>
                                        <p:attrNameLst>
                                          <p:attrName>style.visibility</p:attrName>
                                        </p:attrNameLst>
                                      </p:cBhvr>
                                      <p:to>
                                        <p:strVal val="visible"/>
                                      </p:to>
                                    </p:set>
                                    <p:animEffect transition="in" filter="dissolve">
                                      <p:cBhvr>
                                        <p:cTn id="32" dur="500"/>
                                        <p:tgtEl>
                                          <p:spTgt spid="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
                                            <p:txEl>
                                              <p:pRg st="4" end="4"/>
                                            </p:txEl>
                                          </p:spTgt>
                                        </p:tgtEl>
                                        <p:attrNameLst>
                                          <p:attrName>style.visibility</p:attrName>
                                        </p:attrNameLst>
                                      </p:cBhvr>
                                      <p:to>
                                        <p:strVal val="visible"/>
                                      </p:to>
                                    </p:set>
                                    <p:animEffect transition="in" filter="dissolve">
                                      <p:cBhvr>
                                        <p:cTn id="37" dur="500"/>
                                        <p:tgtEl>
                                          <p:spTgt spid="7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5">
                                            <p:txEl>
                                              <p:pRg st="5" end="5"/>
                                            </p:txEl>
                                          </p:spTgt>
                                        </p:tgtEl>
                                        <p:attrNameLst>
                                          <p:attrName>style.visibility</p:attrName>
                                        </p:attrNameLst>
                                      </p:cBhvr>
                                      <p:to>
                                        <p:strVal val="visible"/>
                                      </p:to>
                                    </p:set>
                                    <p:animEffect transition="in" filter="dissolve">
                                      <p:cBhvr>
                                        <p:cTn id="42" dur="500"/>
                                        <p:tgtEl>
                                          <p:spTgt spid="75">
                                            <p:txEl>
                                              <p:pRg st="5" end="5"/>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75">
                                            <p:txEl>
                                              <p:pRg st="6" end="6"/>
                                            </p:txEl>
                                          </p:spTgt>
                                        </p:tgtEl>
                                        <p:attrNameLst>
                                          <p:attrName>style.visibility</p:attrName>
                                        </p:attrNameLst>
                                      </p:cBhvr>
                                      <p:to>
                                        <p:strVal val="visible"/>
                                      </p:to>
                                    </p:set>
                                    <p:animEffect transition="in" filter="dissolve">
                                      <p:cBhvr>
                                        <p:cTn id="45" dur="500"/>
                                        <p:tgtEl>
                                          <p:spTgt spid="75">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75">
                                            <p:txEl>
                                              <p:pRg st="7" end="7"/>
                                            </p:txEl>
                                          </p:spTgt>
                                        </p:tgtEl>
                                        <p:attrNameLst>
                                          <p:attrName>style.visibility</p:attrName>
                                        </p:attrNameLst>
                                      </p:cBhvr>
                                      <p:to>
                                        <p:strVal val="visible"/>
                                      </p:to>
                                    </p:set>
                                    <p:animEffect transition="in" filter="dissolve">
                                      <p:cBhvr>
                                        <p:cTn id="50" dur="500"/>
                                        <p:tgtEl>
                                          <p:spTgt spid="75">
                                            <p:txEl>
                                              <p:pRg st="7" end="7"/>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5">
                                            <p:txEl>
                                              <p:pRg st="8" end="8"/>
                                            </p:txEl>
                                          </p:spTgt>
                                        </p:tgtEl>
                                        <p:attrNameLst>
                                          <p:attrName>style.visibility</p:attrName>
                                        </p:attrNameLst>
                                      </p:cBhvr>
                                      <p:to>
                                        <p:strVal val="visible"/>
                                      </p:to>
                                    </p:set>
                                    <p:animEffect transition="in" filter="dissolve">
                                      <p:cBhvr>
                                        <p:cTn id="53" dur="500"/>
                                        <p:tgtEl>
                                          <p:spTgt spid="75">
                                            <p:txEl>
                                              <p:pRg st="8" end="8"/>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75">
                                            <p:txEl>
                                              <p:pRg st="9" end="9"/>
                                            </p:txEl>
                                          </p:spTgt>
                                        </p:tgtEl>
                                        <p:attrNameLst>
                                          <p:attrName>style.visibility</p:attrName>
                                        </p:attrNameLst>
                                      </p:cBhvr>
                                      <p:to>
                                        <p:strVal val="visible"/>
                                      </p:to>
                                    </p:set>
                                    <p:animEffect transition="in" filter="dissolve">
                                      <p:cBhvr>
                                        <p:cTn id="56" dur="500"/>
                                        <p:tgtEl>
                                          <p:spTgt spid="75">
                                            <p:txEl>
                                              <p:pRg st="9" end="9"/>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75">
                                            <p:txEl>
                                              <p:pRg st="10" end="10"/>
                                            </p:txEl>
                                          </p:spTgt>
                                        </p:tgtEl>
                                        <p:attrNameLst>
                                          <p:attrName>style.visibility</p:attrName>
                                        </p:attrNameLst>
                                      </p:cBhvr>
                                      <p:to>
                                        <p:strVal val="visible"/>
                                      </p:to>
                                    </p:set>
                                    <p:animEffect transition="in" filter="dissolve">
                                      <p:cBhvr>
                                        <p:cTn id="59" dur="500"/>
                                        <p:tgtEl>
                                          <p:spTgt spid="75">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75">
                                            <p:txEl>
                                              <p:pRg st="12" end="12"/>
                                            </p:txEl>
                                          </p:spTgt>
                                        </p:tgtEl>
                                        <p:attrNameLst>
                                          <p:attrName>style.visibility</p:attrName>
                                        </p:attrNameLst>
                                      </p:cBhvr>
                                      <p:to>
                                        <p:strVal val="visible"/>
                                      </p:to>
                                    </p:set>
                                    <p:animEffect transition="in" filter="dissolve">
                                      <p:cBhvr>
                                        <p:cTn id="64" dur="500"/>
                                        <p:tgtEl>
                                          <p:spTgt spid="75">
                                            <p:txEl>
                                              <p:pRg st="12" end="12"/>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5">
                                            <p:txEl>
                                              <p:pRg st="13" end="13"/>
                                            </p:txEl>
                                          </p:spTgt>
                                        </p:tgtEl>
                                        <p:attrNameLst>
                                          <p:attrName>style.visibility</p:attrName>
                                        </p:attrNameLst>
                                      </p:cBhvr>
                                      <p:to>
                                        <p:strVal val="visible"/>
                                      </p:to>
                                    </p:set>
                                    <p:animEffect transition="in" filter="dissolve">
                                      <p:cBhvr>
                                        <p:cTn id="67" dur="500"/>
                                        <p:tgtEl>
                                          <p:spTgt spid="75">
                                            <p:txEl>
                                              <p:pRg st="13" end="13"/>
                                            </p:txEl>
                                          </p:spTgt>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5">
                                            <p:txEl>
                                              <p:pRg st="14" end="14"/>
                                            </p:txEl>
                                          </p:spTgt>
                                        </p:tgtEl>
                                        <p:attrNameLst>
                                          <p:attrName>style.visibility</p:attrName>
                                        </p:attrNameLst>
                                      </p:cBhvr>
                                      <p:to>
                                        <p:strVal val="visible"/>
                                      </p:to>
                                    </p:set>
                                    <p:animEffect transition="in" filter="dissolve">
                                      <p:cBhvr>
                                        <p:cTn id="70" dur="500"/>
                                        <p:tgtEl>
                                          <p:spTgt spid="7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animBg="1" build="allAtOnce"/>
      <p:bldP spid="7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B554E7B3-58A1-427D-A9BE-33CF58DDE16D}"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86019" name="Title 3"/>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Sequential Matrix Multiplication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86020" name="Footer Placeholder 4"/>
          <p:cNvSpPr>
            <a:spLocks noGrp="1"/>
          </p:cNvSpPr>
          <p:nvPr>
            <p:ph type="ftr" sz="quarter" idx="4294967295"/>
          </p:nvPr>
        </p:nvSpPr>
        <p:spPr>
          <a:xfrm>
            <a:off x="457200" y="5624513"/>
            <a:ext cx="2133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sz="1200">
              <a:solidFill>
                <a:srgbClr val="898989"/>
              </a:solidFill>
              <a:latin typeface="Calibri" panose="020F0502020204030204" pitchFamily="34" charset="0"/>
              <a:sym typeface="Calibri" panose="020F0502020204030204" pitchFamily="34" charset="0"/>
            </a:endParaRPr>
          </a:p>
        </p:txBody>
      </p:sp>
      <p:sp>
        <p:nvSpPr>
          <p:cNvPr id="6" name="Rectangle 5"/>
          <p:cNvSpPr/>
          <p:nvPr/>
        </p:nvSpPr>
        <p:spPr>
          <a:xfrm>
            <a:off x="381000" y="1943100"/>
            <a:ext cx="8534400" cy="3390900"/>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tabLst>
                <a:tab pos="234950" algn="l"/>
                <a:tab pos="457200" algn="l"/>
                <a:tab pos="692150" algn="l"/>
                <a:tab pos="914400" algn="l"/>
              </a:tabLst>
              <a:defRPr/>
            </a:pPr>
            <a:r>
              <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a:t>
            </a:r>
            <a:endPar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tabLst>
                <a:tab pos="234950" algn="l"/>
                <a:tab pos="457200" algn="l"/>
                <a:tab pos="692150" algn="l"/>
                <a:tab pos="914400" algn="l"/>
              </a:tabLst>
              <a:defRPr/>
            </a:pPr>
            <a:r>
              <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Naïve, triply-nested sequential solution:</a:t>
            </a:r>
            <a:endPar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tabLst>
                <a:tab pos="234950" algn="l"/>
                <a:tab pos="457200" algn="l"/>
                <a:tab pos="692150" algn="l"/>
                <a:tab pos="914400" algn="l"/>
              </a:tabLst>
              <a:defRPr/>
            </a:pPr>
            <a:r>
              <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a:t>
            </a:r>
            <a:endParaRPr lang="en-US" sz="14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spcBef>
                <a:spcPts val="300"/>
              </a:spcBef>
              <a:tabLst>
                <a:tab pos="234950" algn="l"/>
                <a:tab pos="457200" algn="l"/>
                <a:tab pos="692150" algn="l"/>
                <a:tab pos="914400" algn="l"/>
              </a:tabLst>
              <a:defRPr/>
            </a:pP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for (</a:t>
            </a:r>
            <a:r>
              <a:rPr lang="en-US" sz="1400" b="1"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 = 0; </a:t>
            </a:r>
            <a:r>
              <a:rPr lang="en-US" sz="1400" b="1"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 &lt; N; </a:t>
            </a:r>
            <a:r>
              <a:rPr lang="en-US" sz="1400" b="1"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for</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j = 0; j &lt; N; j++) </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C[</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][j] = 0.0;</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rPr>
              <a:t>for</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k = 0; k &lt; N; k++)</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C[</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][j] += (A[</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][k] * B[k][j]);</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 pos="114935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pic>
        <p:nvPicPr>
          <p:cNvPr id="7" name="Picture 4"/>
          <p:cNvPicPr>
            <a:picLocks noChangeAspect="1" noChangeArrowheads="1"/>
          </p:cNvPicPr>
          <p:nvPr/>
        </p:nvPicPr>
        <p:blipFill>
          <a:blip r:embed="rId1"/>
          <a:srcRect/>
          <a:stretch>
            <a:fillRect/>
          </a:stretch>
        </p:blipFill>
        <p:spPr bwMode="auto">
          <a:xfrm>
            <a:off x="4419600" y="2114551"/>
            <a:ext cx="4267200" cy="1141413"/>
          </a:xfrm>
          <a:prstGeom prst="rect">
            <a:avLst/>
          </a:prstGeom>
          <a:noFill/>
          <a:ln w="12700">
            <a:solidFill>
              <a:schemeClr val="accent1"/>
            </a:solidFill>
            <a:miter lim="800000"/>
            <a:headEnd/>
            <a:tailEnd/>
          </a:ln>
          <a:effectLst>
            <a:outerShdw blurRad="50800" dist="38100" dir="2700000" algn="tl" rotWithShape="0">
              <a:prstClr val="black">
                <a:alpha val="40000"/>
              </a:prstClr>
            </a:outerShdw>
          </a:effectLst>
        </p:spPr>
      </p:pic>
      <p:sp>
        <p:nvSpPr>
          <p:cNvPr id="86023" name="Footer Placeholder 6"/>
          <p:cNvSpPr txBox="1"/>
          <p:nvPr/>
        </p:nvSpPr>
        <p:spPr bwMode="auto">
          <a:xfrm>
            <a:off x="419100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dissolve">
                                      <p:cBhvr>
                                        <p:cTn id="10" dur="500"/>
                                        <p:tgtEl>
                                          <p:spTgt spid="6">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dissolve">
                                      <p:cBhvr>
                                        <p:cTn id="13" dur="500"/>
                                        <p:tgtEl>
                                          <p:spTgt spid="6">
                                            <p:txEl>
                                              <p:pRg st="12" end="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dissolve">
                                      <p:cBhvr>
                                        <p:cTn id="18" dur="500"/>
                                        <p:tgtEl>
                                          <p:spTgt spid="6">
                                            <p:txEl>
                                              <p:pRg st="5" end="5"/>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dissolve">
                                      <p:cBhvr>
                                        <p:cTn id="21" dur="500"/>
                                        <p:tgtEl>
                                          <p:spTgt spid="6">
                                            <p:txEl>
                                              <p:pRg st="6" end="6"/>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xEl>
                                              <p:pRg st="11" end="11"/>
                                            </p:txEl>
                                          </p:spTgt>
                                        </p:tgtEl>
                                        <p:attrNameLst>
                                          <p:attrName>style.visibility</p:attrName>
                                        </p:attrNameLst>
                                      </p:cBhvr>
                                      <p:to>
                                        <p:strVal val="visible"/>
                                      </p:to>
                                    </p:set>
                                    <p:animEffect transition="in" filter="dissolve">
                                      <p:cBhvr>
                                        <p:cTn id="24" dur="500"/>
                                        <p:tgtEl>
                                          <p:spTgt spid="6">
                                            <p:txEl>
                                              <p:pRg st="11" end="1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dissolve">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ssolve">
                                      <p:cBhvr>
                                        <p:cTn id="34" dur="500"/>
                                        <p:tgtEl>
                                          <p:spTgt spid="6">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dissolve">
                                      <p:cBhvr>
                                        <p:cTn id="3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txBox="1">
            <a:spLocks noGrp="1"/>
          </p:cNvSpPr>
          <p:nvPr>
            <p:ph idx="1"/>
          </p:nvPr>
        </p:nvSpPr>
        <p:spPr>
          <a:xfrm>
            <a:off x="533400" y="1600201"/>
            <a:ext cx="8229600" cy="3394075"/>
          </a:xfrm>
        </p:spPr>
        <p:txBody>
          <a:bodyPr/>
          <a:lstStyle/>
          <a:p>
            <a:pPr>
              <a:spcBef>
                <a:spcPts val="640"/>
              </a:spcBef>
              <a:buClr>
                <a:srgbClr val="000000"/>
              </a:buClr>
              <a:buFontTx/>
              <a:buChar char="•"/>
            </a:pP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A common pattern when creating multiple threads</a:t>
            </a:r>
            <a:endPar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87043"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BA360A3C-7B84-4B1B-BD7C-8DF9E59BDB5C}"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87044" name="Title 3"/>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Structured ("fork-join") parallelism</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grpSp>
        <p:nvGrpSpPr>
          <p:cNvPr id="2" name="Group 4"/>
          <p:cNvGrpSpPr/>
          <p:nvPr/>
        </p:nvGrpSpPr>
        <p:grpSpPr bwMode="auto">
          <a:xfrm>
            <a:off x="533400" y="2628900"/>
            <a:ext cx="1981200" cy="2743200"/>
            <a:chOff x="6781800" y="2514600"/>
            <a:chExt cx="1981200" cy="3657600"/>
          </a:xfrm>
        </p:grpSpPr>
        <p:sp>
          <p:nvSpPr>
            <p:cNvPr id="6" name="Rectangle 5"/>
            <p:cNvSpPr/>
            <p:nvPr/>
          </p:nvSpPr>
          <p:spPr>
            <a:xfrm>
              <a:off x="6781800" y="2514600"/>
              <a:ext cx="1981200" cy="3657600"/>
            </a:xfrm>
            <a:prstGeom prst="rect">
              <a:avLst/>
            </a:prstGeom>
            <a:solidFill>
              <a:srgbClr val="92D050"/>
            </a:solidFill>
            <a:ln w="19050" cap="flat" cmpd="sng" algn="ctr">
              <a:solidFill>
                <a:srgbClr val="000000"/>
              </a:solidFill>
              <a:prstDash val="solid"/>
            </a:ln>
            <a:effectLst>
              <a:outerShdw blurRad="50800" dist="38100" dir="2700000" algn="tl" rotWithShape="0">
                <a:prstClr val="black">
                  <a:alpha val="40000"/>
                </a:prstClr>
              </a:outerShdw>
            </a:effectLst>
          </p:spPr>
          <p:txBody>
            <a:bodyPr anchor="ctr"/>
            <a:lstStyle/>
            <a:p>
              <a:pPr algn="ctr">
                <a:defRPr/>
              </a:pPr>
              <a:endParaRPr lang="en-US" kern="0">
                <a:solidFill>
                  <a:srgbClr val="FFFFFF"/>
                </a:solidFill>
                <a:latin typeface="Corbel" panose="020B0503020204020204"/>
                <a:sym typeface="Arial" panose="020B0604020202020204" pitchFamily="34" charset="0"/>
              </a:endParaRPr>
            </a:p>
          </p:txBody>
        </p:sp>
        <p:sp>
          <p:nvSpPr>
            <p:cNvPr id="7" name="Line 4"/>
            <p:cNvSpPr>
              <a:spLocks noChangeShapeType="1"/>
            </p:cNvSpPr>
            <p:nvPr/>
          </p:nvSpPr>
          <p:spPr bwMode="auto">
            <a:xfrm>
              <a:off x="7924800" y="2857500"/>
              <a:ext cx="0" cy="535517"/>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8" name="Text Box 5"/>
            <p:cNvSpPr txBox="1">
              <a:spLocks noChangeArrowheads="1"/>
            </p:cNvSpPr>
            <p:nvPr/>
          </p:nvSpPr>
          <p:spPr bwMode="auto">
            <a:xfrm>
              <a:off x="7027863" y="2895600"/>
              <a:ext cx="679450" cy="615951"/>
            </a:xfrm>
            <a:prstGeom prst="rect">
              <a:avLst/>
            </a:prstGeom>
            <a:noFill/>
            <a:ln w="9525">
              <a:noFill/>
              <a:miter lim="800000"/>
            </a:ln>
            <a:effectLst/>
          </p:spPr>
          <p:txBody>
            <a:bodyPr wrap="none">
              <a:spAutoFit/>
            </a:bodyPr>
            <a:lstStyle/>
            <a:p>
              <a:pPr>
                <a:defRPr/>
              </a:pPr>
              <a:r>
                <a:rPr lang="en-US" sz="2400" i="1" kern="0" dirty="0">
                  <a:latin typeface="Times New Roman" panose="02020603050405020304" pitchFamily="18" charset="0"/>
                  <a:cs typeface="Times New Roman" panose="02020603050405020304" pitchFamily="18" charset="0"/>
                  <a:sym typeface="Arial" panose="020B0604020202020204" pitchFamily="34" charset="0"/>
                </a:rPr>
                <a:t>fork</a:t>
              </a:r>
              <a:endParaRPr lang="en-US" sz="2400" i="1" kern="0" dirty="0">
                <a:latin typeface="Times New Roman" panose="02020603050405020304" pitchFamily="18" charset="0"/>
                <a:cs typeface="Times New Roman" panose="02020603050405020304" pitchFamily="18" charset="0"/>
                <a:sym typeface="Arial" panose="020B0604020202020204" pitchFamily="34" charset="0"/>
              </a:endParaRPr>
            </a:p>
          </p:txBody>
        </p:sp>
        <p:sp>
          <p:nvSpPr>
            <p:cNvPr id="9" name="Line 6"/>
            <p:cNvSpPr>
              <a:spLocks noChangeShapeType="1"/>
            </p:cNvSpPr>
            <p:nvPr/>
          </p:nvSpPr>
          <p:spPr bwMode="auto">
            <a:xfrm flipH="1">
              <a:off x="7513638" y="3539067"/>
              <a:ext cx="365125" cy="389467"/>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0" name="Line 7"/>
            <p:cNvSpPr>
              <a:spLocks noChangeShapeType="1"/>
            </p:cNvSpPr>
            <p:nvPr/>
          </p:nvSpPr>
          <p:spPr bwMode="auto">
            <a:xfrm>
              <a:off x="7924800" y="3490384"/>
              <a:ext cx="0" cy="486833"/>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1" name="Line 8"/>
            <p:cNvSpPr>
              <a:spLocks noChangeShapeType="1"/>
            </p:cNvSpPr>
            <p:nvPr/>
          </p:nvSpPr>
          <p:spPr bwMode="auto">
            <a:xfrm>
              <a:off x="7970838" y="3539067"/>
              <a:ext cx="365125" cy="389467"/>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2" name="Line 9"/>
            <p:cNvSpPr>
              <a:spLocks noChangeShapeType="1"/>
            </p:cNvSpPr>
            <p:nvPr/>
          </p:nvSpPr>
          <p:spPr bwMode="auto">
            <a:xfrm>
              <a:off x="7924800" y="4023784"/>
              <a:ext cx="0" cy="535516"/>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3" name="Line 10"/>
            <p:cNvSpPr>
              <a:spLocks noChangeShapeType="1"/>
            </p:cNvSpPr>
            <p:nvPr/>
          </p:nvSpPr>
          <p:spPr bwMode="auto">
            <a:xfrm>
              <a:off x="7467600" y="4023784"/>
              <a:ext cx="0" cy="535516"/>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4" name="Line 11"/>
            <p:cNvSpPr>
              <a:spLocks noChangeShapeType="1"/>
            </p:cNvSpPr>
            <p:nvPr/>
          </p:nvSpPr>
          <p:spPr bwMode="auto">
            <a:xfrm>
              <a:off x="8382000" y="4023784"/>
              <a:ext cx="0" cy="535516"/>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5" name="Line 17"/>
            <p:cNvSpPr>
              <a:spLocks noChangeShapeType="1"/>
            </p:cNvSpPr>
            <p:nvPr/>
          </p:nvSpPr>
          <p:spPr bwMode="auto">
            <a:xfrm>
              <a:off x="7924800" y="5143500"/>
              <a:ext cx="0" cy="533400"/>
            </a:xfrm>
            <a:prstGeom prst="line">
              <a:avLst/>
            </a:prstGeom>
            <a:noFill/>
            <a:ln w="28575">
              <a:solidFill>
                <a:srgbClr val="000000"/>
              </a:solidFill>
              <a:round/>
              <a:tail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6" name="Line 14"/>
            <p:cNvSpPr>
              <a:spLocks noChangeShapeType="1"/>
            </p:cNvSpPr>
            <p:nvPr/>
          </p:nvSpPr>
          <p:spPr bwMode="auto">
            <a:xfrm flipH="1" flipV="1">
              <a:off x="7513638" y="4656667"/>
              <a:ext cx="365125" cy="389467"/>
            </a:xfrm>
            <a:prstGeom prst="line">
              <a:avLst/>
            </a:prstGeom>
            <a:noFill/>
            <a:ln w="28575">
              <a:solidFill>
                <a:srgbClr val="000000"/>
              </a:solidFill>
              <a:round/>
              <a:head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7" name="Line 15"/>
            <p:cNvSpPr>
              <a:spLocks noChangeShapeType="1"/>
            </p:cNvSpPr>
            <p:nvPr/>
          </p:nvSpPr>
          <p:spPr bwMode="auto">
            <a:xfrm flipV="1">
              <a:off x="7924800" y="4607984"/>
              <a:ext cx="0" cy="486833"/>
            </a:xfrm>
            <a:prstGeom prst="line">
              <a:avLst/>
            </a:prstGeom>
            <a:noFill/>
            <a:ln w="28575">
              <a:solidFill>
                <a:srgbClr val="000000"/>
              </a:solidFill>
              <a:round/>
              <a:head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8" name="Line 16"/>
            <p:cNvSpPr>
              <a:spLocks noChangeShapeType="1"/>
            </p:cNvSpPr>
            <p:nvPr/>
          </p:nvSpPr>
          <p:spPr bwMode="auto">
            <a:xfrm flipV="1">
              <a:off x="7970838" y="4656667"/>
              <a:ext cx="365125" cy="389467"/>
            </a:xfrm>
            <a:prstGeom prst="line">
              <a:avLst/>
            </a:prstGeom>
            <a:noFill/>
            <a:ln w="28575">
              <a:solidFill>
                <a:srgbClr val="000000"/>
              </a:solidFill>
              <a:round/>
              <a:headEnd type="triangle" w="med" len="med"/>
            </a:ln>
            <a:effectLst/>
          </p:spPr>
          <p:txBody>
            <a:bodyPr/>
            <a:lstStyle/>
            <a:p>
              <a:pPr>
                <a:defRPr/>
              </a:pPr>
              <a:endParaRPr lang="en-US" kern="0">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19" name="Text Box 18"/>
            <p:cNvSpPr txBox="1">
              <a:spLocks noChangeArrowheads="1"/>
            </p:cNvSpPr>
            <p:nvPr/>
          </p:nvSpPr>
          <p:spPr bwMode="auto">
            <a:xfrm>
              <a:off x="7027863" y="5105400"/>
              <a:ext cx="661987" cy="615951"/>
            </a:xfrm>
            <a:prstGeom prst="rect">
              <a:avLst/>
            </a:prstGeom>
            <a:noFill/>
            <a:ln w="9525">
              <a:noFill/>
              <a:miter lim="800000"/>
            </a:ln>
            <a:effectLst/>
          </p:spPr>
          <p:txBody>
            <a:bodyPr wrap="none">
              <a:spAutoFit/>
            </a:bodyPr>
            <a:lstStyle/>
            <a:p>
              <a:pPr>
                <a:defRPr/>
              </a:pPr>
              <a:r>
                <a:rPr lang="en-US" sz="2400" i="1" kern="0" dirty="0">
                  <a:latin typeface="Times New Roman" panose="02020603050405020304" pitchFamily="18" charset="0"/>
                  <a:cs typeface="Times New Roman" panose="02020603050405020304" pitchFamily="18" charset="0"/>
                  <a:sym typeface="Arial" panose="020B0604020202020204" pitchFamily="34" charset="0"/>
                </a:rPr>
                <a:t>join</a:t>
              </a:r>
              <a:endParaRPr lang="en-US" sz="2400" i="1" kern="0" dirty="0">
                <a:latin typeface="Times New Roman" panose="02020603050405020304" pitchFamily="18" charset="0"/>
                <a:cs typeface="Times New Roman" panose="02020603050405020304" pitchFamily="18" charset="0"/>
                <a:sym typeface="Arial" panose="020B0604020202020204" pitchFamily="34" charset="0"/>
              </a:endParaRPr>
            </a:p>
          </p:txBody>
        </p:sp>
      </p:grpSp>
      <p:sp>
        <p:nvSpPr>
          <p:cNvPr id="20" name="TextBox 19"/>
          <p:cNvSpPr txBox="1"/>
          <p:nvPr/>
        </p:nvSpPr>
        <p:spPr bwMode="auto">
          <a:xfrm>
            <a:off x="1066800" y="2484439"/>
            <a:ext cx="1447800" cy="369887"/>
          </a:xfrm>
          <a:prstGeom prst="rect">
            <a:avLst/>
          </a:prstGeom>
          <a:solidFill>
            <a:sysClr val="window" lastClr="FFFFFF"/>
          </a:solidFill>
          <a:ln w="19050">
            <a:solidFill>
              <a:srgbClr val="FF0000"/>
            </a:solidFill>
            <a:prstDash val="sysDot"/>
            <a:miter lim="800000"/>
          </a:ln>
        </p:spPr>
        <p:txBody>
          <a:bodyPr anchor="ctr">
            <a:spAutoFit/>
          </a:bodyPr>
          <a:lstStyle/>
          <a:p>
            <a:pPr>
              <a:defRPr/>
            </a:pPr>
            <a:r>
              <a:rPr lang="en-US" kern="0" dirty="0">
                <a:solidFill>
                  <a:srgbClr val="002060"/>
                </a:solidFill>
                <a:latin typeface="Tekton Pro" pitchFamily="34" charset="0"/>
                <a:cs typeface="Arial" panose="020B0604020202020204" pitchFamily="34" charset="0"/>
                <a:sym typeface="Arial" panose="020B0604020202020204" pitchFamily="34" charset="0"/>
              </a:rPr>
              <a:t>Sequential</a:t>
            </a:r>
            <a:endParaRPr lang="en-US" kern="0" dirty="0">
              <a:solidFill>
                <a:srgbClr val="002060"/>
              </a:solidFill>
              <a:latin typeface="Tekton Pro" pitchFamily="34" charset="0"/>
              <a:cs typeface="Arial" panose="020B0604020202020204" pitchFamily="34" charset="0"/>
              <a:sym typeface="Arial" panose="020B0604020202020204" pitchFamily="34" charset="0"/>
            </a:endParaRPr>
          </a:p>
        </p:txBody>
      </p:sp>
      <p:sp>
        <p:nvSpPr>
          <p:cNvPr id="21" name="TextBox 20"/>
          <p:cNvSpPr txBox="1"/>
          <p:nvPr/>
        </p:nvSpPr>
        <p:spPr bwMode="auto">
          <a:xfrm>
            <a:off x="1060450" y="4999039"/>
            <a:ext cx="1377950" cy="369887"/>
          </a:xfrm>
          <a:prstGeom prst="rect">
            <a:avLst/>
          </a:prstGeom>
          <a:solidFill>
            <a:sysClr val="window" lastClr="FFFFFF"/>
          </a:solidFill>
          <a:ln w="19050">
            <a:solidFill>
              <a:srgbClr val="FF0000"/>
            </a:solidFill>
            <a:prstDash val="sysDot"/>
            <a:miter lim="800000"/>
          </a:ln>
        </p:spPr>
        <p:txBody>
          <a:bodyPr anchor="ctr">
            <a:spAutoFit/>
          </a:bodyPr>
          <a:lstStyle/>
          <a:p>
            <a:pPr>
              <a:defRPr/>
            </a:pPr>
            <a:r>
              <a:rPr lang="en-US" kern="0" dirty="0">
                <a:solidFill>
                  <a:srgbClr val="002060"/>
                </a:solidFill>
                <a:latin typeface="Tekton Pro" pitchFamily="34" charset="0"/>
                <a:cs typeface="Arial" panose="020B0604020202020204" pitchFamily="34" charset="0"/>
                <a:sym typeface="Arial" panose="020B0604020202020204" pitchFamily="34" charset="0"/>
              </a:rPr>
              <a:t>Sequential</a:t>
            </a:r>
            <a:endParaRPr lang="en-US" kern="0" dirty="0">
              <a:solidFill>
                <a:srgbClr val="002060"/>
              </a:solidFill>
              <a:latin typeface="Tekton Pro" pitchFamily="34" charset="0"/>
              <a:cs typeface="Arial" panose="020B0604020202020204" pitchFamily="34" charset="0"/>
              <a:sym typeface="Arial" panose="020B0604020202020204" pitchFamily="34" charset="0"/>
            </a:endParaRPr>
          </a:p>
        </p:txBody>
      </p:sp>
      <p:sp>
        <p:nvSpPr>
          <p:cNvPr id="22" name="TextBox 21"/>
          <p:cNvSpPr txBox="1"/>
          <p:nvPr/>
        </p:nvSpPr>
        <p:spPr bwMode="auto">
          <a:xfrm>
            <a:off x="152400" y="3770313"/>
            <a:ext cx="1066800" cy="368300"/>
          </a:xfrm>
          <a:prstGeom prst="rect">
            <a:avLst/>
          </a:prstGeom>
          <a:solidFill>
            <a:sysClr val="window" lastClr="FFFFFF"/>
          </a:solidFill>
          <a:ln w="19050">
            <a:solidFill>
              <a:srgbClr val="FF0000"/>
            </a:solidFill>
            <a:prstDash val="sysDot"/>
            <a:miter lim="800000"/>
          </a:ln>
        </p:spPr>
        <p:txBody>
          <a:bodyPr anchor="ctr">
            <a:spAutoFit/>
          </a:bodyPr>
          <a:lstStyle/>
          <a:p>
            <a:pPr>
              <a:defRPr/>
            </a:pPr>
            <a:r>
              <a:rPr lang="en-US" kern="0" dirty="0">
                <a:solidFill>
                  <a:srgbClr val="002060"/>
                </a:solidFill>
                <a:latin typeface="Tekton Pro" pitchFamily="34" charset="0"/>
                <a:cs typeface="Arial" panose="020B0604020202020204" pitchFamily="34" charset="0"/>
                <a:sym typeface="Arial" panose="020B0604020202020204" pitchFamily="34" charset="0"/>
              </a:rPr>
              <a:t>Parallel</a:t>
            </a:r>
            <a:endParaRPr lang="en-US" kern="0" dirty="0">
              <a:solidFill>
                <a:srgbClr val="002060"/>
              </a:solidFill>
              <a:latin typeface="Tekton Pro" pitchFamily="34" charset="0"/>
              <a:cs typeface="Arial" panose="020B0604020202020204" pitchFamily="34" charset="0"/>
              <a:sym typeface="Arial" panose="020B0604020202020204" pitchFamily="34" charset="0"/>
            </a:endParaRPr>
          </a:p>
        </p:txBody>
      </p:sp>
      <p:sp>
        <p:nvSpPr>
          <p:cNvPr id="23" name="Rectangle 22"/>
          <p:cNvSpPr/>
          <p:nvPr/>
        </p:nvSpPr>
        <p:spPr>
          <a:xfrm>
            <a:off x="3200400" y="2209800"/>
            <a:ext cx="5638800" cy="2628900"/>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a:lstStyle/>
          <a:p>
            <a:pPr>
              <a:lnSpc>
                <a:spcPts val="1600"/>
              </a:lnSpc>
              <a:defRPr/>
            </a:pPr>
            <a:r>
              <a:rPr lang="en-US" sz="1600" i="1"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sz="1600" b="1" i="1" dirty="0">
                <a:solidFill>
                  <a:srgbClr val="0000FF"/>
                </a:solidFill>
                <a:latin typeface="Consolas" panose="020B0609020204030204" pitchFamily="49" charset="0"/>
                <a:cs typeface="Consolas" panose="020B0609020204030204" pitchFamily="49" charset="0"/>
                <a:sym typeface="Arial" panose="020B0604020202020204" pitchFamily="34" charset="0"/>
              </a:rPr>
              <a:t>vector</a:t>
            </a:r>
            <a:r>
              <a:rPr lang="en-US" sz="1600" i="1"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i="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::vector&lt;</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::thread&gt;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threads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cores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::thread::</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hardware_concurrency</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for</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=0;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&lt;cores;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1 per core:</a:t>
            </a:r>
            <a:endParaRPr lang="en-US" sz="16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auto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code</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600" b="1" dirty="0">
                <a:solidFill>
                  <a:srgbClr val="FF0000"/>
                </a:solidFill>
                <a:latin typeface="Consolas" panose="020B0609020204030204" pitchFamily="49" charset="0"/>
                <a:cs typeface="Consolas" panose="020B0609020204030204" pitchFamily="49" charset="0"/>
                <a:sym typeface="Arial" panose="020B0604020202020204" pitchFamily="34" charset="0"/>
              </a:rPr>
              <a:t>[]() { </a:t>
            </a:r>
            <a:r>
              <a:rPr lang="en-US" sz="1600" b="1" dirty="0" err="1">
                <a:solidFill>
                  <a:srgbClr val="FF0000"/>
                </a:solidFill>
                <a:latin typeface="Consolas" panose="020B0609020204030204" pitchFamily="49" charset="0"/>
                <a:cs typeface="Consolas" panose="020B0609020204030204" pitchFamily="49" charset="0"/>
                <a:sym typeface="Arial" panose="020B0604020202020204" pitchFamily="34" charset="0"/>
              </a:rPr>
              <a:t>DoSomeWork</a:t>
            </a:r>
            <a:r>
              <a:rPr lang="en-US" sz="1600" b="1" dirty="0">
                <a:solidFill>
                  <a:srgbClr val="FF0000"/>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threads.push_back</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thread(code) </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24" name="Rectangle 23"/>
          <p:cNvSpPr/>
          <p:nvPr/>
        </p:nvSpPr>
        <p:spPr>
          <a:xfrm>
            <a:off x="3200400" y="4876800"/>
            <a:ext cx="5638800" cy="757238"/>
          </a:xfrm>
          <a:prstGeom prst="rect">
            <a:avLst/>
          </a:prstGeom>
          <a:solidFill>
            <a:srgbClr val="FFC0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bIns="182880"/>
          <a:lstStyle/>
          <a:p>
            <a:pPr>
              <a:lnSpc>
                <a:spcPts val="1600"/>
              </a:lnSpc>
              <a:defRPr/>
            </a:pP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for</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::thread&amp; t : threads) </a:t>
            </a:r>
            <a:r>
              <a:rPr lang="en-US" sz="1600"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 new range-based for:</a:t>
            </a:r>
            <a:endParaRPr lang="en-US" sz="1600"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t.join</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cxnSp>
        <p:nvCxnSpPr>
          <p:cNvPr id="25" name="Straight Connector 24"/>
          <p:cNvCxnSpPr/>
          <p:nvPr/>
        </p:nvCxnSpPr>
        <p:spPr>
          <a:xfrm flipV="1">
            <a:off x="1722438" y="3114676"/>
            <a:ext cx="1477962" cy="20002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774826" y="4572001"/>
            <a:ext cx="1425575" cy="34607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7053" name="Footer Placeholder 6"/>
          <p:cNvSpPr txBox="1"/>
          <p:nvPr/>
        </p:nvSpPr>
        <p:spPr bwMode="auto">
          <a:xfrm>
            <a:off x="419100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dissolve">
                                      <p:cBhvr>
                                        <p:cTn id="31" dur="500"/>
                                        <p:tgtEl>
                                          <p:spTgt spid="2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par>
                                <p:cTn id="35" presetID="9" presetClass="entr" presetSubtype="0" fill="hold" nodeType="with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animEffect transition="in" filter="dissolve">
                                      <p:cBhvr>
                                        <p:cTn id="37" dur="500"/>
                                        <p:tgtEl>
                                          <p:spTgt spid="2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3">
                                            <p:txEl>
                                              <p:pRg st="2" end="2"/>
                                            </p:txEl>
                                          </p:spTgt>
                                        </p:tgtEl>
                                        <p:attrNameLst>
                                          <p:attrName>style.visibility</p:attrName>
                                        </p:attrNameLst>
                                      </p:cBhvr>
                                      <p:to>
                                        <p:strVal val="visible"/>
                                      </p:to>
                                    </p:set>
                                    <p:animEffect transition="in" filter="dissolve">
                                      <p:cBhvr>
                                        <p:cTn id="42" dur="500"/>
                                        <p:tgtEl>
                                          <p:spTgt spid="2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3">
                                            <p:txEl>
                                              <p:pRg st="4" end="4"/>
                                            </p:txEl>
                                          </p:spTgt>
                                        </p:tgtEl>
                                        <p:attrNameLst>
                                          <p:attrName>style.visibility</p:attrName>
                                        </p:attrNameLst>
                                      </p:cBhvr>
                                      <p:to>
                                        <p:strVal val="visible"/>
                                      </p:to>
                                    </p:set>
                                    <p:animEffect transition="in" filter="dissolve">
                                      <p:cBhvr>
                                        <p:cTn id="47" dur="500"/>
                                        <p:tgtEl>
                                          <p:spTgt spid="2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3">
                                            <p:txEl>
                                              <p:pRg st="6" end="6"/>
                                            </p:txEl>
                                          </p:spTgt>
                                        </p:tgtEl>
                                        <p:attrNameLst>
                                          <p:attrName>style.visibility</p:attrName>
                                        </p:attrNameLst>
                                      </p:cBhvr>
                                      <p:to>
                                        <p:strVal val="visible"/>
                                      </p:to>
                                    </p:set>
                                    <p:animEffect transition="in" filter="dissolve">
                                      <p:cBhvr>
                                        <p:cTn id="52" dur="500"/>
                                        <p:tgtEl>
                                          <p:spTgt spid="23">
                                            <p:txEl>
                                              <p:pRg st="6" end="6"/>
                                            </p:txEl>
                                          </p:spTgt>
                                        </p:tgtEl>
                                      </p:cBhvr>
                                    </p:animEffect>
                                  </p:childTnLst>
                                </p:cTn>
                              </p:par>
                              <p:par>
                                <p:cTn id="53" presetID="9" presetClass="entr" presetSubtype="0" fill="hold" nodeType="withEffect">
                                  <p:stCondLst>
                                    <p:cond delay="0"/>
                                  </p:stCondLst>
                                  <p:childTnLst>
                                    <p:set>
                                      <p:cBhvr>
                                        <p:cTn id="54" dur="1" fill="hold">
                                          <p:stCondLst>
                                            <p:cond delay="0"/>
                                          </p:stCondLst>
                                        </p:cTn>
                                        <p:tgtEl>
                                          <p:spTgt spid="23">
                                            <p:txEl>
                                              <p:pRg st="7" end="7"/>
                                            </p:txEl>
                                          </p:spTgt>
                                        </p:tgtEl>
                                        <p:attrNameLst>
                                          <p:attrName>style.visibility</p:attrName>
                                        </p:attrNameLst>
                                      </p:cBhvr>
                                      <p:to>
                                        <p:strVal val="visible"/>
                                      </p:to>
                                    </p:set>
                                    <p:animEffect transition="in" filter="dissolve">
                                      <p:cBhvr>
                                        <p:cTn id="55" dur="500"/>
                                        <p:tgtEl>
                                          <p:spTgt spid="23">
                                            <p:txEl>
                                              <p:pRg st="7" end="7"/>
                                            </p:txEl>
                                          </p:spTgt>
                                        </p:tgtEl>
                                      </p:cBhvr>
                                    </p:animEffect>
                                  </p:childTnLst>
                                </p:cTn>
                              </p:par>
                              <p:par>
                                <p:cTn id="56" presetID="9" presetClass="entr" presetSubtype="0" fill="hold" nodeType="withEffect">
                                  <p:stCondLst>
                                    <p:cond delay="0"/>
                                  </p:stCondLst>
                                  <p:childTnLst>
                                    <p:set>
                                      <p:cBhvr>
                                        <p:cTn id="57" dur="1" fill="hold">
                                          <p:stCondLst>
                                            <p:cond delay="0"/>
                                          </p:stCondLst>
                                        </p:cTn>
                                        <p:tgtEl>
                                          <p:spTgt spid="23">
                                            <p:txEl>
                                              <p:pRg st="10" end="10"/>
                                            </p:txEl>
                                          </p:spTgt>
                                        </p:tgtEl>
                                        <p:attrNameLst>
                                          <p:attrName>style.visibility</p:attrName>
                                        </p:attrNameLst>
                                      </p:cBhvr>
                                      <p:to>
                                        <p:strVal val="visible"/>
                                      </p:to>
                                    </p:set>
                                    <p:animEffect transition="in" filter="dissolve">
                                      <p:cBhvr>
                                        <p:cTn id="58" dur="500"/>
                                        <p:tgtEl>
                                          <p:spTgt spid="23">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xEl>
                                              <p:pRg st="8" end="8"/>
                                            </p:txEl>
                                          </p:spTgt>
                                        </p:tgtEl>
                                        <p:attrNameLst>
                                          <p:attrName>style.visibility</p:attrName>
                                        </p:attrNameLst>
                                      </p:cBhvr>
                                      <p:to>
                                        <p:strVal val="visible"/>
                                      </p:to>
                                    </p:set>
                                    <p:animEffect transition="in" filter="dissolve">
                                      <p:cBhvr>
                                        <p:cTn id="63" dur="500"/>
                                        <p:tgtEl>
                                          <p:spTgt spid="23">
                                            <p:txEl>
                                              <p:pRg st="8" end="8"/>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3">
                                            <p:txEl>
                                              <p:pRg st="9" end="9"/>
                                            </p:txEl>
                                          </p:spTgt>
                                        </p:tgtEl>
                                        <p:attrNameLst>
                                          <p:attrName>style.visibility</p:attrName>
                                        </p:attrNameLst>
                                      </p:cBhvr>
                                      <p:to>
                                        <p:strVal val="visible"/>
                                      </p:to>
                                    </p:set>
                                    <p:animEffect transition="in" filter="dissolve">
                                      <p:cBhvr>
                                        <p:cTn id="68" dur="500"/>
                                        <p:tgtEl>
                                          <p:spTgt spid="23">
                                            <p:txEl>
                                              <p:pRg st="9" end="9"/>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dissolv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4">
                                            <p:txEl>
                                              <p:pRg st="0" end="0"/>
                                            </p:txEl>
                                          </p:spTgt>
                                        </p:tgtEl>
                                        <p:attrNameLst>
                                          <p:attrName>style.visibility</p:attrName>
                                        </p:attrNameLst>
                                      </p:cBhvr>
                                      <p:to>
                                        <p:strVal val="visible"/>
                                      </p:to>
                                    </p:set>
                                    <p:animEffect transition="in" filter="dissolve">
                                      <p:cBhvr>
                                        <p:cTn id="81" dur="500"/>
                                        <p:tgtEl>
                                          <p:spTgt spid="24">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24">
                                            <p:txEl>
                                              <p:pRg st="1" end="1"/>
                                            </p:txEl>
                                          </p:spTgt>
                                        </p:tgtEl>
                                        <p:attrNameLst>
                                          <p:attrName>style.visibility</p:attrName>
                                        </p:attrNameLst>
                                      </p:cBhvr>
                                      <p:to>
                                        <p:strVal val="visible"/>
                                      </p:to>
                                    </p:set>
                                    <p:animEffect transition="in" filter="dissolve">
                                      <p:cBhvr>
                                        <p:cTn id="86"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A39FBCDA-3411-4FB4-B24E-21F84623C300}"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88067" name="Title 3"/>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Parallel solution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5" name="Rectangle 4"/>
          <p:cNvSpPr/>
          <p:nvPr/>
        </p:nvSpPr>
        <p:spPr>
          <a:xfrm>
            <a:off x="381000" y="1828800"/>
            <a:ext cx="6858000" cy="4171950"/>
          </a:xfrm>
          <a:prstGeom prst="rect">
            <a:avLst/>
          </a:prstGeom>
          <a:solidFill>
            <a:srgbClr val="00FF99"/>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4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rows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N / </a:t>
            </a:r>
            <a:r>
              <a:rPr lang="en-US" sz="1600" i="1" dirty="0" err="1">
                <a:solidFill>
                  <a:srgbClr val="0000FF"/>
                </a:solidFill>
                <a:latin typeface="Consolas" panose="020B0609020204030204" pitchFamily="49" charset="0"/>
                <a:cs typeface="Consolas" panose="020B0609020204030204" pitchFamily="49" charset="0"/>
                <a:sym typeface="Arial" panose="020B0604020202020204" pitchFamily="34" charset="0"/>
              </a:rPr>
              <a:t>numthreads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extra</a:t>
            </a:r>
            <a:r>
              <a:rPr lang="en-US" sz="16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N % </a:t>
            </a:r>
            <a:r>
              <a:rPr lang="en-US" sz="1600" i="1" dirty="0" err="1">
                <a:solidFill>
                  <a:srgbClr val="0000FF"/>
                </a:solidFill>
                <a:latin typeface="Consolas" panose="020B0609020204030204" pitchFamily="49" charset="0"/>
                <a:cs typeface="Consolas" panose="020B0609020204030204" pitchFamily="49" charset="0"/>
                <a:sym typeface="Arial" panose="020B0604020202020204" pitchFamily="34" charset="0"/>
              </a:rPr>
              <a:t>numthreads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start</a:t>
            </a:r>
            <a:r>
              <a:rPr lang="en-US" sz="16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0;     </a:t>
            </a: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each thread does [</a:t>
            </a:r>
            <a:r>
              <a:rPr lang="en-US" sz="1600" i="1" dirty="0" err="1">
                <a:solidFill>
                  <a:srgbClr val="FF0000"/>
                </a:solidFill>
                <a:latin typeface="Times New Roman" panose="02020603050405020304" pitchFamily="18" charset="0"/>
                <a:cs typeface="Times New Roman" panose="02020603050405020304" pitchFamily="18" charset="0"/>
                <a:sym typeface="Arial" panose="020B0604020202020204" pitchFamily="34" charset="0"/>
              </a:rPr>
              <a:t>start..end</a:t>
            </a: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a:t>
            </a:r>
            <a:endPar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400"/>
              </a:lnSpc>
              <a:defRPr/>
            </a:pP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end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rows;</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vector&lt;thread&gt;  workers;</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for</a:t>
            </a:r>
            <a:r>
              <a:rPr lang="en-US" sz="16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t = 1; t &lt;= </a:t>
            </a:r>
            <a:r>
              <a:rPr lang="en-US" sz="1600" i="1" dirty="0" err="1">
                <a:solidFill>
                  <a:schemeClr val="tx1"/>
                </a:solidFill>
                <a:latin typeface="Consolas" panose="020B0609020204030204" pitchFamily="49" charset="0"/>
                <a:cs typeface="Consolas" panose="020B0609020204030204" pitchFamily="49" charset="0"/>
                <a:sym typeface="Arial" panose="020B0604020202020204" pitchFamily="34" charset="0"/>
              </a:rPr>
              <a:t>numthreads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if (t ==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numthreads</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last thread does extra rows:</a:t>
            </a:r>
            <a:endPar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end += extra;</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workers.push_back</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thread([start, end, N, &amp;C, &amp;A, &amp;B]()</a:t>
            </a:r>
            <a:endPar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for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600" dirty="0">
                <a:solidFill>
                  <a:srgbClr val="0000FF"/>
                </a:solidFill>
                <a:latin typeface="Consolas" panose="020B0609020204030204" pitchFamily="49" charset="0"/>
                <a:cs typeface="Consolas" panose="020B0609020204030204" pitchFamily="49" charset="0"/>
                <a:sym typeface="Arial" panose="020B0604020202020204" pitchFamily="34" charset="0"/>
              </a:rPr>
              <a:t>start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&lt; </a:t>
            </a:r>
            <a:r>
              <a:rPr lang="en-US" sz="1600" dirty="0">
                <a:solidFill>
                  <a:srgbClr val="0000FF"/>
                </a:solidFill>
                <a:latin typeface="Consolas" panose="020B0609020204030204" pitchFamily="49" charset="0"/>
                <a:cs typeface="Consolas" panose="020B0609020204030204" pitchFamily="49" charset="0"/>
                <a:sym typeface="Arial" panose="020B0604020202020204" pitchFamily="34" charset="0"/>
              </a:rPr>
              <a:t>end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for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j = 0; j &lt; N; j++)</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C[</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][j] = 0.0;</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for (</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k = 0; k &lt; N; k++)</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 pos="114935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C[</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][j] += (A[</a:t>
            </a:r>
            <a:r>
              <a:rPr lang="en-US" sz="1600" dirty="0" err="1">
                <a:solidFill>
                  <a:schemeClr val="tx1"/>
                </a:solidFill>
                <a:latin typeface="Consolas" panose="020B0609020204030204" pitchFamily="49" charset="0"/>
                <a:cs typeface="Consolas" panose="020B0609020204030204" pitchFamily="49" charset="0"/>
                <a:sym typeface="Arial" panose="020B0604020202020204" pitchFamily="34" charset="0"/>
              </a:rPr>
              <a:t>i</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][k] * B[k][j]);</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start = end;</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end   = start + rows;</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2" name="Group 5"/>
          <p:cNvGrpSpPr/>
          <p:nvPr/>
        </p:nvGrpSpPr>
        <p:grpSpPr bwMode="auto">
          <a:xfrm>
            <a:off x="685800" y="5029200"/>
            <a:ext cx="8458200" cy="971550"/>
            <a:chOff x="-990600" y="5996354"/>
            <a:chExt cx="8458200" cy="1295400"/>
          </a:xfrm>
        </p:grpSpPr>
        <p:sp>
          <p:nvSpPr>
            <p:cNvPr id="7" name="Rectangle 6"/>
            <p:cNvSpPr/>
            <p:nvPr/>
          </p:nvSpPr>
          <p:spPr>
            <a:xfrm>
              <a:off x="3200400" y="5996354"/>
              <a:ext cx="4267200" cy="609600"/>
            </a:xfrm>
            <a:prstGeom prst="rect">
              <a:avLst/>
            </a:prstGeom>
            <a:solidFill>
              <a:schemeClr val="accent1">
                <a:lumMod val="20000"/>
                <a:lumOff val="80000"/>
              </a:schemeClr>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500"/>
                </a:lnSpc>
                <a:defRPr/>
              </a:pP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for </a:t>
              </a:r>
              <a:r>
                <a:rPr lang="en-US" b="1"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thread&amp; t : workers</a:t>
              </a:r>
              <a:r>
                <a:rPr lang="en-US"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spcBef>
                  <a:spcPts val="300"/>
                </a:spcBef>
                <a:defRPr/>
              </a:pPr>
              <a:r>
                <a:rPr lang="en-US"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b="1" dirty="0" err="1">
                  <a:solidFill>
                    <a:schemeClr val="tx1"/>
                  </a:solidFill>
                  <a:latin typeface="Consolas" panose="020B0609020204030204" pitchFamily="49" charset="0"/>
                  <a:cs typeface="Consolas" panose="020B0609020204030204" pitchFamily="49" charset="0"/>
                  <a:sym typeface="Arial" panose="020B0604020202020204" pitchFamily="34" charset="0"/>
                </a:rPr>
                <a:t>t.join</a:t>
              </a:r>
              <a:r>
                <a:rPr lang="en-US" b="1"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cxnSp>
          <p:nvCxnSpPr>
            <p:cNvPr id="8" name="Straight Connector 7"/>
            <p:cNvCxnSpPr>
              <a:endCxn id="7" idx="1"/>
            </p:cNvCxnSpPr>
            <p:nvPr/>
          </p:nvCxnSpPr>
          <p:spPr>
            <a:xfrm flipV="1">
              <a:off x="-990600" y="6301154"/>
              <a:ext cx="4191000" cy="9906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 name="Group 8"/>
          <p:cNvGrpSpPr/>
          <p:nvPr/>
        </p:nvGrpSpPr>
        <p:grpSpPr bwMode="auto">
          <a:xfrm>
            <a:off x="3124200" y="1600200"/>
            <a:ext cx="5784850" cy="439738"/>
            <a:chOff x="3200400" y="990600"/>
            <a:chExt cx="5785340" cy="586154"/>
          </a:xfrm>
        </p:grpSpPr>
        <p:sp>
          <p:nvSpPr>
            <p:cNvPr id="10" name="Rectangle 9"/>
            <p:cNvSpPr/>
            <p:nvPr/>
          </p:nvSpPr>
          <p:spPr>
            <a:xfrm>
              <a:off x="4333971" y="990600"/>
              <a:ext cx="4651769" cy="586154"/>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500"/>
                </a:lnSpc>
                <a:defRPr/>
              </a:pPr>
              <a:r>
                <a:rPr lang="en-US" sz="14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1 thread per core:</a:t>
              </a:r>
              <a:endParaRPr lang="en-US" sz="14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500"/>
                </a:lnSpc>
                <a:defRPr/>
              </a:pP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numthreads</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 = thread::</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hardware_concurrency</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sz="14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cxnSp>
          <p:nvCxnSpPr>
            <p:cNvPr id="11" name="Straight Connector 10"/>
            <p:cNvCxnSpPr>
              <a:endCxn id="10" idx="1"/>
            </p:cNvCxnSpPr>
            <p:nvPr/>
          </p:nvCxnSpPr>
          <p:spPr>
            <a:xfrm flipV="1">
              <a:off x="3200400" y="1284735"/>
              <a:ext cx="1133571" cy="29201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05600" y="2343151"/>
            <a:ext cx="2103438"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dissolve">
                                      <p:cBhvr>
                                        <p:cTn id="7" dur="500"/>
                                        <p:tgtEl>
                                          <p:spTgt spid="5">
                                            <p:txEl>
                                              <p:pRg st="11" end="1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dissolve">
                                      <p:cBhvr>
                                        <p:cTn id="10" dur="500"/>
                                        <p:tgtEl>
                                          <p:spTgt spid="5">
                                            <p:txEl>
                                              <p:pRg st="12" end="1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animEffect transition="in" filter="dissolve">
                                      <p:cBhvr>
                                        <p:cTn id="13" dur="500"/>
                                        <p:tgtEl>
                                          <p:spTgt spid="5">
                                            <p:txEl>
                                              <p:pRg st="13" end="1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5">
                                            <p:txEl>
                                              <p:pRg st="14" end="14"/>
                                            </p:txEl>
                                          </p:spTgt>
                                        </p:tgtEl>
                                        <p:attrNameLst>
                                          <p:attrName>style.visibility</p:attrName>
                                        </p:attrNameLst>
                                      </p:cBhvr>
                                      <p:to>
                                        <p:strVal val="visible"/>
                                      </p:to>
                                    </p:set>
                                    <p:animEffect transition="in" filter="dissolve">
                                      <p:cBhvr>
                                        <p:cTn id="16" dur="500"/>
                                        <p:tgtEl>
                                          <p:spTgt spid="5">
                                            <p:txEl>
                                              <p:pRg st="14" end="1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5">
                                            <p:txEl>
                                              <p:pRg st="15" end="15"/>
                                            </p:txEl>
                                          </p:spTgt>
                                        </p:tgtEl>
                                        <p:attrNameLst>
                                          <p:attrName>style.visibility</p:attrName>
                                        </p:attrNameLst>
                                      </p:cBhvr>
                                      <p:to>
                                        <p:strVal val="visible"/>
                                      </p:to>
                                    </p:set>
                                    <p:animEffect transition="in" filter="dissolve">
                                      <p:cBhvr>
                                        <p:cTn id="19" dur="500"/>
                                        <p:tgtEl>
                                          <p:spTgt spid="5">
                                            <p:txEl>
                                              <p:pRg st="15" end="1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5">
                                            <p:txEl>
                                              <p:pRg st="16" end="16"/>
                                            </p:txEl>
                                          </p:spTgt>
                                        </p:tgtEl>
                                        <p:attrNameLst>
                                          <p:attrName>style.visibility</p:attrName>
                                        </p:attrNameLst>
                                      </p:cBhvr>
                                      <p:to>
                                        <p:strVal val="visible"/>
                                      </p:to>
                                    </p:set>
                                    <p:animEffect transition="in" filter="dissolve">
                                      <p:cBhvr>
                                        <p:cTn id="22" dur="500"/>
                                        <p:tgtEl>
                                          <p:spTgt spid="5">
                                            <p:txEl>
                                              <p:pRg st="16" end="1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5">
                                            <p:txEl>
                                              <p:pRg st="17" end="17"/>
                                            </p:txEl>
                                          </p:spTgt>
                                        </p:tgtEl>
                                        <p:attrNameLst>
                                          <p:attrName>style.visibility</p:attrName>
                                        </p:attrNameLst>
                                      </p:cBhvr>
                                      <p:to>
                                        <p:strVal val="visible"/>
                                      </p:to>
                                    </p:set>
                                    <p:animEffect transition="in" filter="dissolve">
                                      <p:cBhvr>
                                        <p:cTn id="25" dur="500"/>
                                        <p:tgtEl>
                                          <p:spTgt spid="5">
                                            <p:txEl>
                                              <p:pRg st="17" end="1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dissolve">
                                      <p:cBhvr>
                                        <p:cTn id="30" dur="500"/>
                                        <p:tgtEl>
                                          <p:spTgt spid="5">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dissolve">
                                      <p:cBhvr>
                                        <p:cTn id="33" dur="500"/>
                                        <p:tgtEl>
                                          <p:spTgt spid="5">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5">
                                            <p:txEl>
                                              <p:pRg st="18" end="18"/>
                                            </p:txEl>
                                          </p:spTgt>
                                        </p:tgtEl>
                                        <p:attrNameLst>
                                          <p:attrName>style.visibility</p:attrName>
                                        </p:attrNameLst>
                                      </p:cBhvr>
                                      <p:to>
                                        <p:strVal val="visible"/>
                                      </p:to>
                                    </p:set>
                                    <p:animEffect transition="in" filter="dissolve">
                                      <p:cBhvr>
                                        <p:cTn id="36" dur="500"/>
                                        <p:tgtEl>
                                          <p:spTgt spid="5">
                                            <p:txEl>
                                              <p:pRg st="18" end="1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dissolve">
                                      <p:cBhvr>
                                        <p:cTn id="41" dur="500"/>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Effect transition="in" filter="dissolve">
                                      <p:cBhvr>
                                        <p:cTn id="46" dur="500"/>
                                        <p:tgtEl>
                                          <p:spTgt spid="5">
                                            <p:txEl>
                                              <p:pRg st="5" end="5"/>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dissolve">
                                      <p:cBhvr>
                                        <p:cTn id="49" dur="500"/>
                                        <p:tgtEl>
                                          <p:spTgt spid="5">
                                            <p:txEl>
                                              <p:pRg st="6" end="6"/>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5">
                                            <p:txEl>
                                              <p:pRg st="22" end="22"/>
                                            </p:txEl>
                                          </p:spTgt>
                                        </p:tgtEl>
                                        <p:attrNameLst>
                                          <p:attrName>style.visibility</p:attrName>
                                        </p:attrNameLst>
                                      </p:cBhvr>
                                      <p:to>
                                        <p:strVal val="visible"/>
                                      </p:to>
                                    </p:set>
                                    <p:animEffect transition="in" filter="dissolve">
                                      <p:cBhvr>
                                        <p:cTn id="52" dur="500"/>
                                        <p:tgtEl>
                                          <p:spTgt spid="5">
                                            <p:txEl>
                                              <p:pRg st="22" end="2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Effect transition="in" filter="dissolve">
                                      <p:cBhvr>
                                        <p:cTn id="57" dur="500"/>
                                        <p:tgtEl>
                                          <p:spTgt spid="5">
                                            <p:txEl>
                                              <p:pRg st="0" end="0"/>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dissolve">
                                      <p:cBhvr>
                                        <p:cTn id="60" dur="500"/>
                                        <p:tgtEl>
                                          <p:spTgt spid="5">
                                            <p:txEl>
                                              <p:pRg st="1" end="1"/>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Effect transition="in" filter="dissolve">
                                      <p:cBhvr>
                                        <p:cTn id="63" dur="500"/>
                                        <p:tgtEl>
                                          <p:spTgt spid="5">
                                            <p:txEl>
                                              <p:pRg st="2" end="2"/>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5">
                                            <p:txEl>
                                              <p:pRg st="3" end="3"/>
                                            </p:txEl>
                                          </p:spTgt>
                                        </p:tgtEl>
                                        <p:attrNameLst>
                                          <p:attrName>style.visibility</p:attrName>
                                        </p:attrNameLst>
                                      </p:cBhvr>
                                      <p:to>
                                        <p:strVal val="visible"/>
                                      </p:to>
                                    </p:set>
                                    <p:animEffect transition="in" filter="dissolve">
                                      <p:cBhvr>
                                        <p:cTn id="66" dur="500"/>
                                        <p:tgtEl>
                                          <p:spTgt spid="5">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5">
                                            <p:txEl>
                                              <p:pRg st="20" end="20"/>
                                            </p:txEl>
                                          </p:spTgt>
                                        </p:tgtEl>
                                        <p:attrNameLst>
                                          <p:attrName>style.visibility</p:attrName>
                                        </p:attrNameLst>
                                      </p:cBhvr>
                                      <p:to>
                                        <p:strVal val="visible"/>
                                      </p:to>
                                    </p:set>
                                    <p:animEffect transition="in" filter="dissolve">
                                      <p:cBhvr>
                                        <p:cTn id="77" dur="500"/>
                                        <p:tgtEl>
                                          <p:spTgt spid="5">
                                            <p:txEl>
                                              <p:pRg st="20" end="20"/>
                                            </p:txEl>
                                          </p:spTgt>
                                        </p:tgtEl>
                                      </p:cBhvr>
                                    </p:animEffect>
                                  </p:childTnLst>
                                </p:cTn>
                              </p:par>
                              <p:par>
                                <p:cTn id="78" presetID="9" presetClass="entr" presetSubtype="0" fill="hold" nodeType="withEffect">
                                  <p:stCondLst>
                                    <p:cond delay="0"/>
                                  </p:stCondLst>
                                  <p:childTnLst>
                                    <p:set>
                                      <p:cBhvr>
                                        <p:cTn id="79" dur="1" fill="hold">
                                          <p:stCondLst>
                                            <p:cond delay="0"/>
                                          </p:stCondLst>
                                        </p:cTn>
                                        <p:tgtEl>
                                          <p:spTgt spid="5">
                                            <p:txEl>
                                              <p:pRg st="21" end="21"/>
                                            </p:txEl>
                                          </p:spTgt>
                                        </p:tgtEl>
                                        <p:attrNameLst>
                                          <p:attrName>style.visibility</p:attrName>
                                        </p:attrNameLst>
                                      </p:cBhvr>
                                      <p:to>
                                        <p:strVal val="visible"/>
                                      </p:to>
                                    </p:set>
                                    <p:animEffect transition="in" filter="dissolve">
                                      <p:cBhvr>
                                        <p:cTn id="80" dur="500"/>
                                        <p:tgtEl>
                                          <p:spTgt spid="5">
                                            <p:txEl>
                                              <p:pRg st="21" end="2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5">
                                            <p:txEl>
                                              <p:pRg st="7" end="7"/>
                                            </p:txEl>
                                          </p:spTgt>
                                        </p:tgtEl>
                                        <p:attrNameLst>
                                          <p:attrName>style.visibility</p:attrName>
                                        </p:attrNameLst>
                                      </p:cBhvr>
                                      <p:to>
                                        <p:strVal val="visible"/>
                                      </p:to>
                                    </p:set>
                                    <p:animEffect transition="in" filter="dissolve">
                                      <p:cBhvr>
                                        <p:cTn id="85" dur="500"/>
                                        <p:tgtEl>
                                          <p:spTgt spid="5">
                                            <p:txEl>
                                              <p:pRg st="7" end="7"/>
                                            </p:txEl>
                                          </p:spTgt>
                                        </p:tgtEl>
                                      </p:cBhvr>
                                    </p:animEffect>
                                  </p:childTnLst>
                                </p:cTn>
                              </p:par>
                              <p:par>
                                <p:cTn id="86" presetID="9" presetClass="entr" presetSubtype="0" fill="hold" nodeType="withEffect">
                                  <p:stCondLst>
                                    <p:cond delay="0"/>
                                  </p:stCondLst>
                                  <p:childTnLst>
                                    <p:set>
                                      <p:cBhvr>
                                        <p:cTn id="87" dur="1" fill="hold">
                                          <p:stCondLst>
                                            <p:cond delay="0"/>
                                          </p:stCondLst>
                                        </p:cTn>
                                        <p:tgtEl>
                                          <p:spTgt spid="5">
                                            <p:txEl>
                                              <p:pRg st="8" end="8"/>
                                            </p:txEl>
                                          </p:spTgt>
                                        </p:tgtEl>
                                        <p:attrNameLst>
                                          <p:attrName>style.visibility</p:attrName>
                                        </p:attrNameLst>
                                      </p:cBhvr>
                                      <p:to>
                                        <p:strVal val="visible"/>
                                      </p:to>
                                    </p:set>
                                    <p:animEffect transition="in" filter="dissolve">
                                      <p:cBhvr>
                                        <p:cTn id="88" dur="500"/>
                                        <p:tgtEl>
                                          <p:spTgt spid="5">
                                            <p:txEl>
                                              <p:pRg st="8" end="8"/>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2"/>
                                        </p:tgtEl>
                                        <p:attrNameLst>
                                          <p:attrName>style.visibility</p:attrName>
                                        </p:attrNameLst>
                                      </p:cBhvr>
                                      <p:to>
                                        <p:strVal val="visible"/>
                                      </p:to>
                                    </p:set>
                                    <p:anim calcmode="lin" valueType="num">
                                      <p:cBhvr additive="base">
                                        <p:cTn id="93" dur="500" fill="hold"/>
                                        <p:tgtEl>
                                          <p:spTgt spid="2"/>
                                        </p:tgtEl>
                                        <p:attrNameLst>
                                          <p:attrName>ppt_x</p:attrName>
                                        </p:attrNameLst>
                                      </p:cBhvr>
                                      <p:tavLst>
                                        <p:tav tm="0">
                                          <p:val>
                                            <p:strVal val="#ppt_x"/>
                                          </p:val>
                                        </p:tav>
                                        <p:tav tm="100000">
                                          <p:val>
                                            <p:strVal val="#ppt_x"/>
                                          </p:val>
                                        </p:tav>
                                      </p:tavLst>
                                    </p:anim>
                                    <p:anim calcmode="lin" valueType="num">
                                      <p:cBhvr additive="base">
                                        <p:cTn id="9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2"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additive="base">
                                        <p:cTn id="99" dur="500" fill="hold"/>
                                        <p:tgtEl>
                                          <p:spTgt spid="12"/>
                                        </p:tgtEl>
                                        <p:attrNameLst>
                                          <p:attrName>ppt_x</p:attrName>
                                        </p:attrNameLst>
                                      </p:cBhvr>
                                      <p:tavLst>
                                        <p:tav tm="0">
                                          <p:val>
                                            <p:strVal val="1+#ppt_w/2"/>
                                          </p:val>
                                        </p:tav>
                                        <p:tav tm="100000">
                                          <p:val>
                                            <p:strVal val="#ppt_x"/>
                                          </p:val>
                                        </p:tav>
                                      </p:tavLst>
                                    </p:anim>
                                    <p:anim calcmode="lin" valueType="num">
                                      <p:cBhvr additive="base">
                                        <p:cTn id="10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txBox="1">
            <a:spLocks noGrp="1"/>
          </p:cNvSpPr>
          <p:nvPr>
            <p:ph idx="1"/>
          </p:nvPr>
        </p:nvSpPr>
        <p:spPr>
          <a:xfrm>
            <a:off x="457200" y="2057401"/>
            <a:ext cx="8229600" cy="3394075"/>
          </a:xfrm>
        </p:spPr>
        <p:txBody>
          <a:bodyPr/>
          <a:lstStyle/>
          <a:p>
            <a:pPr>
              <a:spcBef>
                <a:spcPts val="640"/>
              </a:spcBef>
              <a:buClr>
                <a:srgbClr val="000000"/>
              </a:buClr>
              <a:buFontTx/>
              <a:buChar char="•"/>
            </a:pPr>
            <a:r>
              <a:rPr lang="en-US" alt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rPr>
              <a:t>Parallelism alone is not enough for the future…</a:t>
            </a:r>
            <a:endParaRPr lang="en-US" altLang="en-US" dirty="0"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89091" name="Slide Number Placeholder 3"/>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91DAA3D9-4062-48E8-9C51-D955A2534154}"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89092" name="Title 4"/>
          <p:cNvSpPr txBox="1">
            <a:spLocks noGrp="1"/>
          </p:cNvSpPr>
          <p:nvPr>
            <p:ph type="title"/>
          </p:nvPr>
        </p:nvSpPr>
        <p:spPr>
          <a:xfrm>
            <a:off x="457200" y="1063625"/>
            <a:ext cx="8229600" cy="857250"/>
          </a:xfrm>
        </p:spPr>
        <p:txBody>
          <a:bodyPr>
            <a:normAutofit fontScale="90000"/>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What does C++ Standard parallelism still need?</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p:nvSpPr>
        <p:spPr>
          <a:xfrm>
            <a:off x="287338" y="2571751"/>
            <a:ext cx="8458200" cy="652463"/>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19050" cap="flat" cmpd="sng" algn="ctr">
            <a:solidFill>
              <a:srgbClr val="000000"/>
            </a:solidFill>
            <a:prstDash val="solid"/>
          </a:ln>
          <a:effectLst>
            <a:outerShdw blurRad="50800" dist="38100" dir="2700000" algn="tl" rotWithShape="0">
              <a:prstClr val="black">
                <a:alpha val="40000"/>
              </a:prstClr>
            </a:outerShdw>
          </a:effectLst>
        </p:spPr>
        <p:txBody>
          <a:bodyPr anchor="ctr"/>
          <a:lstStyle/>
          <a:p>
            <a:pPr algn="ctr">
              <a:defRPr/>
            </a:pPr>
            <a:r>
              <a:rPr lang="en-US" sz="2400" i="1" kern="0" dirty="0">
                <a:latin typeface="Times New Roman" panose="02020603050405020304" pitchFamily="18" charset="0"/>
                <a:cs typeface="Times New Roman" panose="02020603050405020304" pitchFamily="18" charset="0"/>
                <a:sym typeface="Arial" panose="020B0604020202020204" pitchFamily="34" charset="0"/>
              </a:rPr>
              <a:t>HPC  ==   Parallelism   </a:t>
            </a:r>
            <a:r>
              <a:rPr lang="en-US" sz="2400" b="1" i="1" kern="0" dirty="0">
                <a:latin typeface="Times New Roman" panose="02020603050405020304" pitchFamily="18" charset="0"/>
                <a:cs typeface="Times New Roman" panose="02020603050405020304" pitchFamily="18" charset="0"/>
                <a:sym typeface="Arial" panose="020B0604020202020204" pitchFamily="34" charset="0"/>
              </a:rPr>
              <a:t>+</a:t>
            </a:r>
            <a:r>
              <a:rPr lang="en-US" sz="2400" i="1" kern="0" dirty="0">
                <a:latin typeface="Times New Roman" panose="02020603050405020304" pitchFamily="18" charset="0"/>
                <a:cs typeface="Times New Roman" panose="02020603050405020304" pitchFamily="18" charset="0"/>
                <a:sym typeface="Arial" panose="020B0604020202020204" pitchFamily="34" charset="0"/>
              </a:rPr>
              <a:t>   Memory Hierarchy</a:t>
            </a:r>
            <a:r>
              <a:rPr lang="en-US" sz="2400" kern="0" dirty="0">
                <a:latin typeface="Times New Roman" panose="02020603050405020304" pitchFamily="18" charset="0"/>
                <a:cs typeface="Times New Roman" panose="02020603050405020304" pitchFamily="18" charset="0"/>
                <a:sym typeface="Arial" panose="020B0604020202020204" pitchFamily="34" charset="0"/>
              </a:rPr>
              <a:t>   </a:t>
            </a:r>
            <a:r>
              <a:rPr lang="en-US" sz="2400" kern="0" dirty="0">
                <a:latin typeface="Corbel" panose="020B0503020204020204"/>
                <a:cs typeface="Arial" panose="020B0604020202020204" pitchFamily="34" charset="0"/>
                <a:sym typeface="Arial" panose="020B0604020202020204" pitchFamily="34" charset="0"/>
              </a:rPr>
              <a:t>─</a:t>
            </a:r>
            <a:r>
              <a:rPr lang="en-US" sz="2400" kern="0" dirty="0">
                <a:latin typeface="Times New Roman" panose="02020603050405020304" pitchFamily="18" charset="0"/>
                <a:cs typeface="Times New Roman" panose="02020603050405020304" pitchFamily="18" charset="0"/>
                <a:sym typeface="Arial" panose="020B0604020202020204" pitchFamily="34" charset="0"/>
              </a:rPr>
              <a:t>   </a:t>
            </a:r>
            <a:r>
              <a:rPr lang="en-US" sz="2400" i="1" kern="0" dirty="0">
                <a:latin typeface="Times New Roman" panose="02020603050405020304" pitchFamily="18" charset="0"/>
                <a:cs typeface="Times New Roman" panose="02020603050405020304" pitchFamily="18" charset="0"/>
                <a:sym typeface="Arial" panose="020B0604020202020204" pitchFamily="34" charset="0"/>
              </a:rPr>
              <a:t>Contention</a:t>
            </a:r>
            <a:endParaRPr lang="en-US" sz="2400" i="1" kern="0" dirty="0">
              <a:latin typeface="Times New Roman" panose="02020603050405020304" pitchFamily="18" charset="0"/>
              <a:cs typeface="Times New Roman" panose="02020603050405020304" pitchFamily="18" charset="0"/>
              <a:sym typeface="Arial" panose="020B0604020202020204" pitchFamily="34" charset="0"/>
            </a:endParaRPr>
          </a:p>
        </p:txBody>
      </p:sp>
      <p:grpSp>
        <p:nvGrpSpPr>
          <p:cNvPr id="2" name="Group 6"/>
          <p:cNvGrpSpPr/>
          <p:nvPr/>
        </p:nvGrpSpPr>
        <p:grpSpPr bwMode="auto">
          <a:xfrm>
            <a:off x="1544638" y="3086099"/>
            <a:ext cx="2274982" cy="1005920"/>
            <a:chOff x="1216858" y="2282407"/>
            <a:chExt cx="2275492" cy="1341508"/>
          </a:xfrm>
        </p:grpSpPr>
        <p:sp>
          <p:nvSpPr>
            <p:cNvPr id="8" name="TextBox 7"/>
            <p:cNvSpPr txBox="1"/>
            <p:nvPr/>
          </p:nvSpPr>
          <p:spPr>
            <a:xfrm>
              <a:off x="1216858" y="3131369"/>
              <a:ext cx="2275492" cy="492546"/>
            </a:xfrm>
            <a:prstGeom prst="rect">
              <a:avLst/>
            </a:prstGeom>
            <a:noFill/>
          </p:spPr>
          <p:txBody>
            <a:bodyPr wrap="none">
              <a:spAutoFit/>
            </a:bodyPr>
            <a:lstStyle/>
            <a:p>
              <a:pP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Expose parallelism</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cxnSp>
          <p:nvCxnSpPr>
            <p:cNvPr id="89106" name="Straight Connector 18"/>
            <p:cNvCxnSpPr>
              <a:cxnSpLocks noChangeShapeType="1"/>
            </p:cNvCxnSpPr>
            <p:nvPr/>
          </p:nvCxnSpPr>
          <p:spPr bwMode="auto">
            <a:xfrm>
              <a:off x="2392680" y="2282407"/>
              <a:ext cx="0" cy="870466"/>
            </a:xfrm>
            <a:prstGeom prst="line">
              <a:avLst/>
            </a:prstGeom>
            <a:noFill/>
            <a:ln w="28575" algn="ctr">
              <a:solidFill>
                <a:srgbClr val="FF0000"/>
              </a:solidFill>
              <a:prstDash val="sysDot"/>
              <a:round/>
            </a:ln>
            <a:extLst>
              <a:ext uri="{909E8E84-426E-40DD-AFC4-6F175D3DCCD1}">
                <a14:hiddenFill xmlns:a14="http://schemas.microsoft.com/office/drawing/2010/main">
                  <a:noFill/>
                </a14:hiddenFill>
              </a:ext>
            </a:extLst>
          </p:spPr>
        </p:cxnSp>
      </p:grpSp>
      <p:grpSp>
        <p:nvGrpSpPr>
          <p:cNvPr id="3" name="Group 9"/>
          <p:cNvGrpSpPr/>
          <p:nvPr/>
        </p:nvGrpSpPr>
        <p:grpSpPr bwMode="auto">
          <a:xfrm>
            <a:off x="3746500" y="3086101"/>
            <a:ext cx="2685351" cy="2767151"/>
            <a:chOff x="3820364" y="3505200"/>
            <a:chExt cx="2686652" cy="3688346"/>
          </a:xfrm>
        </p:grpSpPr>
        <p:cxnSp>
          <p:nvCxnSpPr>
            <p:cNvPr id="89103" name="Straight Connector 20"/>
            <p:cNvCxnSpPr>
              <a:cxnSpLocks noChangeShapeType="1"/>
            </p:cNvCxnSpPr>
            <p:nvPr/>
          </p:nvCxnSpPr>
          <p:spPr bwMode="auto">
            <a:xfrm>
              <a:off x="5288280" y="3505200"/>
              <a:ext cx="0" cy="1386584"/>
            </a:xfrm>
            <a:prstGeom prst="line">
              <a:avLst/>
            </a:prstGeom>
            <a:noFill/>
            <a:ln w="28575" algn="ctr">
              <a:solidFill>
                <a:srgbClr val="FF0000"/>
              </a:solidFill>
              <a:prstDash val="sysDot"/>
              <a:round/>
            </a:ln>
            <a:extLst>
              <a:ext uri="{909E8E84-426E-40DD-AFC4-6F175D3DCCD1}">
                <a14:hiddenFill xmlns:a14="http://schemas.microsoft.com/office/drawing/2010/main">
                  <a:noFill/>
                </a14:hiddenFill>
              </a:ext>
            </a:extLst>
          </p:spPr>
        </p:cxnSp>
        <p:sp>
          <p:nvSpPr>
            <p:cNvPr id="12" name="TextBox 11"/>
            <p:cNvSpPr txBox="1"/>
            <p:nvPr/>
          </p:nvSpPr>
          <p:spPr>
            <a:xfrm>
              <a:off x="3820364" y="4855198"/>
              <a:ext cx="2686652" cy="2338348"/>
            </a:xfrm>
            <a:prstGeom prst="rect">
              <a:avLst/>
            </a:prstGeom>
            <a:noFill/>
          </p:spPr>
          <p:txBody>
            <a:bodyPr wrap="none">
              <a:spAutoFit/>
            </a:bodyPr>
            <a:lstStyle/>
            <a:p>
              <a:pP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Maximize data locality:</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network</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disk</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RAM</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cache</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core</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grpSp>
      <p:grpSp>
        <p:nvGrpSpPr>
          <p:cNvPr id="4" name="Group 12"/>
          <p:cNvGrpSpPr/>
          <p:nvPr/>
        </p:nvGrpSpPr>
        <p:grpSpPr bwMode="auto">
          <a:xfrm>
            <a:off x="6588125" y="3060700"/>
            <a:ext cx="2480166" cy="1838504"/>
            <a:chOff x="1237116" y="2282407"/>
            <a:chExt cx="2481223" cy="2450247"/>
          </a:xfrm>
        </p:grpSpPr>
        <p:sp>
          <p:nvSpPr>
            <p:cNvPr id="14" name="TextBox 13"/>
            <p:cNvSpPr txBox="1"/>
            <p:nvPr/>
          </p:nvSpPr>
          <p:spPr>
            <a:xfrm>
              <a:off x="1237116" y="3132928"/>
              <a:ext cx="2481223" cy="1599726"/>
            </a:xfrm>
            <a:prstGeom prst="rect">
              <a:avLst/>
            </a:prstGeom>
            <a:noFill/>
          </p:spPr>
          <p:txBody>
            <a:bodyPr wrap="none">
              <a:spAutoFit/>
            </a:bodyPr>
            <a:lstStyle/>
            <a:p>
              <a:pP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Minimize interaction:</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false sharing</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locking</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285750" indent="-285750">
                <a:buFont typeface="Arial" panose="020B0604020202020204" pitchFamily="34" charset="0"/>
                <a:buChar char="•"/>
                <a:defRPr/>
              </a:pPr>
              <a:r>
                <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rPr>
                <a:t>synchronization</a:t>
              </a:r>
              <a:endParaRPr lang="en-US" b="1" kern="0"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cxnSp>
          <p:nvCxnSpPr>
            <p:cNvPr id="89102" name="Straight Connector 24"/>
            <p:cNvCxnSpPr>
              <a:cxnSpLocks noChangeShapeType="1"/>
            </p:cNvCxnSpPr>
            <p:nvPr/>
          </p:nvCxnSpPr>
          <p:spPr bwMode="auto">
            <a:xfrm>
              <a:off x="2392680" y="2282407"/>
              <a:ext cx="0" cy="870466"/>
            </a:xfrm>
            <a:prstGeom prst="line">
              <a:avLst/>
            </a:prstGeom>
            <a:noFill/>
            <a:ln w="28575" algn="ctr">
              <a:solidFill>
                <a:srgbClr val="FF0000"/>
              </a:solidFill>
              <a:prstDash val="sysDot"/>
              <a:round/>
            </a:ln>
            <a:extLst>
              <a:ext uri="{909E8E84-426E-40DD-AFC4-6F175D3DCCD1}">
                <a14:hiddenFill xmlns:a14="http://schemas.microsoft.com/office/drawing/2010/main">
                  <a:noFill/>
                </a14:hiddenFill>
              </a:ext>
            </a:extLst>
          </p:spPr>
        </p:cxnSp>
      </p:grpSp>
      <p:sp>
        <p:nvSpPr>
          <p:cNvPr id="16" name="Rounded Rectangle 15"/>
          <p:cNvSpPr/>
          <p:nvPr/>
        </p:nvSpPr>
        <p:spPr>
          <a:xfrm>
            <a:off x="6999288" y="2708275"/>
            <a:ext cx="1498600" cy="400050"/>
          </a:xfrm>
          <a:prstGeom prst="roundRect">
            <a:avLst/>
          </a:prstGeom>
          <a:noFill/>
          <a:ln w="19050" cap="flat" cmpd="sng" algn="ctr">
            <a:solidFill>
              <a:srgbClr val="FF0000"/>
            </a:solidFill>
            <a:prstDash val="sysDot"/>
          </a:ln>
          <a:effectLst/>
        </p:spPr>
        <p:txBody>
          <a:bodyPr anchor="ctr"/>
          <a:lstStyle/>
          <a:p>
            <a:pPr algn="ctr">
              <a:defRPr/>
            </a:pPr>
            <a:endParaRPr lang="en-US" kern="0">
              <a:solidFill>
                <a:srgbClr val="FFFFFF"/>
              </a:solidFill>
              <a:latin typeface="Corbel" panose="020B0503020204020204"/>
              <a:cs typeface="Arial" panose="020B0604020202020204" pitchFamily="34" charset="0"/>
              <a:sym typeface="Arial" panose="020B0604020202020204" pitchFamily="34" charset="0"/>
            </a:endParaRPr>
          </a:p>
        </p:txBody>
      </p:sp>
      <p:sp>
        <p:nvSpPr>
          <p:cNvPr id="17" name="Rounded Rectangle 16"/>
          <p:cNvSpPr/>
          <p:nvPr/>
        </p:nvSpPr>
        <p:spPr>
          <a:xfrm>
            <a:off x="1908176" y="2713038"/>
            <a:ext cx="1579563" cy="400050"/>
          </a:xfrm>
          <a:prstGeom prst="roundRect">
            <a:avLst/>
          </a:prstGeom>
          <a:noFill/>
          <a:ln w="19050" cap="flat" cmpd="sng" algn="ctr">
            <a:solidFill>
              <a:srgbClr val="FF0000"/>
            </a:solidFill>
            <a:prstDash val="sysDot"/>
          </a:ln>
          <a:effectLst/>
        </p:spPr>
        <p:txBody>
          <a:bodyPr anchor="ctr"/>
          <a:lstStyle/>
          <a:p>
            <a:pPr algn="ctr">
              <a:defRPr/>
            </a:pPr>
            <a:endParaRPr lang="en-US" kern="0">
              <a:solidFill>
                <a:srgbClr val="FFFFFF"/>
              </a:solidFill>
              <a:latin typeface="Corbel" panose="020B0503020204020204"/>
              <a:cs typeface="Arial" panose="020B0604020202020204" pitchFamily="34" charset="0"/>
              <a:sym typeface="Arial" panose="020B0604020202020204" pitchFamily="34" charset="0"/>
            </a:endParaRPr>
          </a:p>
        </p:txBody>
      </p:sp>
      <p:sp>
        <p:nvSpPr>
          <p:cNvPr id="18" name="Rounded Rectangle 17"/>
          <p:cNvSpPr/>
          <p:nvPr/>
        </p:nvSpPr>
        <p:spPr>
          <a:xfrm>
            <a:off x="3968750" y="2727325"/>
            <a:ext cx="2501900" cy="400050"/>
          </a:xfrm>
          <a:prstGeom prst="roundRect">
            <a:avLst/>
          </a:prstGeom>
          <a:noFill/>
          <a:ln w="19050" cap="flat" cmpd="sng" algn="ctr">
            <a:solidFill>
              <a:srgbClr val="FF0000"/>
            </a:solidFill>
            <a:prstDash val="sysDot"/>
          </a:ln>
          <a:effectLst/>
        </p:spPr>
        <p:txBody>
          <a:bodyPr anchor="ctr"/>
          <a:lstStyle/>
          <a:p>
            <a:pPr algn="ctr">
              <a:defRPr/>
            </a:pPr>
            <a:endParaRPr lang="en-US" kern="0">
              <a:solidFill>
                <a:srgbClr val="FFFFFF"/>
              </a:solidFill>
              <a:latin typeface="Corbel" panose="020B0503020204020204"/>
              <a:cs typeface="Arial" panose="020B0604020202020204" pitchFamily="34" charset="0"/>
              <a:sym typeface="Arial" panose="020B0604020202020204" pitchFamily="34" charset="0"/>
            </a:endParaRPr>
          </a:p>
        </p:txBody>
      </p:sp>
      <p:sp>
        <p:nvSpPr>
          <p:cNvPr id="89100" name="Footer Placeholder 6"/>
          <p:cNvSpPr txBox="1"/>
          <p:nvPr/>
        </p:nvSpPr>
        <p:spPr bwMode="auto">
          <a:xfrm>
            <a:off x="419100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b="1" smtClean="0">
                <a:solidFill>
                  <a:srgbClr val="000000"/>
                </a:solidFill>
                <a:latin typeface="Calibri" panose="020F0502020204030204" pitchFamily="34" charset="0"/>
                <a:cs typeface="Arial" panose="020B0604020202020204" pitchFamily="34" charset="0"/>
                <a:sym typeface="Calibri" panose="020F0502020204030204" pitchFamily="34" charset="0"/>
              </a:rPr>
              <a:t>Asynchronous Calls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0115" name="Content Placeholder 2"/>
          <p:cNvSpPr txBox="1">
            <a:spLocks noGrp="1"/>
          </p:cNvSpPr>
          <p:nvPr>
            <p:ph idx="1"/>
          </p:nvPr>
        </p:nvSpPr>
        <p:spPr>
          <a:xfrm>
            <a:off x="457200" y="2057401"/>
            <a:ext cx="8229600" cy="3394075"/>
          </a:xfrm>
        </p:spPr>
        <p:txBody>
          <a:bodyPr/>
          <a:lstStyle/>
          <a:p>
            <a:pPr>
              <a:spcBef>
                <a:spcPts val="640"/>
              </a:spcBef>
              <a:buClr>
                <a:srgbClr val="000000"/>
              </a:buClr>
              <a:buFontTx/>
              <a:buChar char="•"/>
            </a:pPr>
            <a:r>
              <a:rPr lang="en-US" altLang="en-US" smtClean="0">
                <a:solidFill>
                  <a:srgbClr val="000000"/>
                </a:solidFill>
                <a:latin typeface="PalatinoLinotype-Roman"/>
                <a:cs typeface="Arial" panose="020B0604020202020204" pitchFamily="34" charset="0"/>
                <a:sym typeface="Calibri" panose="020F0502020204030204" pitchFamily="34" charset="0"/>
              </a:rPr>
              <a:t>Building blocks:</a:t>
            </a:r>
            <a:endParaRPr lang="en-US" altLang="en-US" smtClean="0">
              <a:solidFill>
                <a:srgbClr val="000000"/>
              </a:solidFill>
              <a:latin typeface="PalatinoLinotype-Roman"/>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mtClean="0">
                <a:solidFill>
                  <a:srgbClr val="0000FF"/>
                </a:solidFill>
                <a:latin typeface="Arial" panose="020B0604020202020204" pitchFamily="34" charset="0"/>
                <a:cs typeface="Arial" panose="020B0604020202020204" pitchFamily="34" charset="0"/>
                <a:sym typeface="Calibri" panose="020F0502020204030204" pitchFamily="34" charset="0"/>
              </a:rPr>
              <a:t>std::async</a:t>
            </a:r>
            <a:r>
              <a:rPr lang="en-US" altLang="en-US" smtClean="0">
                <a:solidFill>
                  <a:srgbClr val="000000"/>
                </a:solidFill>
                <a:latin typeface="PalatinoLinotype-Roman"/>
                <a:cs typeface="Arial" panose="020B0604020202020204" pitchFamily="34" charset="0"/>
                <a:sym typeface="Calibri" panose="020F0502020204030204" pitchFamily="34" charset="0"/>
              </a:rPr>
              <a:t>: Request asynchronous execution of a function.</a:t>
            </a:r>
            <a:endParaRPr lang="en-US" altLang="en-US" smtClean="0">
              <a:solidFill>
                <a:srgbClr val="000000"/>
              </a:solidFill>
              <a:latin typeface="PalatinoLinotype-Roman"/>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mtClean="0">
                <a:solidFill>
                  <a:srgbClr val="0000FF"/>
                </a:solidFill>
                <a:latin typeface="PalatinoLinotype-Roman"/>
                <a:cs typeface="Arial" panose="020B0604020202020204" pitchFamily="34" charset="0"/>
                <a:sym typeface="Calibri" panose="020F0502020204030204" pitchFamily="34" charset="0"/>
              </a:rPr>
              <a:t>Future</a:t>
            </a:r>
            <a:r>
              <a:rPr lang="en-US" altLang="en-US" smtClean="0">
                <a:solidFill>
                  <a:srgbClr val="000000"/>
                </a:solidFill>
                <a:latin typeface="PalatinoLinotype-Roman"/>
                <a:cs typeface="Arial" panose="020B0604020202020204" pitchFamily="34" charset="0"/>
                <a:sym typeface="Calibri" panose="020F0502020204030204" pitchFamily="34" charset="0"/>
              </a:rPr>
              <a:t>: token representing function’s result.</a:t>
            </a:r>
            <a:endParaRPr lang="en-US" altLang="en-US" smtClean="0">
              <a:solidFill>
                <a:srgbClr val="000000"/>
              </a:solidFill>
              <a:latin typeface="PalatinoLinotype-Roman"/>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mtClean="0">
                <a:solidFill>
                  <a:srgbClr val="000000"/>
                </a:solidFill>
                <a:latin typeface="PalatinoLinotype-Roman"/>
                <a:cs typeface="Arial" panose="020B0604020202020204" pitchFamily="34" charset="0"/>
                <a:sym typeface="Calibri" panose="020F0502020204030204" pitchFamily="34" charset="0"/>
              </a:rPr>
              <a:t>Unlike raw use of </a:t>
            </a:r>
            <a:r>
              <a:rPr lang="en-US" altLang="en-US" smtClean="0">
                <a:solidFill>
                  <a:srgbClr val="000000"/>
                </a:solidFill>
                <a:latin typeface="Arial" panose="020B0604020202020204" pitchFamily="34" charset="0"/>
                <a:cs typeface="Arial" panose="020B0604020202020204" pitchFamily="34" charset="0"/>
                <a:sym typeface="Calibri" panose="020F0502020204030204" pitchFamily="34" charset="0"/>
              </a:rPr>
              <a:t>std::thread </a:t>
            </a:r>
            <a:r>
              <a:rPr lang="en-US" altLang="en-US" smtClean="0">
                <a:solidFill>
                  <a:srgbClr val="000000"/>
                </a:solidFill>
                <a:latin typeface="PalatinoLinotype-Roman"/>
                <a:cs typeface="Arial" panose="020B0604020202020204" pitchFamily="34" charset="0"/>
                <a:sym typeface="Calibri" panose="020F0502020204030204" pitchFamily="34" charset="0"/>
              </a:rPr>
              <a:t>objects:</a:t>
            </a:r>
            <a:endParaRPr lang="en-US" altLang="en-US" smtClean="0">
              <a:solidFill>
                <a:srgbClr val="000000"/>
              </a:solidFill>
              <a:latin typeface="PalatinoLinotype-Roman"/>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mtClean="0">
                <a:solidFill>
                  <a:srgbClr val="000000"/>
                </a:solidFill>
                <a:latin typeface="PalatinoLinotype-Roman"/>
                <a:cs typeface="Arial" panose="020B0604020202020204" pitchFamily="34" charset="0"/>
                <a:sym typeface="Calibri" panose="020F0502020204030204" pitchFamily="34" charset="0"/>
              </a:rPr>
              <a:t>Allows values or exceptions to be returned.</a:t>
            </a:r>
            <a:endParaRPr lang="en-US" altLang="en-US" smtClean="0">
              <a:solidFill>
                <a:srgbClr val="000000"/>
              </a:solidFill>
              <a:latin typeface="PalatinoLinotype-Roman"/>
              <a:cs typeface="Arial" panose="020B0604020202020204" pitchFamily="34" charset="0"/>
              <a:sym typeface="Calibri" panose="020F0502020204030204" pitchFamily="34" charset="0"/>
            </a:endParaRPr>
          </a:p>
          <a:p>
            <a:pPr lvl="2">
              <a:spcBef>
                <a:spcPts val="475"/>
              </a:spcBef>
              <a:buClr>
                <a:srgbClr val="000000"/>
              </a:buClr>
              <a:buFontTx/>
              <a:buChar char="•"/>
            </a:pPr>
            <a:r>
              <a:rPr lang="en-US" altLang="en-US" smtClean="0">
                <a:solidFill>
                  <a:srgbClr val="000000"/>
                </a:solidFill>
                <a:latin typeface="PalatinoLinotype-Roman"/>
                <a:cs typeface="Arial" panose="020B0604020202020204" pitchFamily="34" charset="0"/>
                <a:sym typeface="Calibri" panose="020F0502020204030204" pitchFamily="34" charset="0"/>
              </a:rPr>
              <a:t>Just like “normal” function calls.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0116" name="Footer Placeholder 3"/>
          <p:cNvSpPr>
            <a:spLocks noGrp="1"/>
          </p:cNvSpPr>
          <p:nvPr>
            <p:ph type="ftr" sz="quarter" idx="4294967295"/>
          </p:nvPr>
        </p:nvSpPr>
        <p:spPr>
          <a:xfrm>
            <a:off x="457200" y="5624513"/>
            <a:ext cx="2133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solidFill>
                  <a:srgbClr val="898989"/>
                </a:solidFill>
                <a:latin typeface="Calibri" panose="020F0502020204030204" pitchFamily="34" charset="0"/>
                <a:sym typeface="Calibri" panose="020F0502020204030204" pitchFamily="34" charset="0"/>
              </a:rPr>
              <a:t>IBM</a:t>
            </a:r>
            <a:endParaRPr lang="en-US" altLang="en-US" sz="1200">
              <a:solidFill>
                <a:srgbClr val="898989"/>
              </a:solidFill>
              <a:latin typeface="Calibri" panose="020F0502020204030204" pitchFamily="34" charset="0"/>
              <a:sym typeface="Calibri" panose="020F0502020204030204" pitchFamily="34" charset="0"/>
            </a:endParaRPr>
          </a:p>
        </p:txBody>
      </p:sp>
      <p:sp>
        <p:nvSpPr>
          <p:cNvPr id="90117" name="Slide Number Placeholder 4"/>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9BF0B5C9-D195-4D1B-98D3-88A7C77CA1E0}"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1139" name="Text Placeholder 2"/>
          <p:cNvSpPr txBox="1">
            <a:spLocks noGrp="1"/>
          </p:cNvSpPr>
          <p:nvPr>
            <p:ph type="body" idx="1"/>
          </p:nvPr>
        </p:nvSpPr>
        <p:spPr>
          <a:xfrm>
            <a:off x="457200" y="2057401"/>
            <a:ext cx="8229600" cy="3394075"/>
          </a:xfrm>
        </p:spPr>
        <p:txBody>
          <a:bodyPr/>
          <a:lstStyle/>
          <a:p>
            <a:pPr>
              <a:spcBef>
                <a:spcPts val="640"/>
              </a:spcBef>
              <a:buClr>
                <a:srgbClr val="000000"/>
              </a:buClr>
              <a:buFontTx/>
              <a:buChar char="•"/>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9114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626" y="1447800"/>
            <a:ext cx="89693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Asynchronous Computing in C++ by Hartmut Kaiser</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2163" name="Text Placeholder 2"/>
          <p:cNvSpPr txBox="1">
            <a:spLocks noGrp="1"/>
          </p:cNvSpPr>
          <p:nvPr>
            <p:ph type="body" idx="1"/>
          </p:nvPr>
        </p:nvSpPr>
        <p:spPr>
          <a:xfrm>
            <a:off x="457200" y="2057401"/>
            <a:ext cx="8229600" cy="3394075"/>
          </a:xfrm>
        </p:spPr>
        <p:txBody>
          <a:bodyPr/>
          <a:lstStyle/>
          <a:p>
            <a:pPr>
              <a:spcBef>
                <a:spcPts val="640"/>
              </a:spcBef>
              <a:buClr>
                <a:srgbClr val="000000"/>
              </a:buClr>
              <a:buFontTx/>
              <a:buChar char="•"/>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9216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371600"/>
            <a:ext cx="88201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p:nvPr/>
        </p:nvSpPr>
        <p:spPr>
          <a:xfrm>
            <a:off x="8093374" y="5066825"/>
            <a:ext cx="919575" cy="403650"/>
          </a:xfrm>
          <a:prstGeom prst="roundRect">
            <a:avLst>
              <a:gd name="adj" fmla="val 16667"/>
            </a:avLst>
          </a:prstGeom>
          <a:solidFill>
            <a:srgbClr val="D8D8D8"/>
          </a:solidFill>
          <a:ln w="12700" cap="flat" cmpd="sng">
            <a:solidFill>
              <a:srgbClr val="42719B"/>
            </a:solidFill>
            <a:prstDash val="solid"/>
            <a:miter lim="800000"/>
            <a:headEnd type="none" w="med" len="med"/>
            <a:tailEnd type="none" w="med" len="med"/>
          </a:ln>
        </p:spPr>
        <p:txBody>
          <a:bodyPr wrap="square" lIns="0" tIns="0" rIns="0" bIns="0" anchor="t" anchorCtr="0">
            <a:noAutofit/>
          </a:bodyPr>
          <a:lstStyle/>
          <a:p>
            <a:pPr algn="r">
              <a:buSzPct val="25000"/>
            </a:pPr>
            <a:r>
              <a:rPr lang="en-GB" sz="1050">
                <a:solidFill>
                  <a:schemeClr val="dk1"/>
                </a:solidFill>
                <a:latin typeface="Arial" panose="020B0604020202020204"/>
                <a:ea typeface="Arial" panose="020B0604020202020204"/>
                <a:cs typeface="Arial" panose="020B0604020202020204"/>
                <a:sym typeface="Arial" panose="020B0604020202020204"/>
              </a:rPr>
              <a:t>Partners</a:t>
            </a:r>
            <a:endParaRPr lang="en-GB" sz="1050">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Shape 490"/>
          <p:cNvSpPr txBox="1">
            <a:spLocks noGrp="1"/>
          </p:cNvSpPr>
          <p:nvPr>
            <p:ph type="title"/>
          </p:nvPr>
        </p:nvSpPr>
        <p:spPr>
          <a:xfrm>
            <a:off x="1153528" y="1072219"/>
            <a:ext cx="6824925" cy="356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2400">
                <a:solidFill>
                  <a:schemeClr val="dk1"/>
                </a:solidFill>
                <a:latin typeface="Calibri" panose="020F0502020204030204"/>
                <a:ea typeface="Calibri" panose="020F0502020204030204"/>
                <a:cs typeface="Calibri" panose="020F0502020204030204"/>
                <a:sym typeface="Calibri" panose="020F0502020204030204"/>
              </a:rPr>
              <a:t>Codeplay - Connecting AI to Silicon</a:t>
            </a:r>
            <a:endParaRPr lang="en-GB" sz="24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491" name="Shape 491"/>
          <p:cNvCxnSpPr/>
          <p:nvPr/>
        </p:nvCxnSpPr>
        <p:spPr>
          <a:xfrm rot="10800000">
            <a:off x="-95" y="3589171"/>
            <a:ext cx="3393000" cy="0"/>
          </a:xfrm>
          <a:prstGeom prst="straightConnector1">
            <a:avLst/>
          </a:prstGeom>
          <a:noFill/>
          <a:ln w="9525" cap="flat" cmpd="sng">
            <a:solidFill>
              <a:srgbClr val="D8D8D8"/>
            </a:solidFill>
            <a:prstDash val="solid"/>
            <a:miter lim="800000"/>
            <a:headEnd type="none" w="med" len="med"/>
            <a:tailEnd type="none" w="med" len="med"/>
          </a:ln>
        </p:spPr>
      </p:cxnSp>
      <p:cxnSp>
        <p:nvCxnSpPr>
          <p:cNvPr id="492" name="Shape 492"/>
          <p:cNvCxnSpPr/>
          <p:nvPr/>
        </p:nvCxnSpPr>
        <p:spPr>
          <a:xfrm rot="10800000">
            <a:off x="5751000" y="3594341"/>
            <a:ext cx="3393000" cy="0"/>
          </a:xfrm>
          <a:prstGeom prst="straightConnector1">
            <a:avLst/>
          </a:prstGeom>
          <a:noFill/>
          <a:ln w="9525" cap="flat" cmpd="sng">
            <a:solidFill>
              <a:srgbClr val="D8D8D8"/>
            </a:solidFill>
            <a:prstDash val="solid"/>
            <a:miter lim="800000"/>
            <a:headEnd type="none" w="med" len="med"/>
            <a:tailEnd type="none" w="med" len="med"/>
          </a:ln>
        </p:spPr>
      </p:cxnSp>
      <p:cxnSp>
        <p:nvCxnSpPr>
          <p:cNvPr id="493" name="Shape 493"/>
          <p:cNvCxnSpPr/>
          <p:nvPr/>
        </p:nvCxnSpPr>
        <p:spPr>
          <a:xfrm>
            <a:off x="4737441" y="1561097"/>
            <a:ext cx="0" cy="818100"/>
          </a:xfrm>
          <a:prstGeom prst="straightConnector1">
            <a:avLst/>
          </a:prstGeom>
          <a:noFill/>
          <a:ln w="9525" cap="flat" cmpd="sng">
            <a:solidFill>
              <a:srgbClr val="D8D8D8"/>
            </a:solidFill>
            <a:prstDash val="solid"/>
            <a:miter lim="800000"/>
            <a:headEnd type="none" w="med" len="med"/>
            <a:tailEnd type="none" w="med" len="med"/>
          </a:ln>
        </p:spPr>
      </p:cxnSp>
      <p:cxnSp>
        <p:nvCxnSpPr>
          <p:cNvPr id="494" name="Shape 494"/>
          <p:cNvCxnSpPr/>
          <p:nvPr/>
        </p:nvCxnSpPr>
        <p:spPr>
          <a:xfrm flipH="1">
            <a:off x="4737492" y="4739878"/>
            <a:ext cx="2025" cy="851175"/>
          </a:xfrm>
          <a:prstGeom prst="straightConnector1">
            <a:avLst/>
          </a:prstGeom>
          <a:noFill/>
          <a:ln w="9525" cap="flat" cmpd="sng">
            <a:solidFill>
              <a:srgbClr val="D8D8D8"/>
            </a:solidFill>
            <a:prstDash val="solid"/>
            <a:miter lim="800000"/>
            <a:headEnd type="none" w="med" len="med"/>
            <a:tailEnd type="none" w="med" len="med"/>
          </a:ln>
        </p:spPr>
      </p:cxnSp>
      <p:cxnSp>
        <p:nvCxnSpPr>
          <p:cNvPr id="495" name="Shape 495"/>
          <p:cNvCxnSpPr/>
          <p:nvPr/>
        </p:nvCxnSpPr>
        <p:spPr>
          <a:xfrm>
            <a:off x="0" y="1561097"/>
            <a:ext cx="9144000" cy="0"/>
          </a:xfrm>
          <a:prstGeom prst="straightConnector1">
            <a:avLst/>
          </a:prstGeom>
          <a:noFill/>
          <a:ln w="9525" cap="flat" cmpd="sng">
            <a:solidFill>
              <a:srgbClr val="D8D8D8"/>
            </a:solidFill>
            <a:prstDash val="solid"/>
            <a:miter lim="800000"/>
            <a:headEnd type="none" w="med" len="med"/>
            <a:tailEnd type="none" w="med" len="med"/>
          </a:ln>
        </p:spPr>
      </p:cxnSp>
      <p:sp>
        <p:nvSpPr>
          <p:cNvPr id="496" name="Shape 496"/>
          <p:cNvSpPr txBox="1"/>
          <p:nvPr/>
        </p:nvSpPr>
        <p:spPr>
          <a:xfrm>
            <a:off x="6579253" y="3678885"/>
            <a:ext cx="2424600" cy="346275"/>
          </a:xfrm>
          <a:prstGeom prst="rect">
            <a:avLst/>
          </a:prstGeom>
          <a:noFill/>
          <a:ln>
            <a:noFill/>
          </a:ln>
        </p:spPr>
        <p:txBody>
          <a:bodyPr wrap="square" lIns="68569" tIns="34275" rIns="68569" bIns="34275" anchor="t" anchorCtr="0">
            <a:noAutofit/>
          </a:bodyPr>
          <a:lstStyle/>
          <a:p>
            <a:pPr algn="r">
              <a:buSzPct val="25000"/>
            </a:pPr>
            <a:r>
              <a:rPr lang="en-GB" b="1">
                <a:solidFill>
                  <a:schemeClr val="dk1"/>
                </a:solidFill>
                <a:latin typeface="Calibri" panose="020F0502020204030204"/>
                <a:ea typeface="Calibri" panose="020F0502020204030204"/>
                <a:cs typeface="Calibri" panose="020F0502020204030204"/>
                <a:sym typeface="Calibri" panose="020F0502020204030204"/>
              </a:rPr>
              <a:t>Customers</a:t>
            </a:r>
            <a:endParaRPr lang="en-GB" b="1">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97" name="Shape 497"/>
          <p:cNvPicPr preferRelativeResize="0"/>
          <p:nvPr/>
        </p:nvPicPr>
        <p:blipFill rotWithShape="1">
          <a:blip r:embed="rId1"/>
          <a:srcRect/>
          <a:stretch>
            <a:fillRect/>
          </a:stretch>
        </p:blipFill>
        <p:spPr>
          <a:xfrm>
            <a:off x="8314439" y="5198902"/>
            <a:ext cx="837161" cy="291599"/>
          </a:xfrm>
          <a:prstGeom prst="rect">
            <a:avLst/>
          </a:prstGeom>
          <a:noFill/>
          <a:ln>
            <a:noFill/>
          </a:ln>
        </p:spPr>
      </p:pic>
      <p:pic>
        <p:nvPicPr>
          <p:cNvPr id="498" name="Shape 498"/>
          <p:cNvPicPr preferRelativeResize="0"/>
          <p:nvPr/>
        </p:nvPicPr>
        <p:blipFill rotWithShape="1">
          <a:blip r:embed="rId2"/>
          <a:srcRect/>
          <a:stretch>
            <a:fillRect/>
          </a:stretch>
        </p:blipFill>
        <p:spPr>
          <a:xfrm>
            <a:off x="6878984" y="4045062"/>
            <a:ext cx="1020171" cy="355346"/>
          </a:xfrm>
          <a:prstGeom prst="rect">
            <a:avLst/>
          </a:prstGeom>
          <a:noFill/>
          <a:ln>
            <a:noFill/>
          </a:ln>
        </p:spPr>
      </p:pic>
      <p:pic>
        <p:nvPicPr>
          <p:cNvPr id="499" name="Shape 499"/>
          <p:cNvPicPr preferRelativeResize="0"/>
          <p:nvPr/>
        </p:nvPicPr>
        <p:blipFill rotWithShape="1">
          <a:blip r:embed="rId3"/>
          <a:srcRect/>
          <a:stretch>
            <a:fillRect/>
          </a:stretch>
        </p:blipFill>
        <p:spPr>
          <a:xfrm>
            <a:off x="7628118" y="4261920"/>
            <a:ext cx="1443519" cy="502806"/>
          </a:xfrm>
          <a:prstGeom prst="rect">
            <a:avLst/>
          </a:prstGeom>
          <a:noFill/>
          <a:ln>
            <a:noFill/>
          </a:ln>
        </p:spPr>
      </p:pic>
      <p:pic>
        <p:nvPicPr>
          <p:cNvPr id="500" name="Shape 500"/>
          <p:cNvPicPr preferRelativeResize="0"/>
          <p:nvPr/>
        </p:nvPicPr>
        <p:blipFill rotWithShape="1">
          <a:blip r:embed="rId4"/>
          <a:srcRect/>
          <a:stretch>
            <a:fillRect/>
          </a:stretch>
        </p:blipFill>
        <p:spPr>
          <a:xfrm>
            <a:off x="7867822" y="4649123"/>
            <a:ext cx="1204155" cy="419431"/>
          </a:xfrm>
          <a:prstGeom prst="rect">
            <a:avLst/>
          </a:prstGeom>
          <a:noFill/>
          <a:ln>
            <a:noFill/>
          </a:ln>
        </p:spPr>
      </p:pic>
      <p:pic>
        <p:nvPicPr>
          <p:cNvPr id="501" name="Shape 501"/>
          <p:cNvPicPr preferRelativeResize="0"/>
          <p:nvPr/>
        </p:nvPicPr>
        <p:blipFill rotWithShape="1">
          <a:blip r:embed="rId5"/>
          <a:srcRect/>
          <a:stretch>
            <a:fillRect/>
          </a:stretch>
        </p:blipFill>
        <p:spPr>
          <a:xfrm>
            <a:off x="6862974" y="4553080"/>
            <a:ext cx="1053524" cy="366963"/>
          </a:xfrm>
          <a:prstGeom prst="rect">
            <a:avLst/>
          </a:prstGeom>
          <a:noFill/>
          <a:ln>
            <a:noFill/>
          </a:ln>
        </p:spPr>
      </p:pic>
      <p:sp>
        <p:nvSpPr>
          <p:cNvPr id="502" name="Shape 502"/>
          <p:cNvSpPr txBox="1"/>
          <p:nvPr/>
        </p:nvSpPr>
        <p:spPr>
          <a:xfrm>
            <a:off x="200990" y="2025153"/>
            <a:ext cx="3191850" cy="1281150"/>
          </a:xfrm>
          <a:prstGeom prst="rect">
            <a:avLst/>
          </a:prstGeom>
          <a:noFill/>
          <a:ln>
            <a:noFill/>
          </a:ln>
        </p:spPr>
        <p:txBody>
          <a:bodyPr wrap="square" lIns="68569" tIns="34275" rIns="68569" bIns="34275" anchor="t" anchorCtr="0">
            <a:noAutofit/>
          </a:bodyPr>
          <a:lstStyle/>
          <a:p>
            <a:pPr>
              <a:buSzPct val="25000"/>
            </a:pPr>
            <a:endParaRPr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C++ platform via the SYCL™ open standard, enabling vision &amp; machine learning e.g. TensorFlow™</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endParaRPr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The heart of Codeplay's compute technology</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enabling OpenCL™, SPIR™, HSA™ and Vulkan™</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3" name="Shape 503"/>
          <p:cNvSpPr/>
          <p:nvPr/>
        </p:nvSpPr>
        <p:spPr>
          <a:xfrm>
            <a:off x="201803" y="1678499"/>
            <a:ext cx="2423025" cy="346275"/>
          </a:xfrm>
          <a:prstGeom prst="rect">
            <a:avLst/>
          </a:prstGeom>
          <a:noFill/>
          <a:ln>
            <a:noFill/>
          </a:ln>
        </p:spPr>
        <p:txBody>
          <a:bodyPr wrap="square" lIns="68569" tIns="34275" rIns="68569" bIns="34275" anchor="t" anchorCtr="0">
            <a:noAutofit/>
          </a:bodyPr>
          <a:lstStyle/>
          <a:p>
            <a:pPr>
              <a:buSzPct val="25000"/>
            </a:pPr>
            <a:r>
              <a:rPr lang="en-GB" b="1">
                <a:solidFill>
                  <a:schemeClr val="dk1"/>
                </a:solidFill>
                <a:latin typeface="Calibri" panose="020F0502020204030204"/>
                <a:ea typeface="Calibri" panose="020F0502020204030204"/>
                <a:cs typeface="Calibri" panose="020F0502020204030204"/>
                <a:sym typeface="Calibri" panose="020F0502020204030204"/>
              </a:rPr>
              <a:t>Products</a:t>
            </a:r>
            <a:endParaRPr lang="en-GB"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4" name="Shape 504"/>
          <p:cNvSpPr txBox="1"/>
          <p:nvPr/>
        </p:nvSpPr>
        <p:spPr>
          <a:xfrm>
            <a:off x="6305550" y="2026790"/>
            <a:ext cx="2696625" cy="1512000"/>
          </a:xfrm>
          <a:prstGeom prst="rect">
            <a:avLst/>
          </a:prstGeom>
          <a:noFill/>
          <a:ln>
            <a:noFill/>
          </a:ln>
        </p:spPr>
        <p:txBody>
          <a:bodyPr wrap="square" lIns="68569" tIns="34275" rIns="68569" bIns="34275" anchor="t" anchorCtr="0">
            <a:noAutofit/>
          </a:bodyPr>
          <a:lstStyle/>
          <a:p>
            <a:pPr algn="r">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Automotive (ISO 26262)</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IoT, Smartphones &amp; Tablets</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High Performance Compute (HPC)</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Medical &amp; Industrial</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a:p>
            <a:pPr algn="r">
              <a:spcBef>
                <a:spcPts val="450"/>
              </a:spcBef>
              <a:buSzPct val="25000"/>
            </a:pPr>
            <a:r>
              <a:rPr lang="en-GB" sz="1125" b="1">
                <a:solidFill>
                  <a:schemeClr val="dk1"/>
                </a:solidFill>
                <a:latin typeface="Calibri" panose="020F0502020204030204"/>
                <a:ea typeface="Calibri" panose="020F0502020204030204"/>
                <a:cs typeface="Calibri" panose="020F0502020204030204"/>
                <a:sym typeface="Calibri" panose="020F0502020204030204"/>
              </a:rPr>
              <a:t>Technologies: </a:t>
            </a:r>
            <a:r>
              <a:rPr lang="en-GB" sz="1125">
                <a:solidFill>
                  <a:schemeClr val="dk1"/>
                </a:solidFill>
                <a:latin typeface="Calibri" panose="020F0502020204030204"/>
                <a:ea typeface="Calibri" panose="020F0502020204030204"/>
                <a:cs typeface="Calibri" panose="020F0502020204030204"/>
                <a:sym typeface="Calibri" panose="020F0502020204030204"/>
              </a:rPr>
              <a:t>Vision Processing</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Machine Learning</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Artificial Intelligence</a:t>
            </a:r>
            <a:br>
              <a:rPr lang="en-GB" sz="1125">
                <a:solidFill>
                  <a:schemeClr val="dk1"/>
                </a:solidFill>
                <a:latin typeface="Calibri" panose="020F0502020204030204"/>
                <a:ea typeface="Calibri" panose="020F0502020204030204"/>
                <a:cs typeface="Calibri" panose="020F0502020204030204"/>
                <a:sym typeface="Calibri" panose="020F0502020204030204"/>
              </a:rPr>
            </a:br>
            <a:r>
              <a:rPr lang="en-GB" sz="1125">
                <a:solidFill>
                  <a:schemeClr val="dk1"/>
                </a:solidFill>
                <a:latin typeface="Calibri" panose="020F0502020204030204"/>
                <a:ea typeface="Calibri" panose="020F0502020204030204"/>
                <a:cs typeface="Calibri" panose="020F0502020204030204"/>
                <a:sym typeface="Calibri" panose="020F0502020204030204"/>
              </a:rPr>
              <a:t>Big Data Compute</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5" name="Shape 505"/>
          <p:cNvSpPr/>
          <p:nvPr/>
        </p:nvSpPr>
        <p:spPr>
          <a:xfrm>
            <a:off x="6579253" y="1687325"/>
            <a:ext cx="2423025" cy="346275"/>
          </a:xfrm>
          <a:prstGeom prst="rect">
            <a:avLst/>
          </a:prstGeom>
          <a:noFill/>
          <a:ln>
            <a:noFill/>
          </a:ln>
        </p:spPr>
        <p:txBody>
          <a:bodyPr wrap="square" lIns="68569" tIns="34275" rIns="68569" bIns="34275" anchor="t" anchorCtr="0">
            <a:noAutofit/>
          </a:bodyPr>
          <a:lstStyle/>
          <a:p>
            <a:pPr algn="r">
              <a:buSzPct val="25000"/>
            </a:pPr>
            <a:r>
              <a:rPr lang="en-GB" b="1">
                <a:solidFill>
                  <a:schemeClr val="dk1"/>
                </a:solidFill>
                <a:latin typeface="Calibri" panose="020F0502020204030204"/>
                <a:ea typeface="Calibri" panose="020F0502020204030204"/>
                <a:cs typeface="Calibri" panose="020F0502020204030204"/>
                <a:sym typeface="Calibri" panose="020F0502020204030204"/>
              </a:rPr>
              <a:t>Addressable Markets</a:t>
            </a:r>
            <a:endParaRPr lang="en-GB" b="1">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06" name="Shape 506"/>
          <p:cNvPicPr preferRelativeResize="0"/>
          <p:nvPr/>
        </p:nvPicPr>
        <p:blipFill rotWithShape="1">
          <a:blip r:embed="rId6"/>
          <a:srcRect/>
          <a:stretch>
            <a:fillRect/>
          </a:stretch>
        </p:blipFill>
        <p:spPr>
          <a:xfrm>
            <a:off x="2894746" y="1755075"/>
            <a:ext cx="3676140" cy="3676140"/>
          </a:xfrm>
          <a:prstGeom prst="rect">
            <a:avLst/>
          </a:prstGeom>
          <a:noFill/>
          <a:ln>
            <a:noFill/>
          </a:ln>
        </p:spPr>
      </p:pic>
      <p:pic>
        <p:nvPicPr>
          <p:cNvPr id="507" name="Shape 507"/>
          <p:cNvPicPr preferRelativeResize="0"/>
          <p:nvPr/>
        </p:nvPicPr>
        <p:blipFill rotWithShape="1">
          <a:blip r:embed="rId7"/>
          <a:srcRect/>
          <a:stretch>
            <a:fillRect/>
          </a:stretch>
        </p:blipFill>
        <p:spPr>
          <a:xfrm>
            <a:off x="277000" y="2740932"/>
            <a:ext cx="1323113" cy="166921"/>
          </a:xfrm>
          <a:prstGeom prst="rect">
            <a:avLst/>
          </a:prstGeom>
          <a:noFill/>
          <a:ln>
            <a:noFill/>
          </a:ln>
        </p:spPr>
      </p:pic>
      <p:pic>
        <p:nvPicPr>
          <p:cNvPr id="508" name="Shape 508"/>
          <p:cNvPicPr preferRelativeResize="0"/>
          <p:nvPr/>
        </p:nvPicPr>
        <p:blipFill rotWithShape="1">
          <a:blip r:embed="rId8"/>
          <a:srcRect/>
          <a:stretch>
            <a:fillRect/>
          </a:stretch>
        </p:blipFill>
        <p:spPr>
          <a:xfrm>
            <a:off x="277000" y="2075722"/>
            <a:ext cx="1321547" cy="187601"/>
          </a:xfrm>
          <a:prstGeom prst="rect">
            <a:avLst/>
          </a:prstGeom>
          <a:noFill/>
          <a:ln>
            <a:noFill/>
          </a:ln>
        </p:spPr>
      </p:pic>
      <p:pic>
        <p:nvPicPr>
          <p:cNvPr id="509" name="Shape 509" descr="Image result for intel logo"/>
          <p:cNvPicPr preferRelativeResize="0"/>
          <p:nvPr/>
        </p:nvPicPr>
        <p:blipFill rotWithShape="1">
          <a:blip r:embed="rId9"/>
          <a:srcRect/>
          <a:stretch>
            <a:fillRect/>
          </a:stretch>
        </p:blipFill>
        <p:spPr>
          <a:xfrm>
            <a:off x="8142410" y="5169396"/>
            <a:ext cx="343773" cy="228165"/>
          </a:xfrm>
          <a:prstGeom prst="rect">
            <a:avLst/>
          </a:prstGeom>
          <a:noFill/>
          <a:ln>
            <a:noFill/>
          </a:ln>
        </p:spPr>
      </p:pic>
      <p:pic>
        <p:nvPicPr>
          <p:cNvPr id="510" name="Shape 510" descr="Image result for renesas logo"/>
          <p:cNvPicPr preferRelativeResize="0"/>
          <p:nvPr/>
        </p:nvPicPr>
        <p:blipFill rotWithShape="1">
          <a:blip r:embed="rId10"/>
          <a:srcRect/>
          <a:stretch>
            <a:fillRect/>
          </a:stretch>
        </p:blipFill>
        <p:spPr>
          <a:xfrm>
            <a:off x="7925478" y="4071501"/>
            <a:ext cx="1050261" cy="175424"/>
          </a:xfrm>
          <a:prstGeom prst="rect">
            <a:avLst/>
          </a:prstGeom>
          <a:noFill/>
          <a:ln>
            <a:noFill/>
          </a:ln>
        </p:spPr>
      </p:pic>
      <p:sp>
        <p:nvSpPr>
          <p:cNvPr id="511" name="Shape 511"/>
          <p:cNvSpPr txBox="1"/>
          <p:nvPr/>
        </p:nvSpPr>
        <p:spPr>
          <a:xfrm>
            <a:off x="200991" y="4049122"/>
            <a:ext cx="2424600" cy="1454175"/>
          </a:xfrm>
          <a:prstGeom prst="rect">
            <a:avLst/>
          </a:prstGeom>
          <a:noFill/>
          <a:ln>
            <a:noFill/>
          </a:ln>
        </p:spPr>
        <p:txBody>
          <a:bodyPr wrap="square" lIns="68569" tIns="34275" rIns="68569" bIns="34275" anchor="t" anchorCtr="0">
            <a:noAutofit/>
          </a:bodyPr>
          <a:lstStyle/>
          <a:p>
            <a:pPr>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High-performance software solutions for custom heterogeneous systems</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Enabling the toughest processor systems with tools and middleware based on open standards</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Established 2002 in Scotland</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a:p>
            <a:pPr>
              <a:spcBef>
                <a:spcPts val="450"/>
              </a:spcBef>
              <a:buSzPct val="25000"/>
            </a:pPr>
            <a:r>
              <a:rPr lang="en-GB" sz="1125">
                <a:solidFill>
                  <a:schemeClr val="dk1"/>
                </a:solidFill>
                <a:latin typeface="Calibri" panose="020F0502020204030204"/>
                <a:ea typeface="Calibri" panose="020F0502020204030204"/>
                <a:cs typeface="Calibri" panose="020F0502020204030204"/>
                <a:sym typeface="Calibri" panose="020F0502020204030204"/>
              </a:rPr>
              <a:t>~70 employees</a:t>
            </a:r>
            <a:endParaRPr lang="en-GB" sz="1125">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2" name="Shape 512"/>
          <p:cNvSpPr/>
          <p:nvPr/>
        </p:nvSpPr>
        <p:spPr>
          <a:xfrm>
            <a:off x="201803" y="3678070"/>
            <a:ext cx="2423025" cy="346275"/>
          </a:xfrm>
          <a:prstGeom prst="rect">
            <a:avLst/>
          </a:prstGeom>
          <a:noFill/>
          <a:ln>
            <a:noFill/>
          </a:ln>
        </p:spPr>
        <p:txBody>
          <a:bodyPr wrap="square" lIns="68569" tIns="34275" rIns="68569" bIns="34275" anchor="t" anchorCtr="0">
            <a:noAutofit/>
          </a:bodyPr>
          <a:lstStyle/>
          <a:p>
            <a:pPr>
              <a:buSzPct val="25000"/>
            </a:pPr>
            <a:r>
              <a:rPr lang="en-GB" b="1">
                <a:solidFill>
                  <a:schemeClr val="dk1"/>
                </a:solidFill>
                <a:latin typeface="Calibri" panose="020F0502020204030204"/>
                <a:ea typeface="Calibri" panose="020F0502020204030204"/>
                <a:cs typeface="Calibri" panose="020F0502020204030204"/>
                <a:sym typeface="Calibri" panose="020F0502020204030204"/>
              </a:rPr>
              <a:t>Company</a:t>
            </a:r>
            <a:endParaRPr lang="en-GB" b="1">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3187" name="Text Placeholder 2"/>
          <p:cNvSpPr txBox="1">
            <a:spLocks noGrp="1"/>
          </p:cNvSpPr>
          <p:nvPr>
            <p:ph type="body" idx="1"/>
          </p:nvPr>
        </p:nvSpPr>
        <p:spPr>
          <a:xfrm>
            <a:off x="457200" y="2057401"/>
            <a:ext cx="8229600" cy="3394075"/>
          </a:xfrm>
        </p:spPr>
        <p:txBody>
          <a:bodyPr/>
          <a:lstStyle/>
          <a:p>
            <a:pPr>
              <a:spcBef>
                <a:spcPts val="640"/>
              </a:spcBef>
              <a:buClr>
                <a:srgbClr val="000000"/>
              </a:buClr>
              <a:buFontTx/>
              <a:buChar char="•"/>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9318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938" y="1600200"/>
            <a:ext cx="8799512"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Asynchronous Computing in C++ by Hartmut Kaiser</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4"/>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Standard Concurrency Interfaces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4211" name="Text Placeholder 5"/>
          <p:cNvSpPr txBox="1">
            <a:spLocks noGrp="1"/>
          </p:cNvSpPr>
          <p:nvPr>
            <p:ph type="body" idx="1"/>
          </p:nvPr>
        </p:nvSpPr>
        <p:spPr>
          <a:xfrm>
            <a:off x="457200" y="2057401"/>
            <a:ext cx="8229600" cy="3394075"/>
          </a:xfrm>
        </p:spPr>
        <p:txBody>
          <a:bodyPr>
            <a:noAutofit/>
          </a:bodyPr>
          <a:lstStyle/>
          <a:p>
            <a:pPr>
              <a:spcBef>
                <a:spcPts val="640"/>
              </a:spcBef>
              <a:buClr>
                <a:srgbClr val="000000"/>
              </a:buClr>
              <a:buFontTx/>
              <a:buChar char="•"/>
            </a:pP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std</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a:t>
            </a: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async</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&lt;&gt;and </a:t>
            </a: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std</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::future&lt;&gt;: </a:t>
            </a: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concurrency as with sequential processing </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one location calls a concurrent task and dealing with the outcome is as simple as with local sub-functions</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std</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 :thread: </a:t>
            </a: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lOW-level</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 approach</a:t>
            </a:r>
            <a:endPar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dirty="0">
                <a:solidFill>
                  <a:srgbClr val="000000"/>
                </a:solidFill>
                <a:latin typeface="Calibri" panose="020F0502020204030204" pitchFamily="34" charset="0"/>
                <a:cs typeface="Arial" panose="020B0604020202020204" pitchFamily="34" charset="0"/>
                <a:sym typeface="Calibri" panose="020F0502020204030204" pitchFamily="34" charset="0"/>
              </a:rPr>
              <a:t>one location calls a concurrent </a:t>
            </a:r>
            <a:r>
              <a:rPr lang="en-US" altLang="en-US" dirty="0" err="1">
                <a:solidFill>
                  <a:srgbClr val="000000"/>
                </a:solidFill>
                <a:latin typeface="Calibri" panose="020F0502020204030204" pitchFamily="34" charset="0"/>
                <a:cs typeface="Arial" panose="020B0604020202020204" pitchFamily="34" charset="0"/>
                <a:sym typeface="Calibri" panose="020F0502020204030204" pitchFamily="34" charset="0"/>
              </a:rPr>
              <a:t>lask</a:t>
            </a:r>
            <a:r>
              <a:rPr lang="en-US" altLang="en-US" dirty="0">
                <a:solidFill>
                  <a:srgbClr val="000000"/>
                </a:solidFill>
                <a:latin typeface="Calibri" panose="020F0502020204030204" pitchFamily="34" charset="0"/>
                <a:cs typeface="Arial" panose="020B0604020202020204" pitchFamily="34" charset="0"/>
                <a:sym typeface="Calibri" panose="020F0502020204030204" pitchFamily="34" charset="0"/>
              </a:rPr>
              <a:t> and has to provide low-level techniques to handle the outcome</a:t>
            </a:r>
            <a:endParaRPr lang="en-US" altLang="en-US"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std</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::promise&lt;&gt; and </a:t>
            </a: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std</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::future&lt;&gt;: Simplify processing the outcome</a:t>
            </a:r>
            <a:endPar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one location calls a concurrent task but dealing with the outcome is simplified</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2400" dirty="0" err="1">
                <a:solidFill>
                  <a:srgbClr val="000000"/>
                </a:solidFill>
                <a:latin typeface="Calibri" panose="020F0502020204030204" pitchFamily="34" charset="0"/>
                <a:cs typeface="Arial" panose="020B0604020202020204" pitchFamily="34" charset="0"/>
                <a:sym typeface="Calibri" panose="020F0502020204030204" pitchFamily="34" charset="0"/>
              </a:rPr>
              <a:t>packaged_task</a:t>
            </a:r>
            <a:r>
              <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rPr>
              <a:t>&lt;&gt; : helper to separate task definition from call</a:t>
            </a:r>
            <a:endParaRPr lang="en-US" altLang="en-US" sz="2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one location defines a task and provides a handle for the outcome</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another location decides when to call the task and the arguments</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rPr>
              <a:t>the call must not necessarily happen in another thread</a:t>
            </a:r>
            <a:endParaRPr lang="en-US" altLang="en-US" sz="1400" dirty="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std::future Refresher</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5235" name="Content Placeholder 2"/>
          <p:cNvSpPr txBox="1">
            <a:spLocks noGrp="1"/>
          </p:cNvSpPr>
          <p:nvPr>
            <p:ph idx="1"/>
          </p:nvPr>
        </p:nvSpPr>
        <p:spPr>
          <a:xfrm>
            <a:off x="457200" y="2057401"/>
            <a:ext cx="8229600" cy="3394075"/>
          </a:xfrm>
        </p:spPr>
        <p:txBody>
          <a:bodyPr/>
          <a:lstStyle/>
          <a:p>
            <a:pPr>
              <a:spcBef>
                <a:spcPts val="640"/>
              </a:spcBef>
              <a:buClr>
                <a:srgbClr val="000000"/>
              </a:buClr>
              <a:buFontTx/>
              <a:buChar char="•"/>
            </a:pPr>
            <a:r>
              <a:rPr lang="en-US" altLang="en-US" sz="2400" i="1">
                <a:solidFill>
                  <a:srgbClr val="000000"/>
                </a:solidFill>
                <a:latin typeface="Calibri" panose="020F0502020204030204" pitchFamily="34" charset="0"/>
                <a:cs typeface="Arial" panose="020B0604020202020204" pitchFamily="34" charset="0"/>
                <a:sym typeface="Calibri" panose="020F0502020204030204" pitchFamily="34" charset="0"/>
              </a:rPr>
              <a:t>std::future&lt;T&gt;</a:t>
            </a:r>
            <a:r>
              <a:rPr lang="en-US" altLang="en-US" sz="2400">
                <a:solidFill>
                  <a:srgbClr val="000000"/>
                </a:solidFill>
                <a:latin typeface="Calibri" panose="020F0502020204030204" pitchFamily="34" charset="0"/>
                <a:cs typeface="Arial" panose="020B0604020202020204" pitchFamily="34" charset="0"/>
                <a:sym typeface="Calibri" panose="020F0502020204030204" pitchFamily="34" charset="0"/>
              </a:rPr>
              <a:t> -- a proxy for an eventual value of type </a:t>
            </a:r>
            <a:r>
              <a:rPr lang="en-US" altLang="en-US" sz="2400" i="1">
                <a:solidFill>
                  <a:srgbClr val="000000"/>
                </a:solidFill>
                <a:latin typeface="Calibri" panose="020F0502020204030204" pitchFamily="34" charset="0"/>
                <a:cs typeface="Arial" panose="020B0604020202020204" pitchFamily="34" charset="0"/>
                <a:sym typeface="Calibri" panose="020F0502020204030204" pitchFamily="34" charset="0"/>
              </a:rPr>
              <a:t>T</a:t>
            </a:r>
            <a:endParaRPr lang="en-US" altLang="en-US" sz="240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sz="2400" i="1">
                <a:solidFill>
                  <a:srgbClr val="000000"/>
                </a:solidFill>
                <a:latin typeface="Calibri" panose="020F0502020204030204" pitchFamily="34" charset="0"/>
                <a:cs typeface="Arial" panose="020B0604020202020204" pitchFamily="34" charset="0"/>
                <a:sym typeface="Calibri" panose="020F0502020204030204" pitchFamily="34" charset="0"/>
              </a:rPr>
              <a:t>std::promise&lt;T&gt;</a:t>
            </a:r>
            <a:r>
              <a:rPr lang="en-US" altLang="en-US" sz="2400">
                <a:solidFill>
                  <a:srgbClr val="000000"/>
                </a:solidFill>
                <a:latin typeface="Calibri" panose="020F0502020204030204" pitchFamily="34" charset="0"/>
                <a:cs typeface="Arial" panose="020B0604020202020204" pitchFamily="34" charset="0"/>
                <a:sym typeface="Calibri" panose="020F0502020204030204" pitchFamily="34" charset="0"/>
              </a:rPr>
              <a:t> -- a one-way channel to set the future.</a:t>
            </a:r>
            <a:endParaRPr lang="en-US" altLang="en-US" sz="240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4" name="Rectangle 3"/>
          <p:cNvSpPr/>
          <p:nvPr/>
        </p:nvSpPr>
        <p:spPr>
          <a:xfrm>
            <a:off x="1398588" y="3829050"/>
            <a:ext cx="12573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t>future</a:t>
            </a:r>
            <a:endParaRPr lang="en-US" sz="2400" dirty="0"/>
          </a:p>
        </p:txBody>
      </p:sp>
      <p:sp>
        <p:nvSpPr>
          <p:cNvPr id="5" name="Rectangle 4"/>
          <p:cNvSpPr/>
          <p:nvPr/>
        </p:nvSpPr>
        <p:spPr>
          <a:xfrm>
            <a:off x="6115050" y="3829050"/>
            <a:ext cx="12573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promise</a:t>
            </a:r>
            <a:endParaRPr lang="en-US" sz="2000" dirty="0"/>
          </a:p>
        </p:txBody>
      </p:sp>
      <p:sp>
        <p:nvSpPr>
          <p:cNvPr id="6" name="Rectangle 5"/>
          <p:cNvSpPr/>
          <p:nvPr/>
        </p:nvSpPr>
        <p:spPr>
          <a:xfrm>
            <a:off x="3770313" y="3829050"/>
            <a:ext cx="1257300" cy="685800"/>
          </a:xfrm>
          <a:prstGeom prst="rect">
            <a:avLst/>
          </a:prstGeom>
          <a:solidFill>
            <a:schemeClr val="accent1">
              <a:alpha val="50000"/>
            </a:schemeClr>
          </a:solidFill>
          <a:ln>
            <a:solidFill>
              <a:schemeClr val="tx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shared state&lt;T&gt;</a:t>
            </a:r>
            <a:endParaRPr lang="en-US" sz="2000" dirty="0"/>
          </a:p>
        </p:txBody>
      </p:sp>
      <p:cxnSp>
        <p:nvCxnSpPr>
          <p:cNvPr id="9" name="Straight Arrow Connector 8"/>
          <p:cNvCxnSpPr/>
          <p:nvPr/>
        </p:nvCxnSpPr>
        <p:spPr>
          <a:xfrm>
            <a:off x="2671763" y="4216400"/>
            <a:ext cx="1065212" cy="0"/>
          </a:xfrm>
          <a:prstGeom prst="straightConnector1">
            <a:avLst/>
          </a:prstGeom>
          <a:ln w="41275">
            <a:headEnd type="triangle"/>
            <a:tailEnd type="none"/>
          </a:ln>
        </p:spPr>
        <p:style>
          <a:lnRef idx="1">
            <a:schemeClr val="accent1"/>
          </a:lnRef>
          <a:fillRef idx="0">
            <a:schemeClr val="accent1"/>
          </a:fillRef>
          <a:effectRef idx="0">
            <a:schemeClr val="accent1"/>
          </a:effectRef>
          <a:fontRef idx="minor">
            <a:schemeClr val="tx1"/>
          </a:fontRef>
        </p:style>
      </p:cxnSp>
      <p:sp>
        <p:nvSpPr>
          <p:cNvPr id="95240" name="Slide Number Placeholder 6"/>
          <p:cNvSpPr>
            <a:spLocks noGrp="1"/>
          </p:cNvSpPr>
          <p:nvPr>
            <p:ph type="sldNum" sz="quarter" idx="4294967295"/>
          </p:nvPr>
        </p:nvSpPr>
        <p:spPr>
          <a:xfrm>
            <a:off x="7885113" y="5270500"/>
            <a:ext cx="56515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63D628CC-2F36-4B1F-B514-CA2905C128DE}"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cxnSp>
        <p:nvCxnSpPr>
          <p:cNvPr id="11" name="Straight Arrow Connector 10"/>
          <p:cNvCxnSpPr/>
          <p:nvPr/>
        </p:nvCxnSpPr>
        <p:spPr>
          <a:xfrm>
            <a:off x="5027613" y="4216400"/>
            <a:ext cx="1065212" cy="0"/>
          </a:xfrm>
          <a:prstGeom prst="straightConnector1">
            <a:avLst/>
          </a:prstGeom>
          <a:ln w="41275">
            <a:headEnd type="triangl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1"/>
          <p:cNvSpPr txBox="1">
            <a:spLocks noGrp="1"/>
          </p:cNvSpPr>
          <p:nvPr>
            <p:ph idx="1"/>
          </p:nvPr>
        </p:nvSpPr>
        <p:spPr>
          <a:xfrm>
            <a:off x="457200" y="1600201"/>
            <a:ext cx="8229600" cy="3394075"/>
          </a:xfrm>
        </p:spPr>
        <p:txBody>
          <a:bodyPr/>
          <a:lstStyle/>
          <a:p>
            <a:pPr>
              <a:spcBef>
                <a:spcPts val="640"/>
              </a:spcBef>
              <a:buClr>
                <a:srgbClr val="000000"/>
              </a:buClr>
              <a:buFontTx/>
              <a:buChar char="•"/>
            </a:pP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Use </a:t>
            </a:r>
            <a:r>
              <a:rPr lang="en-US" altLang="en-US">
                <a:solidFill>
                  <a:srgbClr val="0000FF"/>
                </a:solidFill>
                <a:latin typeface="Calibri" panose="020F0502020204030204" pitchFamily="34" charset="0"/>
                <a:cs typeface="Arial" panose="020B0604020202020204" pitchFamily="34" charset="0"/>
                <a:sym typeface="Calibri" panose="020F0502020204030204" pitchFamily="34" charset="0"/>
              </a:rPr>
              <a:t>async </a:t>
            </a: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to start asynchronous operation</a:t>
            </a:r>
            <a:endPar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40"/>
              </a:spcBef>
              <a:buClr>
                <a:srgbClr val="000000"/>
              </a:buClr>
              <a:buFontTx/>
              <a:buChar char="•"/>
            </a:pP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Use returned </a:t>
            </a:r>
            <a:r>
              <a:rPr lang="en-US" altLang="en-US">
                <a:solidFill>
                  <a:srgbClr val="0000FF"/>
                </a:solidFill>
                <a:latin typeface="Calibri" panose="020F0502020204030204" pitchFamily="34" charset="0"/>
                <a:cs typeface="Arial" panose="020B0604020202020204" pitchFamily="34" charset="0"/>
                <a:sym typeface="Calibri" panose="020F0502020204030204" pitchFamily="34" charset="0"/>
              </a:rPr>
              <a:t>future</a:t>
            </a:r>
            <a:r>
              <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rPr>
              <a:t> to wait upon result / exception</a:t>
            </a:r>
            <a:endParaRPr lang="en-US" altLang="en-US">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6259" name="Slide Number Placeholder 3"/>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98CF60CA-F177-4803-9316-479F0ED2D697}"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96260" name="Title 4"/>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std::async + std::future</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p:nvSpPr>
        <p:spPr>
          <a:xfrm>
            <a:off x="228600" y="2590800"/>
            <a:ext cx="6872288" cy="1981200"/>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lnSpc>
                <a:spcPts val="1600"/>
              </a:lnSpc>
              <a:defRPr/>
            </a:pPr>
            <a:r>
              <a:rPr lang="en-US" i="1" dirty="0">
                <a:solidFill>
                  <a:schemeClr val="tx1"/>
                </a:solidFill>
                <a:latin typeface="Consolas" panose="020B0609020204030204" pitchFamily="49" charset="0"/>
                <a:cs typeface="Consolas" panose="020B0609020204030204" pitchFamily="49" charset="0"/>
                <a:sym typeface="Arial" panose="020B0604020202020204" pitchFamily="34" charset="0"/>
              </a:rPr>
              <a:t>#include &lt;</a:t>
            </a:r>
            <a:r>
              <a:rPr lang="en-US" b="1" i="1" dirty="0">
                <a:solidFill>
                  <a:srgbClr val="0000FF"/>
                </a:solidFill>
                <a:latin typeface="Consolas" panose="020B0609020204030204" pitchFamily="49" charset="0"/>
                <a:cs typeface="Consolas" panose="020B0609020204030204" pitchFamily="49" charset="0"/>
                <a:sym typeface="Arial" panose="020B0604020202020204" pitchFamily="34" charset="0"/>
              </a:rPr>
              <a:t>future</a:t>
            </a:r>
            <a:r>
              <a:rPr lang="en-US" i="1" dirty="0">
                <a:solidFill>
                  <a:schemeClr val="tx1"/>
                </a:solidFill>
                <a:latin typeface="Consolas" panose="020B0609020204030204" pitchFamily="49" charset="0"/>
                <a:cs typeface="Consolas" panose="020B0609020204030204" pitchFamily="49" charset="0"/>
                <a:sym typeface="Arial" panose="020B0604020202020204" pitchFamily="34" charset="0"/>
              </a:rPr>
              <a:t>&gt;</a:t>
            </a:r>
            <a:endParaRPr lang="en-US" i="1"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::future&lt;</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int</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&gt;</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chemeClr val="tx1"/>
                </a:solidFill>
                <a:latin typeface="Consolas" panose="020B0609020204030204" pitchFamily="49" charset="0"/>
                <a:cs typeface="Consolas" panose="020B0609020204030204" pitchFamily="49" charset="0"/>
                <a:sym typeface="Arial" panose="020B0604020202020204" pitchFamily="34" charset="0"/>
              </a:rPr>
              <a:t>f </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 -&gt; </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int</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  {</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result = </a:t>
            </a:r>
            <a:r>
              <a:rPr lang="en-US" i="1" dirty="0" err="1">
                <a:solidFill>
                  <a:schemeClr val="tx1"/>
                </a:solidFill>
                <a:latin typeface="Consolas" panose="020B0609020204030204" pitchFamily="49" charset="0"/>
                <a:cs typeface="Consolas" panose="020B0609020204030204" pitchFamily="49" charset="0"/>
                <a:sym typeface="Arial" panose="020B0604020202020204" pitchFamily="34" charset="0"/>
              </a:rPr>
              <a:t>PerformLongRunningOperation</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spcBef>
                <a:spcPts val="300"/>
              </a:spcBef>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return result;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7" name="Rectangle 6"/>
          <p:cNvSpPr/>
          <p:nvPr/>
        </p:nvSpPr>
        <p:spPr>
          <a:xfrm>
            <a:off x="3962400" y="4006184"/>
            <a:ext cx="5181600" cy="2038350"/>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try</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x =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f.get</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wait if necessary, harvest result:</a:t>
            </a:r>
            <a:endParaRPr lang="en-US" sz="1400" b="1"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050" dirty="0" err="1">
                <a:solidFill>
                  <a:schemeClr val="tx1"/>
                </a:solidFill>
                <a:latin typeface="Consolas" panose="020B0609020204030204" pitchFamily="49" charset="0"/>
                <a:cs typeface="Consolas" panose="020B0609020204030204" pitchFamily="49" charset="0"/>
                <a:sym typeface="Arial" panose="020B0604020202020204" pitchFamily="34" charset="0"/>
              </a:rPr>
              <a:t>cout</a:t>
            </a:r>
            <a:r>
              <a:rPr lang="en-US" sz="1050" dirty="0">
                <a:solidFill>
                  <a:schemeClr val="tx1"/>
                </a:solidFill>
                <a:latin typeface="Consolas" panose="020B0609020204030204" pitchFamily="49" charset="0"/>
                <a:cs typeface="Consolas" panose="020B0609020204030204" pitchFamily="49" charset="0"/>
                <a:sym typeface="Arial" panose="020B0604020202020204" pitchFamily="34" charset="0"/>
              </a:rPr>
              <a:t> &lt;&lt; x &lt;&lt; </a:t>
            </a:r>
            <a:r>
              <a:rPr lang="en-US" sz="1050" dirty="0" err="1">
                <a:solidFill>
                  <a:schemeClr val="tx1"/>
                </a:solidFill>
                <a:latin typeface="Consolas" panose="020B0609020204030204" pitchFamily="49" charset="0"/>
                <a:cs typeface="Consolas" panose="020B0609020204030204" pitchFamily="49" charset="0"/>
                <a:sym typeface="Arial" panose="020B0604020202020204" pitchFamily="34" charset="0"/>
              </a:rPr>
              <a:t>endl</a:t>
            </a:r>
            <a:r>
              <a:rPr lang="en-US" sz="105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catch(exception &amp;e)</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sz="1050" dirty="0" err="1">
                <a:solidFill>
                  <a:srgbClr val="5F5F5F"/>
                </a:solidFill>
                <a:latin typeface="Consolas" panose="020B0609020204030204" pitchFamily="49" charset="0"/>
                <a:cs typeface="Consolas" panose="020B0609020204030204" pitchFamily="49" charset="0"/>
                <a:sym typeface="Arial" panose="020B0604020202020204" pitchFamily="34" charset="0"/>
              </a:rPr>
              <a:t>cout</a:t>
            </a: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 &lt;&lt; "**Exception: " &lt;&lt; </a:t>
            </a:r>
            <a:r>
              <a:rPr lang="en-US" sz="1050" dirty="0" err="1">
                <a:solidFill>
                  <a:srgbClr val="5F5F5F"/>
                </a:solidFill>
                <a:latin typeface="Consolas" panose="020B0609020204030204" pitchFamily="49" charset="0"/>
                <a:cs typeface="Consolas" panose="020B0609020204030204" pitchFamily="49" charset="0"/>
                <a:sym typeface="Arial" panose="020B0604020202020204" pitchFamily="34" charset="0"/>
              </a:rPr>
              <a:t>e.what</a:t>
            </a: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 &lt;&lt; </a:t>
            </a:r>
            <a:r>
              <a:rPr lang="en-US" sz="1050" dirty="0" err="1">
                <a:solidFill>
                  <a:srgbClr val="5F5F5F"/>
                </a:solidFill>
                <a:latin typeface="Consolas" panose="020B0609020204030204" pitchFamily="49" charset="0"/>
                <a:cs typeface="Consolas" panose="020B0609020204030204" pitchFamily="49" charset="0"/>
                <a:sym typeface="Arial" panose="020B0604020202020204" pitchFamily="34" charset="0"/>
              </a:rPr>
              <a:t>endl</a:t>
            </a: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sz="1050"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14" name="TextBox 13"/>
          <p:cNvSpPr txBox="1">
            <a:spLocks noChangeArrowheads="1"/>
          </p:cNvSpPr>
          <p:nvPr/>
        </p:nvSpPr>
        <p:spPr bwMode="auto">
          <a:xfrm>
            <a:off x="6345239" y="2835275"/>
            <a:ext cx="892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000" i="1" dirty="0">
                <a:latin typeface="Times New Roman" panose="02020603050405020304" pitchFamily="18" charset="0"/>
                <a:cs typeface="Times New Roman" panose="02020603050405020304" pitchFamily="18" charset="0"/>
              </a:rPr>
              <a:t>START</a:t>
            </a:r>
            <a:endParaRPr lang="en-US" altLang="en-US" sz="2000" i="1" dirty="0">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7789864" y="3994150"/>
            <a:ext cx="76358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2000" i="1">
                <a:latin typeface="Times New Roman" panose="02020603050405020304" pitchFamily="18" charset="0"/>
                <a:cs typeface="Times New Roman" panose="02020603050405020304" pitchFamily="18" charset="0"/>
              </a:rPr>
              <a:t>WAIT</a:t>
            </a:r>
            <a:endParaRPr lang="en-US" altLang="en-US" sz="2000" i="1">
              <a:latin typeface="Times New Roman" panose="02020603050405020304" pitchFamily="18" charset="0"/>
              <a:cs typeface="Times New Roman" panose="02020603050405020304" pitchFamily="18" charset="0"/>
            </a:endParaRPr>
          </a:p>
        </p:txBody>
      </p:sp>
      <p:grpSp>
        <p:nvGrpSpPr>
          <p:cNvPr id="2" name="Group 10"/>
          <p:cNvGrpSpPr/>
          <p:nvPr/>
        </p:nvGrpSpPr>
        <p:grpSpPr>
          <a:xfrm>
            <a:off x="6067226" y="3134946"/>
            <a:ext cx="3002279" cy="306407"/>
            <a:chOff x="4395730" y="1949068"/>
            <a:chExt cx="3002279" cy="408542"/>
          </a:xfrm>
          <a:solidFill>
            <a:schemeClr val="accent1">
              <a:lumMod val="20000"/>
              <a:lumOff val="80000"/>
            </a:schemeClr>
          </a:solidFill>
        </p:grpSpPr>
        <p:sp>
          <p:nvSpPr>
            <p:cNvPr id="13" name="Rounded Rectangle 12"/>
            <p:cNvSpPr/>
            <p:nvPr/>
          </p:nvSpPr>
          <p:spPr>
            <a:xfrm>
              <a:off x="5181600" y="1949068"/>
              <a:ext cx="2216409" cy="381000"/>
            </a:xfrm>
            <a:prstGeom prst="roundRect">
              <a:avLst/>
            </a:prstGeom>
            <a:grp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lambda return type…</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16" name="Freeform 15"/>
            <p:cNvSpPr/>
            <p:nvPr/>
          </p:nvSpPr>
          <p:spPr>
            <a:xfrm>
              <a:off x="4395730" y="2155634"/>
              <a:ext cx="771181" cy="201976"/>
            </a:xfrm>
            <a:custGeom>
              <a:avLst/>
              <a:gdLst>
                <a:gd name="connsiteX0" fmla="*/ 0 w 771181"/>
                <a:gd name="connsiteY0" fmla="*/ 242371 h 242371"/>
                <a:gd name="connsiteX1" fmla="*/ 275422 w 771181"/>
                <a:gd name="connsiteY1" fmla="*/ 66101 h 242371"/>
                <a:gd name="connsiteX2" fmla="*/ 771181 w 771181"/>
                <a:gd name="connsiteY2" fmla="*/ 0 h 242371"/>
              </a:gdLst>
              <a:ahLst/>
              <a:cxnLst>
                <a:cxn ang="0">
                  <a:pos x="connsiteX0" y="connsiteY0"/>
                </a:cxn>
                <a:cxn ang="0">
                  <a:pos x="connsiteX1" y="connsiteY1"/>
                </a:cxn>
                <a:cxn ang="0">
                  <a:pos x="connsiteX2" y="connsiteY2"/>
                </a:cxn>
              </a:cxnLst>
              <a:rect l="l" t="t" r="r" b="b"/>
              <a:pathLst>
                <a:path w="771181" h="242371">
                  <a:moveTo>
                    <a:pt x="0" y="242371"/>
                  </a:moveTo>
                  <a:cubicBezTo>
                    <a:pt x="73446" y="174433"/>
                    <a:pt x="146892" y="106496"/>
                    <a:pt x="275422" y="66101"/>
                  </a:cubicBezTo>
                  <a:cubicBezTo>
                    <a:pt x="403952" y="25706"/>
                    <a:pt x="587566" y="12853"/>
                    <a:pt x="771181"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20204" pitchFamily="34" charset="0"/>
              </a:endParaRPr>
            </a:p>
          </p:txBody>
        </p:sp>
      </p:grpSp>
      <p:sp>
        <p:nvSpPr>
          <p:cNvPr id="18" name="Oval 17"/>
          <p:cNvSpPr/>
          <p:nvPr/>
        </p:nvSpPr>
        <p:spPr>
          <a:xfrm>
            <a:off x="5525888" y="3179763"/>
            <a:ext cx="541338" cy="320675"/>
          </a:xfrm>
          <a:prstGeom prst="ellipse">
            <a:avLst/>
          </a:prstGeom>
          <a:noFill/>
          <a:ln w="19050">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ym typeface="Arial" panose="020B0604020202020204" pitchFamily="34" charset="0"/>
            </a:endParaRPr>
          </a:p>
        </p:txBody>
      </p:sp>
      <p:sp>
        <p:nvSpPr>
          <p:cNvPr id="96267" name="Footer Placeholder 6"/>
          <p:cNvSpPr txBox="1"/>
          <p:nvPr/>
        </p:nvSpPr>
        <p:spPr bwMode="auto">
          <a:xfrm>
            <a:off x="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dirty="0">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dirty="0">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dissolve">
                                      <p:cBhvr>
                                        <p:cTn id="24" dur="500"/>
                                        <p:tgtEl>
                                          <p:spTgt spid="6">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dissolve">
                                      <p:cBhvr>
                                        <p:cTn id="27" dur="500"/>
                                        <p:tgtEl>
                                          <p:spTgt spid="6">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9" end="9"/>
                                            </p:txEl>
                                          </p:spTgt>
                                        </p:tgtEl>
                                        <p:attrNameLst>
                                          <p:attrName>style.visibility</p:attrName>
                                        </p:attrNameLst>
                                      </p:cBhvr>
                                      <p:to>
                                        <p:strVal val="visible"/>
                                      </p:to>
                                    </p:set>
                                    <p:animEffect transition="in" filter="dissolve">
                                      <p:cBhvr>
                                        <p:cTn id="30" dur="500"/>
                                        <p:tgtEl>
                                          <p:spTgt spid="6">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animEffect transition="in" filter="dissolve">
                                      <p:cBhvr>
                                        <p:cTn id="33" dur="500"/>
                                        <p:tgtEl>
                                          <p:spTgt spid="6">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2" presetClass="entr" presetSubtype="2"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dissolve">
                                      <p:cBhvr>
                                        <p:cTn id="47" dur="500"/>
                                        <p:tgtEl>
                                          <p:spTgt spid="6">
                                            <p:txEl>
                                              <p:pRg st="5" end="5"/>
                                            </p:txEl>
                                          </p:spTgt>
                                        </p:tgtEl>
                                      </p:cBhvr>
                                    </p:animEffec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Effect transition="in" filter="dissolve">
                                      <p:cBhvr>
                                        <p:cTn id="51" dur="5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dissolve">
                                      <p:cBhvr>
                                        <p:cTn id="56" dur="500"/>
                                        <p:tgtEl>
                                          <p:spTgt spid="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dissolve">
                                      <p:cBhvr>
                                        <p:cTn id="59" dur="500"/>
                                        <p:tgtEl>
                                          <p:spTgt spid="15"/>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animEffect transition="in" filter="dissolve">
                                      <p:cBhvr>
                                        <p:cTn id="63" dur="500"/>
                                        <p:tgtEl>
                                          <p:spTgt spid="7">
                                            <p:txEl>
                                              <p:pRg st="0" end="0"/>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7">
                                            <p:txEl>
                                              <p:pRg st="1" end="1"/>
                                            </p:txEl>
                                          </p:spTgt>
                                        </p:tgtEl>
                                        <p:attrNameLst>
                                          <p:attrName>style.visibility</p:attrName>
                                        </p:attrNameLst>
                                      </p:cBhvr>
                                      <p:to>
                                        <p:strVal val="visible"/>
                                      </p:to>
                                    </p:set>
                                    <p:animEffect transition="in" filter="dissolve">
                                      <p:cBhvr>
                                        <p:cTn id="66" dur="500"/>
                                        <p:tgtEl>
                                          <p:spTgt spid="7">
                                            <p:txEl>
                                              <p:pRg st="1" end="1"/>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7">
                                            <p:txEl>
                                              <p:pRg st="4" end="4"/>
                                            </p:txEl>
                                          </p:spTgt>
                                        </p:tgtEl>
                                        <p:attrNameLst>
                                          <p:attrName>style.visibility</p:attrName>
                                        </p:attrNameLst>
                                      </p:cBhvr>
                                      <p:to>
                                        <p:strVal val="visible"/>
                                      </p:to>
                                    </p:set>
                                    <p:animEffect transition="in" filter="dissolve">
                                      <p:cBhvr>
                                        <p:cTn id="69" dur="500"/>
                                        <p:tgtEl>
                                          <p:spTgt spid="7">
                                            <p:txEl>
                                              <p:pRg st="4" end="4"/>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7">
                                            <p:txEl>
                                              <p:pRg st="5" end="5"/>
                                            </p:txEl>
                                          </p:spTgt>
                                        </p:tgtEl>
                                        <p:attrNameLst>
                                          <p:attrName>style.visibility</p:attrName>
                                        </p:attrNameLst>
                                      </p:cBhvr>
                                      <p:to>
                                        <p:strVal val="visible"/>
                                      </p:to>
                                    </p:set>
                                    <p:animEffect transition="in" filter="dissolve">
                                      <p:cBhvr>
                                        <p:cTn id="72" dur="500"/>
                                        <p:tgtEl>
                                          <p:spTgt spid="7">
                                            <p:txEl>
                                              <p:pRg st="5" end="5"/>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7">
                                            <p:txEl>
                                              <p:pRg st="6" end="6"/>
                                            </p:txEl>
                                          </p:spTgt>
                                        </p:tgtEl>
                                        <p:attrNameLst>
                                          <p:attrName>style.visibility</p:attrName>
                                        </p:attrNameLst>
                                      </p:cBhvr>
                                      <p:to>
                                        <p:strVal val="visible"/>
                                      </p:to>
                                    </p:set>
                                    <p:animEffect transition="in" filter="dissolve">
                                      <p:cBhvr>
                                        <p:cTn id="75" dur="500"/>
                                        <p:tgtEl>
                                          <p:spTgt spid="7">
                                            <p:txEl>
                                              <p:pRg st="6" end="6"/>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7">
                                            <p:txEl>
                                              <p:pRg st="7" end="7"/>
                                            </p:txEl>
                                          </p:spTgt>
                                        </p:tgtEl>
                                        <p:attrNameLst>
                                          <p:attrName>style.visibility</p:attrName>
                                        </p:attrNameLst>
                                      </p:cBhvr>
                                      <p:to>
                                        <p:strVal val="visible"/>
                                      </p:to>
                                    </p:set>
                                    <p:animEffect transition="in" filter="dissolve">
                                      <p:cBhvr>
                                        <p:cTn id="78" dur="500"/>
                                        <p:tgtEl>
                                          <p:spTgt spid="7">
                                            <p:txEl>
                                              <p:pRg st="7" end="7"/>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7">
                                            <p:txEl>
                                              <p:pRg st="8" end="8"/>
                                            </p:txEl>
                                          </p:spTgt>
                                        </p:tgtEl>
                                        <p:attrNameLst>
                                          <p:attrName>style.visibility</p:attrName>
                                        </p:attrNameLst>
                                      </p:cBhvr>
                                      <p:to>
                                        <p:strVal val="visible"/>
                                      </p:to>
                                    </p:set>
                                    <p:animEffect transition="in" filter="dissolve">
                                      <p:cBhvr>
                                        <p:cTn id="81" dur="500"/>
                                        <p:tgtEl>
                                          <p:spTgt spid="7">
                                            <p:txEl>
                                              <p:pRg st="8" end="8"/>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7">
                                            <p:txEl>
                                              <p:pRg st="2" end="2"/>
                                            </p:txEl>
                                          </p:spTgt>
                                        </p:tgtEl>
                                        <p:attrNameLst>
                                          <p:attrName>style.visibility</p:attrName>
                                        </p:attrNameLst>
                                      </p:cBhvr>
                                      <p:to>
                                        <p:strVal val="visible"/>
                                      </p:to>
                                    </p:set>
                                    <p:animEffect transition="in" filter="dissolve">
                                      <p:cBhvr>
                                        <p:cTn id="86" dur="500"/>
                                        <p:tgtEl>
                                          <p:spTgt spid="7">
                                            <p:txEl>
                                              <p:pRg st="2" end="2"/>
                                            </p:txEl>
                                          </p:spTgt>
                                        </p:tgtEl>
                                      </p:cBhvr>
                                    </p:animEffect>
                                  </p:childTnLst>
                                </p:cTn>
                              </p:par>
                            </p:childTnLst>
                          </p:cTn>
                        </p:par>
                        <p:par>
                          <p:cTn id="87" fill="hold">
                            <p:stCondLst>
                              <p:cond delay="500"/>
                            </p:stCondLst>
                            <p:childTnLst>
                              <p:par>
                                <p:cTn id="88" presetID="9" presetClass="entr" presetSubtype="0" fill="hold" nodeType="afterEffect">
                                  <p:stCondLst>
                                    <p:cond delay="0"/>
                                  </p:stCondLst>
                                  <p:childTnLst>
                                    <p:set>
                                      <p:cBhvr>
                                        <p:cTn id="89" dur="1" fill="hold">
                                          <p:stCondLst>
                                            <p:cond delay="0"/>
                                          </p:stCondLst>
                                        </p:cTn>
                                        <p:tgtEl>
                                          <p:spTgt spid="7">
                                            <p:txEl>
                                              <p:pRg st="3" end="3"/>
                                            </p:txEl>
                                          </p:spTgt>
                                        </p:tgtEl>
                                        <p:attrNameLst>
                                          <p:attrName>style.visibility</p:attrName>
                                        </p:attrNameLst>
                                      </p:cBhvr>
                                      <p:to>
                                        <p:strVal val="visible"/>
                                      </p:to>
                                    </p:set>
                                    <p:animEffect transition="in" filter="dissolve">
                                      <p:cBhvr>
                                        <p:cTn id="9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p:bldP spid="15" grpId="0"/>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p:cNvSpPr txBox="1">
            <a:spLocks noGrp="1"/>
          </p:cNvSpPr>
          <p:nvPr>
            <p:ph idx="1"/>
          </p:nvPr>
        </p:nvSpPr>
        <p:spPr>
          <a:xfrm>
            <a:off x="457200" y="1781176"/>
            <a:ext cx="8229600" cy="3476625"/>
          </a:xfrm>
        </p:spPr>
        <p:txBody>
          <a:bodyPr/>
          <a:lstStyle/>
          <a:p>
            <a:pPr>
              <a:spcBef>
                <a:spcPts val="64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Run on current thread *or* a new thread</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a:p>
            <a:pPr>
              <a:spcBef>
                <a:spcPts val="60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By default, system decides…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a:p>
            <a:pPr lvl="1">
              <a:spcBef>
                <a:spcPts val="565"/>
              </a:spcBef>
              <a:buClr>
                <a:srgbClr val="000000"/>
              </a:buClr>
              <a:buFontTx/>
              <a:buChar char="–"/>
            </a:pPr>
            <a:r>
              <a:rPr lang="en-US" altLang="en-US" i="1" smtClean="0">
                <a:solidFill>
                  <a:srgbClr val="000000"/>
                </a:solidFill>
                <a:latin typeface="Times New Roman" panose="02020603050405020304" pitchFamily="18" charset="0"/>
                <a:cs typeface="Arial" panose="020B0604020202020204" pitchFamily="34" charset="0"/>
                <a:sym typeface="Calibri" panose="020F0502020204030204" pitchFamily="34" charset="0"/>
              </a:rPr>
              <a:t>based on current load, available cores, etc.</a:t>
            </a:r>
            <a:endParaRPr lang="en-US" altLang="en-US" i="1" smtClean="0">
              <a:solidFill>
                <a:srgbClr val="000000"/>
              </a:solidFill>
              <a:latin typeface="Times New Roman" panose="02020603050405020304" pitchFamily="18" charset="0"/>
              <a:cs typeface="Arial" panose="020B0604020202020204" pitchFamily="34" charset="0"/>
              <a:sym typeface="Calibri" panose="020F0502020204030204" pitchFamily="34" charset="0"/>
            </a:endParaRPr>
          </a:p>
        </p:txBody>
      </p:sp>
      <p:sp>
        <p:nvSpPr>
          <p:cNvPr id="97283" name="Slide Number Placeholder 3"/>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A89E9F37-F563-4CA5-A8E3-BE3AC6E6A5AE}"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97284" name="Title 4"/>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Async operations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p:nvSpPr>
        <p:spPr>
          <a:xfrm>
            <a:off x="492126" y="2971800"/>
            <a:ext cx="8194675" cy="2667000"/>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a:lstStyle/>
          <a:p>
            <a:pPr>
              <a:lnSpc>
                <a:spcPts val="1600"/>
              </a:lnSpc>
              <a:defRPr/>
            </a:pP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runs on current thread when you “get” value (i.e. lazy execution):</a:t>
            </a:r>
            <a:endPar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future&lt;T&gt;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f1</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::launch::deferred</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-&gt; T {...}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runs now on a new, dedicated thread:</a:t>
            </a:r>
            <a:endPar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future&lt;T&gt;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f2</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::launch::</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-&gt; T {...}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r>
              <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let system decide (e.g. maybe you created enough work to keep system busy?):</a:t>
            </a:r>
            <a:endParaRPr lang="en-US" sz="1600"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600"/>
              </a:lnSpc>
              <a:spcBef>
                <a:spcPts val="300"/>
              </a:spcBef>
              <a:defRPr/>
            </a:pP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future&lt;T&gt; </a:t>
            </a:r>
            <a:r>
              <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rPr>
              <a:t>f3</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std</a:t>
            </a:r>
            <a:r>
              <a:rPr lang="en-US" sz="1600"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r>
              <a:rPr lang="en-US" sz="16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rPr>
              <a:t>( []() -&gt; T {...} );</a:t>
            </a: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600"/>
              </a:lnSpc>
              <a:defRPr/>
            </a:pPr>
            <a:endParaRPr lang="en-US" sz="1600" b="1"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2" name="Group 10"/>
          <p:cNvGrpSpPr/>
          <p:nvPr/>
        </p:nvGrpSpPr>
        <p:grpSpPr bwMode="auto">
          <a:xfrm>
            <a:off x="2439988" y="5105401"/>
            <a:ext cx="2381250" cy="538163"/>
            <a:chOff x="2439755" y="5664198"/>
            <a:chExt cx="2381165" cy="717075"/>
          </a:xfrm>
        </p:grpSpPr>
        <p:sp>
          <p:nvSpPr>
            <p:cNvPr id="97288" name="TextBox 2"/>
            <p:cNvSpPr txBox="1">
              <a:spLocks noChangeArrowheads="1"/>
            </p:cNvSpPr>
            <p:nvPr/>
          </p:nvSpPr>
          <p:spPr bwMode="auto">
            <a:xfrm>
              <a:off x="2439755" y="5929868"/>
              <a:ext cx="2381165"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latin typeface="Times New Roman" panose="02020603050405020304" pitchFamily="18" charset="0"/>
                  <a:cs typeface="Times New Roman" panose="02020603050405020304" pitchFamily="18" charset="0"/>
                </a:rPr>
                <a:t>optional argument missing</a:t>
              </a:r>
              <a:endParaRPr lang="en-US" altLang="en-US" sz="1600" i="1">
                <a:latin typeface="Times New Roman" panose="02020603050405020304" pitchFamily="18" charset="0"/>
                <a:cs typeface="Times New Roman" panose="02020603050405020304" pitchFamily="18" charset="0"/>
              </a:endParaRPr>
            </a:p>
          </p:txBody>
        </p:sp>
        <p:cxnSp>
          <p:nvCxnSpPr>
            <p:cNvPr id="9" name="Straight Arrow Connector 8"/>
            <p:cNvCxnSpPr>
              <a:stCxn id="97288" idx="0"/>
            </p:cNvCxnSpPr>
            <p:nvPr/>
          </p:nvCxnSpPr>
          <p:spPr>
            <a:xfrm flipV="1">
              <a:off x="3630337" y="5664198"/>
              <a:ext cx="0" cy="2665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7287" name="Footer Placeholder 6"/>
          <p:cNvSpPr txBox="1"/>
          <p:nvPr/>
        </p:nvSpPr>
        <p:spPr bwMode="auto">
          <a:xfrm>
            <a:off x="419100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dissolv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dissolve">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dissolve">
                                      <p:cBhvr>
                                        <p:cTn id="20" dur="500"/>
                                        <p:tgtEl>
                                          <p:spTgt spid="6">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dissolv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dissolve">
                                      <p:cBhvr>
                                        <p:cTn id="28" dur="500"/>
                                        <p:tgtEl>
                                          <p:spTgt spid="6">
                                            <p:txEl>
                                              <p:pRg st="8" end="8"/>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dissolve">
                                      <p:cBhvr>
                                        <p:cTn id="31" dur="500"/>
                                        <p:tgtEl>
                                          <p:spTgt spid="6">
                                            <p:txEl>
                                              <p:pRg st="9" end="9"/>
                                            </p:txEl>
                                          </p:spTgt>
                                        </p:tgtEl>
                                      </p:cBhvr>
                                    </p:animEffect>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p:cNvSpPr txBox="1">
            <a:spLocks noGrp="1"/>
          </p:cNvSpPr>
          <p:nvPr>
            <p:ph idx="1"/>
          </p:nvPr>
        </p:nvSpPr>
        <p:spPr>
          <a:xfrm>
            <a:off x="457200" y="2057401"/>
            <a:ext cx="8229600" cy="3394075"/>
          </a:xfrm>
        </p:spPr>
        <p:txBody>
          <a:bodyPr/>
          <a:lstStyle/>
          <a:p>
            <a:pPr>
              <a:spcBef>
                <a:spcPts val="64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Netflix data-mining…</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98307" name="Slide Number Placeholder 8"/>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30AAABD5-BF4A-4FCB-B790-100746FD4089}"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98308" name="Title 2"/>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Commercial application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3350" y="2525714"/>
            <a:ext cx="35814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lded Corner 5"/>
          <p:cNvSpPr/>
          <p:nvPr/>
        </p:nvSpPr>
        <p:spPr>
          <a:xfrm>
            <a:off x="533401" y="2686050"/>
            <a:ext cx="1190625" cy="1250950"/>
          </a:xfrm>
          <a:prstGeom prst="foldedCorner">
            <a:avLst/>
          </a:prstGeom>
          <a:solidFill>
            <a:srgbClr val="00B050"/>
          </a:solidFill>
          <a:ln w="19050" cap="flat" cmpd="sng" algn="ctr">
            <a:solidFill>
              <a:srgbClr val="000000"/>
            </a:solidFill>
            <a:prstDash val="solid"/>
          </a:ln>
          <a:effectLst>
            <a:outerShdw blurRad="50800" dist="38100" dir="2700000" algn="tl" rotWithShape="0">
              <a:prstClr val="black">
                <a:alpha val="40000"/>
              </a:prstClr>
            </a:outerShdw>
          </a:effectLst>
        </p:spPr>
        <p:txBody>
          <a:bodyPr anchor="ctr"/>
          <a:lstStyle/>
          <a:p>
            <a:pPr algn="ctr">
              <a:defRPr/>
            </a:pPr>
            <a:r>
              <a:rPr lang="en-US" sz="2000" kern="0" dirty="0">
                <a:latin typeface="Corbel" panose="020B0503020204020204"/>
                <a:sym typeface="Arial" panose="020B0604020202020204" pitchFamily="34" charset="0"/>
              </a:rPr>
              <a:t>Netflix</a:t>
            </a:r>
            <a:endParaRPr lang="en-US" sz="2000" kern="0" dirty="0">
              <a:latin typeface="Corbel" panose="020B0503020204020204"/>
              <a:sym typeface="Arial" panose="020B0604020202020204" pitchFamily="34" charset="0"/>
            </a:endParaRPr>
          </a:p>
          <a:p>
            <a:pPr algn="ctr">
              <a:defRPr/>
            </a:pPr>
            <a:r>
              <a:rPr lang="en-US" sz="2000" kern="0" dirty="0">
                <a:latin typeface="Corbel" panose="020B0503020204020204"/>
                <a:sym typeface="Arial" panose="020B0604020202020204" pitchFamily="34" charset="0"/>
              </a:rPr>
              <a:t>Movie</a:t>
            </a:r>
            <a:endParaRPr lang="en-US" sz="2000" kern="0" dirty="0">
              <a:latin typeface="Corbel" panose="020B0503020204020204"/>
              <a:sym typeface="Arial" panose="020B0604020202020204" pitchFamily="34" charset="0"/>
            </a:endParaRPr>
          </a:p>
          <a:p>
            <a:pPr algn="ctr">
              <a:defRPr/>
            </a:pPr>
            <a:r>
              <a:rPr lang="en-US" sz="2000" kern="0" dirty="0">
                <a:latin typeface="Corbel" panose="020B0503020204020204"/>
                <a:sym typeface="Arial" panose="020B0604020202020204" pitchFamily="34" charset="0"/>
              </a:rPr>
              <a:t>Reviews</a:t>
            </a:r>
            <a:endParaRPr lang="en-US" sz="2000" kern="0" dirty="0">
              <a:latin typeface="Corbel" panose="020B0503020204020204"/>
              <a:sym typeface="Arial" panose="020B0604020202020204" pitchFamily="34" charset="0"/>
            </a:endParaRPr>
          </a:p>
          <a:p>
            <a:pPr algn="ctr">
              <a:defRPr/>
            </a:pPr>
            <a:r>
              <a:rPr lang="en-US" sz="2000" kern="0" dirty="0">
                <a:latin typeface="Corbel" panose="020B0503020204020204"/>
                <a:cs typeface="Arial" panose="020B0604020202020204" pitchFamily="34" charset="0"/>
                <a:sym typeface="Arial" panose="020B0604020202020204" pitchFamily="34" charset="0"/>
              </a:rPr>
              <a:t>(.txt)</a:t>
            </a:r>
            <a:endParaRPr lang="en-US" sz="2000" kern="0" dirty="0">
              <a:latin typeface="Corbel" panose="020B0503020204020204"/>
              <a:sym typeface="Arial" panose="020B0604020202020204" pitchFamily="34" charset="0"/>
            </a:endParaRPr>
          </a:p>
        </p:txBody>
      </p:sp>
      <p:sp>
        <p:nvSpPr>
          <p:cNvPr id="8" name="Oval 7"/>
          <p:cNvSpPr/>
          <p:nvPr/>
        </p:nvSpPr>
        <p:spPr>
          <a:xfrm>
            <a:off x="2466976" y="2984500"/>
            <a:ext cx="2009775" cy="661988"/>
          </a:xfrm>
          <a:prstGeom prst="ellipse">
            <a:avLst/>
          </a:prstGeom>
          <a:solidFill>
            <a:srgbClr val="FF0000"/>
          </a:solidFill>
          <a:ln w="19050" cap="flat" cmpd="sng" algn="ctr">
            <a:solidFill>
              <a:srgbClr val="000000"/>
            </a:solidFill>
            <a:prstDash val="solid"/>
          </a:ln>
          <a:effectLst>
            <a:outerShdw blurRad="50800" dist="38100" dir="2700000" algn="tl" rotWithShape="0">
              <a:prstClr val="black">
                <a:alpha val="40000"/>
              </a:prstClr>
            </a:outerShdw>
          </a:effectLst>
        </p:spPr>
        <p:txBody>
          <a:bodyPr anchor="ctr"/>
          <a:lstStyle/>
          <a:p>
            <a:pPr algn="ctr">
              <a:defRPr/>
            </a:pPr>
            <a:r>
              <a:rPr lang="en-US" kern="0" dirty="0">
                <a:solidFill>
                  <a:srgbClr val="FFFFFF"/>
                </a:solidFill>
                <a:latin typeface="Corbel" panose="020B0503020204020204"/>
                <a:sym typeface="Arial" panose="020B0604020202020204" pitchFamily="34" charset="0"/>
              </a:rPr>
              <a:t>Netflix Data Mining App</a:t>
            </a:r>
            <a:endParaRPr lang="en-US" kern="0" dirty="0">
              <a:solidFill>
                <a:srgbClr val="FFFFFF"/>
              </a:solidFill>
              <a:latin typeface="Corbel" panose="020B0503020204020204"/>
              <a:sym typeface="Arial" panose="020B0604020202020204" pitchFamily="34" charset="0"/>
            </a:endParaRPr>
          </a:p>
        </p:txBody>
      </p:sp>
      <p:cxnSp>
        <p:nvCxnSpPr>
          <p:cNvPr id="10" name="Straight Arrow Connector 9"/>
          <p:cNvCxnSpPr>
            <a:cxnSpLocks noChangeShapeType="1"/>
          </p:cNvCxnSpPr>
          <p:nvPr/>
        </p:nvCxnSpPr>
        <p:spPr bwMode="auto">
          <a:xfrm>
            <a:off x="4475164" y="3316288"/>
            <a:ext cx="738187" cy="0"/>
          </a:xfrm>
          <a:prstGeom prst="straightConnector1">
            <a:avLst/>
          </a:prstGeom>
          <a:noFill/>
          <a:ln w="28575" algn="ctr">
            <a:solidFill>
              <a:srgbClr val="000000"/>
            </a:solidFill>
            <a:round/>
            <a:tailEnd type="arrow"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1731964" y="3313113"/>
            <a:ext cx="738187" cy="0"/>
          </a:xfrm>
          <a:prstGeom prst="straightConnector1">
            <a:avLst/>
          </a:prstGeom>
          <a:noFill/>
          <a:ln w="28575" algn="ctr">
            <a:solidFill>
              <a:srgbClr val="000000"/>
            </a:solidFill>
            <a:round/>
            <a:tailEnd type="arrow" w="med" len="med"/>
          </a:ln>
          <a:extLst>
            <a:ext uri="{909E8E84-426E-40DD-AFC4-6F175D3DCCD1}">
              <a14:hiddenFill xmlns:a14="http://schemas.microsoft.com/office/drawing/2010/main">
                <a:noFill/>
              </a14:hiddenFill>
            </a:ext>
          </a:extLst>
        </p:spPr>
      </p:cxnSp>
      <p:sp>
        <p:nvSpPr>
          <p:cNvPr id="13" name="Rounded Rectangular Callout 12"/>
          <p:cNvSpPr/>
          <p:nvPr/>
        </p:nvSpPr>
        <p:spPr>
          <a:xfrm>
            <a:off x="6629400" y="1793876"/>
            <a:ext cx="2057400" cy="379413"/>
          </a:xfrm>
          <a:prstGeom prst="wedgeRoundRectCallout">
            <a:avLst>
              <a:gd name="adj1" fmla="val -36365"/>
              <a:gd name="adj2" fmla="val 346252"/>
              <a:gd name="adj3" fmla="val 16667"/>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rPr>
              <a:t>Average rating…</a:t>
            </a:r>
            <a:endParaRPr lang="en-US" i="1" dirty="0">
              <a:solidFill>
                <a:schemeClr val="tx1"/>
              </a:solidFill>
              <a:latin typeface="Times New Roman" panose="02020603050405020304" pitchFamily="18" charset="0"/>
              <a:cs typeface="Times New Roman" panose="02020603050405020304" pitchFamily="18" charset="0"/>
              <a:sym typeface="Arial" panose="020B0604020202020204" pitchFamily="34" charset="0"/>
            </a:endParaRPr>
          </a:p>
        </p:txBody>
      </p:sp>
      <p:sp>
        <p:nvSpPr>
          <p:cNvPr id="98315"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dissolve">
                                      <p:cBhvr>
                                        <p:cTn id="25" dur="500"/>
                                        <p:tgtEl>
                                          <p:spTgt spid="1026"/>
                                        </p:tgtEl>
                                      </p:cBhvr>
                                    </p:animEffect>
                                  </p:childTnLst>
                                </p:cTn>
                              </p:par>
                              <p:par>
                                <p:cTn id="26" presetID="2" presetClass="entr" presetSubtype="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1+#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E89B3AC3-545C-44AF-A06E-D51F09C1FCCC}"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99331" name="Title 3"/>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Sequential solution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p:nvSpPr>
        <p:spPr>
          <a:xfrm>
            <a:off x="457200" y="1828800"/>
            <a:ext cx="6172200" cy="3276600"/>
          </a:xfrm>
          <a:prstGeom prst="rect">
            <a:avLst/>
          </a:prstGeom>
          <a:solidFill>
            <a:srgbClr val="FFFF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spcBef>
                <a:spcPts val="300"/>
              </a:spcBef>
              <a:tabLst>
                <a:tab pos="234950" algn="l"/>
                <a:tab pos="457200" algn="l"/>
                <a:tab pos="692150" algn="l"/>
                <a:tab pos="914400" algn="l"/>
              </a:tabLst>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cin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&gt;&gt;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movieID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vector&lt;string&gt; ratings =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readFile</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("ratings.txt");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tuple&lt;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 results =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dataMine</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(ratings,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movieID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numRatings</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::get&lt;0&gt;(results);</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sumRatings</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::get&lt;1&gt;(results);</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double </a:t>
            </a:r>
            <a:r>
              <a:rPr lang="en-US" sz="1400" dirty="0" err="1">
                <a:solidFill>
                  <a:srgbClr val="0000FF"/>
                </a:solidFill>
                <a:latin typeface="Consolas" panose="020B0609020204030204" pitchFamily="49" charset="0"/>
                <a:cs typeface="Consolas" panose="020B0609020204030204" pitchFamily="49" charset="0"/>
                <a:sym typeface="Arial" panose="020B0604020202020204" pitchFamily="34" charset="0"/>
              </a:rPr>
              <a:t>avgRating</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double(</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numRatings</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 double(</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sumRatings</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cout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numRatings</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endl</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spcBef>
                <a:spcPts val="300"/>
              </a:spcBef>
              <a:tabLst>
                <a:tab pos="234950" algn="l"/>
                <a:tab pos="457200" algn="l"/>
                <a:tab pos="692150" algn="l"/>
                <a:tab pos="914400" algn="l"/>
              </a:tabLst>
              <a:defRPr/>
            </a:pP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cout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avgRating</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&lt;&lt;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endl</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7" name="Rectangle 6"/>
          <p:cNvSpPr/>
          <p:nvPr/>
        </p:nvSpPr>
        <p:spPr>
          <a:xfrm>
            <a:off x="4419600" y="4114800"/>
            <a:ext cx="4298950" cy="1633538"/>
          </a:xfrm>
          <a:prstGeom prst="rect">
            <a:avLst/>
          </a:prstGeom>
          <a:solidFill>
            <a:srgbClr val="E7E7E7"/>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400"/>
              </a:lnSpc>
              <a:spcBef>
                <a:spcPts val="300"/>
              </a:spcBef>
              <a:tabLst>
                <a:tab pos="234950" algn="l"/>
                <a:tab pos="457200" algn="l"/>
                <a:tab pos="692150" algn="l"/>
                <a:tab pos="914400" algn="l"/>
              </a:tabLst>
              <a:defRPr/>
            </a:pP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dataMine</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(vector&lt;string&gt; &amp;ratings,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id)</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foreach</a:t>
            </a:r>
            <a:r>
              <a:rPr lang="en-US" sz="14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rating</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if ids match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num</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sum += rating;</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return</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tuple&lt;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num</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sum);</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spcBef>
                <a:spcPts val="300"/>
              </a:spcBef>
              <a:tabLst>
                <a:tab pos="234950" algn="l"/>
                <a:tab pos="457200" algn="l"/>
                <a:tab pos="692150" algn="l"/>
                <a:tab pos="914400" algn="l"/>
              </a:tabLst>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99334" name="Footer Placeholder 6"/>
          <p:cNvSpPr txBox="1"/>
          <p:nvPr/>
        </p:nvSpPr>
        <p:spPr bwMode="auto">
          <a:xfrm>
            <a:off x="4191000" y="5662614"/>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dissolve">
                                      <p:cBhvr>
                                        <p:cTn id="7" dur="500"/>
                                        <p:tgtEl>
                                          <p:spTgt spid="6">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dissolv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animEffect transition="in" filter="dissolve">
                                      <p:cBhvr>
                                        <p:cTn id="25" dur="500"/>
                                        <p:tgtEl>
                                          <p:spTgt spid="7">
                                            <p:bg/>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dissolve">
                                      <p:cBhvr>
                                        <p:cTn id="28" dur="500"/>
                                        <p:tgtEl>
                                          <p:spTgt spid="7">
                                            <p:txEl>
                                              <p:pRg st="0" end="0"/>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dissolve">
                                      <p:cBhvr>
                                        <p:cTn id="31" dur="500"/>
                                        <p:tgtEl>
                                          <p:spTgt spid="7">
                                            <p:txEl>
                                              <p:pRg st="1" end="1"/>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dissolve">
                                      <p:cBhvr>
                                        <p:cTn id="34" dur="500"/>
                                        <p:tgtEl>
                                          <p:spTgt spid="7">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Effect transition="in" filter="dissolve">
                                      <p:cBhvr>
                                        <p:cTn id="39" dur="500"/>
                                        <p:tgtEl>
                                          <p:spTgt spid="7">
                                            <p:txEl>
                                              <p:pRg st="2" end="2"/>
                                            </p:txEl>
                                          </p:spTgt>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7">
                                            <p:txEl>
                                              <p:pRg st="3" end="3"/>
                                            </p:txEl>
                                          </p:spTgt>
                                        </p:tgtEl>
                                        <p:attrNameLst>
                                          <p:attrName>style.visibility</p:attrName>
                                        </p:attrNameLst>
                                      </p:cBhvr>
                                      <p:to>
                                        <p:strVal val="visible"/>
                                      </p:to>
                                    </p:set>
                                    <p:animEffect transition="in" filter="dissolve">
                                      <p:cBhvr>
                                        <p:cTn id="43" dur="500"/>
                                        <p:tgtEl>
                                          <p:spTgt spid="7">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7">
                                            <p:txEl>
                                              <p:pRg st="5" end="5"/>
                                            </p:txEl>
                                          </p:spTgt>
                                        </p:tgtEl>
                                        <p:attrNameLst>
                                          <p:attrName>style.visibility</p:attrName>
                                        </p:attrNameLst>
                                      </p:cBhvr>
                                      <p:to>
                                        <p:strVal val="visible"/>
                                      </p:to>
                                    </p:set>
                                    <p:animEffect transition="in" filter="dissolve">
                                      <p:cBhvr>
                                        <p:cTn id="48" dur="500"/>
                                        <p:tgtEl>
                                          <p:spTgt spid="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animEffect transition="in" filter="dissolve">
                                      <p:cBhvr>
                                        <p:cTn id="53" dur="500"/>
                                        <p:tgtEl>
                                          <p:spTgt spid="6">
                                            <p:txEl>
                                              <p:pRg st="6" end="6"/>
                                            </p:txEl>
                                          </p:spTgt>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Effect transition="in" filter="dissolve">
                                      <p:cBhvr>
                                        <p:cTn id="57" dur="500"/>
                                        <p:tgtEl>
                                          <p:spTgt spid="6">
                                            <p:txEl>
                                              <p:pRg st="7" end="7"/>
                                            </p:txEl>
                                          </p:spTgt>
                                        </p:tgtEl>
                                      </p:cBhvr>
                                    </p:animEffect>
                                  </p:childTnLst>
                                </p:cTn>
                              </p:par>
                            </p:childTnLst>
                          </p:cTn>
                        </p:par>
                        <p:par>
                          <p:cTn id="58" fill="hold">
                            <p:stCondLst>
                              <p:cond delay="1000"/>
                            </p:stCondLst>
                            <p:childTnLst>
                              <p:par>
                                <p:cTn id="59" presetID="9" presetClass="entr" presetSubtype="0" fill="hold" grpId="0" nodeType="after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Effect transition="in" filter="dissolve">
                                      <p:cBhvr>
                                        <p:cTn id="61" dur="500"/>
                                        <p:tgtEl>
                                          <p:spTgt spid="6">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6">
                                            <p:txEl>
                                              <p:pRg st="10" end="10"/>
                                            </p:txEl>
                                          </p:spTgt>
                                        </p:tgtEl>
                                        <p:attrNameLst>
                                          <p:attrName>style.visibility</p:attrName>
                                        </p:attrNameLst>
                                      </p:cBhvr>
                                      <p:to>
                                        <p:strVal val="visible"/>
                                      </p:to>
                                    </p:set>
                                    <p:animEffect transition="in" filter="dissolve">
                                      <p:cBhvr>
                                        <p:cTn id="66" dur="500"/>
                                        <p:tgtEl>
                                          <p:spTgt spid="6">
                                            <p:txEl>
                                              <p:pRg st="10" end="10"/>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
                                            <p:txEl>
                                              <p:pRg st="11" end="11"/>
                                            </p:txEl>
                                          </p:spTgt>
                                        </p:tgtEl>
                                        <p:attrNameLst>
                                          <p:attrName>style.visibility</p:attrName>
                                        </p:attrNameLst>
                                      </p:cBhvr>
                                      <p:to>
                                        <p:strVal val="visible"/>
                                      </p:to>
                                    </p:set>
                                    <p:animEffect transition="in" filter="dissolve">
                                      <p:cBhvr>
                                        <p:cTn id="69"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P spid="7" grpId="0" animBg="1"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2"/>
          <p:cNvSpPr>
            <a:spLocks noGrp="1"/>
          </p:cNvSpPr>
          <p:nvPr>
            <p:ph type="sldNum" sz="quarter" idx="4294967295"/>
          </p:nvPr>
        </p:nvSpPr>
        <p:spPr>
          <a:xfrm>
            <a:off x="3124200" y="5624513"/>
            <a:ext cx="2895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25" bIns="91425"/>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eaLnBrk="1" hangingPunct="1">
              <a:buClrTx/>
              <a:buSzTx/>
              <a:buFontTx/>
              <a:buNone/>
            </a:pPr>
            <a:fld id="{02BAFCD1-1741-4C61-8731-31F7BBE2614B}" type="slidenum">
              <a:rPr lang="en-US" altLang="en-US" sz="1800">
                <a:latin typeface="Calibri" panose="020F0502020204030204" pitchFamily="34" charset="0"/>
                <a:sym typeface="Calibri" panose="020F0502020204030204" pitchFamily="34" charset="0"/>
              </a:rPr>
            </a:fld>
            <a:endParaRPr lang="en-US" altLang="en-US" sz="1800">
              <a:latin typeface="Calibri" panose="020F0502020204030204" pitchFamily="34" charset="0"/>
              <a:sym typeface="Calibri" panose="020F0502020204030204" pitchFamily="34" charset="0"/>
            </a:endParaRPr>
          </a:p>
        </p:txBody>
      </p:sp>
      <p:sp>
        <p:nvSpPr>
          <p:cNvPr id="100355" name="Title 3"/>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Parallel solution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 name="Rectangle 5"/>
          <p:cNvSpPr/>
          <p:nvPr/>
        </p:nvSpPr>
        <p:spPr>
          <a:xfrm>
            <a:off x="566738" y="1771650"/>
            <a:ext cx="7205662" cy="4229100"/>
          </a:xfrm>
          <a:prstGeom prst="rect">
            <a:avLst/>
          </a:prstGeom>
          <a:solidFill>
            <a:srgbClr val="00FF99"/>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400"/>
              </a:lnSpc>
              <a:defRPr/>
            </a:pP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b="1" dirty="0" err="1">
                <a:solidFill>
                  <a:srgbClr val="5F5F5F"/>
                </a:solidFill>
                <a:latin typeface="Consolas" panose="020B0609020204030204" pitchFamily="49" charset="0"/>
                <a:cs typeface="Consolas" panose="020B0609020204030204" pitchFamily="49" charset="0"/>
                <a:sym typeface="Arial" panose="020B0604020202020204" pitchFamily="34" charset="0"/>
              </a:rPr>
              <a:t>chunksize</a:t>
            </a:r>
            <a:r>
              <a:rPr lang="en-US" b="1"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ratings.size</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 </a:t>
            </a:r>
            <a:r>
              <a:rPr lang="en-US" i="1" dirty="0" err="1">
                <a:solidFill>
                  <a:srgbClr val="5F5F5F"/>
                </a:solidFill>
                <a:latin typeface="Consolas" panose="020B0609020204030204" pitchFamily="49" charset="0"/>
                <a:cs typeface="Consolas" panose="020B0609020204030204" pitchFamily="49" charset="0"/>
                <a:sym typeface="Arial" panose="020B0604020202020204" pitchFamily="34" charset="0"/>
              </a:rPr>
              <a:t>numthreads</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5F5F5F"/>
                </a:solidFill>
                <a:latin typeface="Consolas" panose="020B0609020204030204" pitchFamily="49" charset="0"/>
                <a:cs typeface="Consolas" panose="020B0609020204030204" pitchFamily="49" charset="0"/>
                <a:sym typeface="Arial" panose="020B0604020202020204" pitchFamily="34" charset="0"/>
              </a:rPr>
              <a:t>leftover  </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ratings.size</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 </a:t>
            </a:r>
            <a:r>
              <a:rPr lang="en-US" i="1" dirty="0" err="1">
                <a:solidFill>
                  <a:srgbClr val="5F5F5F"/>
                </a:solidFill>
                <a:latin typeface="Consolas" panose="020B0609020204030204" pitchFamily="49" charset="0"/>
                <a:cs typeface="Consolas" panose="020B0609020204030204" pitchFamily="49" charset="0"/>
                <a:sym typeface="Arial" panose="020B0604020202020204" pitchFamily="34" charset="0"/>
              </a:rPr>
              <a:t>numthreads</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5F5F5F"/>
                </a:solidFill>
                <a:latin typeface="Consolas" panose="020B0609020204030204" pitchFamily="49" charset="0"/>
                <a:cs typeface="Consolas" panose="020B0609020204030204" pitchFamily="49" charset="0"/>
                <a:sym typeface="Arial" panose="020B0604020202020204" pitchFamily="34" charset="0"/>
              </a:rPr>
              <a:t>begin</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 0; </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each thread does [</a:t>
            </a:r>
            <a:r>
              <a:rPr lang="en-US" i="1" dirty="0" err="1">
                <a:solidFill>
                  <a:srgbClr val="FF0000"/>
                </a:solidFill>
                <a:latin typeface="Times New Roman" panose="02020603050405020304" pitchFamily="18" charset="0"/>
                <a:cs typeface="Times New Roman" panose="02020603050405020304" pitchFamily="18" charset="0"/>
                <a:sym typeface="Arial" panose="020B0604020202020204" pitchFamily="34" charset="0"/>
              </a:rPr>
              <a:t>start..end</a:t>
            </a:r>
            <a:r>
              <a:rPr lang="en-US"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a:t>
            </a:r>
            <a:endParaRPr lang="en-US"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400"/>
              </a:lnSpc>
              <a:defRPr/>
            </a:pP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int</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5F5F5F"/>
                </a:solidFill>
                <a:latin typeface="Consolas" panose="020B0609020204030204" pitchFamily="49" charset="0"/>
                <a:cs typeface="Consolas" panose="020B0609020204030204" pitchFamily="49" charset="0"/>
                <a:sym typeface="Arial" panose="020B0604020202020204" pitchFamily="34" charset="0"/>
              </a:rPr>
              <a:t>end</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 </a:t>
            </a: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chunksize</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vector&lt;</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future&lt;tuple&lt;</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int,int</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&gt;&gt;</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&gt;  futures;</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for</a:t>
            </a:r>
            <a:r>
              <a:rPr lang="en-US"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r>
              <a:rPr lang="en-US"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t = 1; t &lt;= </a:t>
            </a:r>
            <a:r>
              <a:rPr lang="en-US" i="1" dirty="0" err="1">
                <a:solidFill>
                  <a:schemeClr val="tx1"/>
                </a:solidFill>
                <a:latin typeface="Consolas" panose="020B0609020204030204" pitchFamily="49" charset="0"/>
                <a:cs typeface="Consolas" panose="020B0609020204030204" pitchFamily="49" charset="0"/>
                <a:sym typeface="Arial" panose="020B0604020202020204" pitchFamily="34" charset="0"/>
              </a:rPr>
              <a:t>numthreads</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if (t == </a:t>
            </a: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numthreads</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a:t>
            </a:r>
            <a:r>
              <a:rPr lang="en-US"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rPr>
              <a:t>// last thread does extra rows:</a:t>
            </a:r>
            <a:endParaRPr lang="en-US" i="1" dirty="0">
              <a:solidFill>
                <a:srgbClr val="FF0000"/>
              </a:solidFill>
              <a:latin typeface="Times New Roman" panose="02020603050405020304" pitchFamily="18" charset="0"/>
              <a:cs typeface="Times New Roman" panose="02020603050405020304" pitchFamily="18"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end += leftover;</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dirty="0" err="1">
                <a:solidFill>
                  <a:schemeClr val="tx1"/>
                </a:solidFill>
                <a:latin typeface="Consolas" panose="020B0609020204030204" pitchFamily="49" charset="0"/>
                <a:cs typeface="Consolas" panose="020B0609020204030204" pitchFamily="49" charset="0"/>
                <a:sym typeface="Arial" panose="020B0604020202020204" pitchFamily="34" charset="0"/>
              </a:rPr>
              <a:t>futures.push_back</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b="1"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async</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([&amp;ratings, </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movieID</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 begin, end]() -&gt; tuple&lt;</a:t>
            </a:r>
            <a:r>
              <a:rPr lang="en-US" b="1" dirty="0" err="1">
                <a:solidFill>
                  <a:srgbClr val="0000FF"/>
                </a:solidFill>
                <a:latin typeface="Consolas" panose="020B0609020204030204" pitchFamily="49" charset="0"/>
                <a:cs typeface="Consolas" panose="020B0609020204030204" pitchFamily="49" charset="0"/>
                <a:sym typeface="Arial" panose="020B0604020202020204" pitchFamily="34" charset="0"/>
              </a:rPr>
              <a:t>int,int</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&gt;</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return </a:t>
            </a:r>
            <a:r>
              <a:rPr lang="en-US" dirty="0" err="1">
                <a:solidFill>
                  <a:schemeClr val="tx1"/>
                </a:solidFill>
                <a:latin typeface="Consolas" panose="020B0609020204030204" pitchFamily="49" charset="0"/>
                <a:cs typeface="Consolas" panose="020B0609020204030204" pitchFamily="49" charset="0"/>
                <a:sym typeface="Arial" panose="020B0604020202020204" pitchFamily="34" charset="0"/>
              </a:rPr>
              <a:t>dataMine</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(ratings, </a:t>
            </a:r>
            <a:r>
              <a:rPr lang="en-US" dirty="0" err="1">
                <a:solidFill>
                  <a:schemeClr val="tx1"/>
                </a:solidFill>
                <a:latin typeface="Consolas" panose="020B0609020204030204" pitchFamily="49" charset="0"/>
                <a:cs typeface="Consolas" panose="020B0609020204030204" pitchFamily="49" charset="0"/>
                <a:sym typeface="Arial" panose="020B0604020202020204" pitchFamily="34" charset="0"/>
              </a:rPr>
              <a:t>movieID</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begin, end);</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a:t>
            </a:r>
            <a:endPar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b="1"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begin = end;</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	end   = begin + </a:t>
            </a:r>
            <a:r>
              <a:rPr lang="en-US" dirty="0" err="1">
                <a:solidFill>
                  <a:srgbClr val="5F5F5F"/>
                </a:solidFill>
                <a:latin typeface="Consolas" panose="020B0609020204030204" pitchFamily="49" charset="0"/>
                <a:cs typeface="Consolas" panose="020B0609020204030204" pitchFamily="49" charset="0"/>
                <a:sym typeface="Arial" panose="020B0604020202020204" pitchFamily="34" charset="0"/>
              </a:rPr>
              <a:t>chunksize</a:t>
            </a:r>
            <a:r>
              <a:rPr lang="en-US" dirty="0">
                <a:solidFill>
                  <a:srgbClr val="5F5F5F"/>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rgbClr val="5F5F5F"/>
              </a:solidFill>
              <a:latin typeface="Consolas" panose="020B0609020204030204" pitchFamily="49" charset="0"/>
              <a:cs typeface="Consolas" panose="020B0609020204030204" pitchFamily="49" charset="0"/>
              <a:sym typeface="Arial" panose="020B0604020202020204" pitchFamily="34" charset="0"/>
            </a:endParaRPr>
          </a:p>
          <a:p>
            <a:pPr>
              <a:lnSpc>
                <a:spcPts val="1400"/>
              </a:lnSpc>
              <a:tabLst>
                <a:tab pos="234950" algn="l"/>
                <a:tab pos="457200" algn="l"/>
                <a:tab pos="692150" algn="l"/>
                <a:tab pos="914400" algn="l"/>
              </a:tabLst>
              <a:defRPr/>
            </a:pPr>
            <a:r>
              <a:rPr lang="en-US"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tabLst>
                <a:tab pos="234950" algn="l"/>
                <a:tab pos="457200" algn="l"/>
                <a:tab pos="692150" algn="l"/>
                <a:tab pos="914400" algn="l"/>
              </a:tabLst>
              <a:defRPr/>
            </a:pPr>
            <a:endParaRPr lang="en-US"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grpSp>
        <p:nvGrpSpPr>
          <p:cNvPr id="2" name="Group 6"/>
          <p:cNvGrpSpPr/>
          <p:nvPr/>
        </p:nvGrpSpPr>
        <p:grpSpPr bwMode="auto">
          <a:xfrm>
            <a:off x="762000" y="4800600"/>
            <a:ext cx="8382000" cy="1200150"/>
            <a:chOff x="499696" y="6019800"/>
            <a:chExt cx="8382000" cy="1600199"/>
          </a:xfrm>
        </p:grpSpPr>
        <p:sp>
          <p:nvSpPr>
            <p:cNvPr id="8" name="Rectangle 7"/>
            <p:cNvSpPr/>
            <p:nvPr/>
          </p:nvSpPr>
          <p:spPr>
            <a:xfrm>
              <a:off x="4462096" y="6019800"/>
              <a:ext cx="4419600" cy="1600199"/>
            </a:xfrm>
            <a:prstGeom prst="rect">
              <a:avLst/>
            </a:prstGeom>
            <a:solidFill>
              <a:srgbClr val="92D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500"/>
                </a:lnSpc>
                <a:defRPr/>
              </a:pP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for (future&lt;tuple&lt;</a:t>
              </a:r>
              <a:r>
                <a:rPr lang="en-US" sz="14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int,int</a:t>
              </a:r>
              <a:r>
                <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rPr>
                <a:t>&gt;&gt; &amp;f: futures)</a:t>
              </a:r>
              <a:endParaRPr lang="en-US" sz="14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tuple&lt;</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&gt; t =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f.get</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spcBef>
                  <a:spcPts val="300"/>
                </a:spcBef>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numRatings</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::get&lt;0&gt;(t);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spcBef>
                  <a:spcPts val="300"/>
                </a:spcBef>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sumRatings</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 += </a:t>
              </a:r>
              <a:r>
                <a:rPr lang="en-US" sz="1400" dirty="0" err="1">
                  <a:solidFill>
                    <a:schemeClr val="tx1"/>
                  </a:solidFill>
                  <a:latin typeface="Consolas" panose="020B0609020204030204" pitchFamily="49" charset="0"/>
                  <a:cs typeface="Consolas" panose="020B0609020204030204" pitchFamily="49" charset="0"/>
                  <a:sym typeface="Arial" panose="020B0604020202020204" pitchFamily="34" charset="0"/>
                </a:rPr>
                <a:t>std</a:t>
              </a: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::get&lt;1&gt;(t);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500"/>
                </a:lnSpc>
                <a:defRPr/>
              </a:pPr>
              <a:r>
                <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4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cxnSp>
          <p:nvCxnSpPr>
            <p:cNvPr id="9" name="Straight Connector 8"/>
            <p:cNvCxnSpPr/>
            <p:nvPr/>
          </p:nvCxnSpPr>
          <p:spPr>
            <a:xfrm flipV="1">
              <a:off x="499696" y="7086599"/>
              <a:ext cx="4005263" cy="355600"/>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5448300" y="361950"/>
            <a:ext cx="3429000" cy="1409700"/>
          </a:xfrm>
          <a:prstGeom prst="rect">
            <a:avLst/>
          </a:prstGeom>
          <a:solidFill>
            <a:srgbClr val="E7E7E7"/>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a:lstStyle/>
          <a:p>
            <a:pPr>
              <a:lnSpc>
                <a:spcPts val="1200"/>
              </a:lnSpc>
              <a:spcBef>
                <a:spcPts val="300"/>
              </a:spcBef>
              <a:tabLst>
                <a:tab pos="234950" algn="l"/>
                <a:tab pos="457200" algn="l"/>
                <a:tab pos="692150" algn="l"/>
                <a:tab pos="914400" algn="l"/>
              </a:tabLst>
              <a:defRPr/>
            </a:pPr>
            <a:r>
              <a:rPr lang="en-US" sz="12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dataMine</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2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begin, </a:t>
            </a:r>
            <a:r>
              <a:rPr lang="en-US" sz="1200" dirty="0" err="1">
                <a:solidFill>
                  <a:schemeClr val="tx1"/>
                </a:solidFill>
                <a:latin typeface="Consolas" panose="020B0609020204030204" pitchFamily="49" charset="0"/>
                <a:cs typeface="Consolas" panose="020B0609020204030204" pitchFamily="49" charset="0"/>
                <a:sym typeface="Arial" panose="020B0604020202020204" pitchFamily="34" charset="0"/>
              </a:rPr>
              <a:t>int</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end)</a:t>
            </a: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2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foreach</a:t>
            </a:r>
            <a:r>
              <a:rPr lang="en-US" sz="1200" dirty="0">
                <a:solidFill>
                  <a:srgbClr val="0000FF"/>
                </a:solidFill>
                <a:latin typeface="Consolas" panose="020B0609020204030204" pitchFamily="49" charset="0"/>
                <a:cs typeface="Consolas" panose="020B0609020204030204" pitchFamily="49" charset="0"/>
                <a:sym typeface="Arial" panose="020B0604020202020204" pitchFamily="34" charset="0"/>
              </a:rPr>
              <a:t> </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rating in </a:t>
            </a:r>
            <a:r>
              <a:rPr lang="en-US" sz="1200" b="1" dirty="0" err="1">
                <a:solidFill>
                  <a:srgbClr val="0000FF"/>
                </a:solidFill>
                <a:latin typeface="Consolas" panose="020B0609020204030204" pitchFamily="49" charset="0"/>
                <a:cs typeface="Consolas" panose="020B0609020204030204" pitchFamily="49" charset="0"/>
                <a:sym typeface="Arial" panose="020B0604020202020204" pitchFamily="34" charset="0"/>
              </a:rPr>
              <a:t>begin..end</a:t>
            </a:r>
            <a:endParaRPr lang="en-US" sz="1200" b="1" dirty="0">
              <a:solidFill>
                <a:srgbClr val="0000FF"/>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if ids match </a:t>
            </a:r>
            <a:r>
              <a:rPr lang="en-US" sz="1200" dirty="0" err="1">
                <a:solidFill>
                  <a:schemeClr val="tx1"/>
                </a:solidFill>
                <a:latin typeface="Consolas" panose="020B0609020204030204" pitchFamily="49" charset="0"/>
                <a:cs typeface="Consolas" panose="020B0609020204030204" pitchFamily="49" charset="0"/>
                <a:sym typeface="Arial" panose="020B0604020202020204" pitchFamily="34" charset="0"/>
              </a:rPr>
              <a:t>num</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sum += rating;</a:t>
            </a: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a:t>
            </a:r>
            <a:r>
              <a:rPr lang="en-US" sz="1200" b="1" dirty="0">
                <a:solidFill>
                  <a:srgbClr val="0000FF"/>
                </a:solidFill>
                <a:latin typeface="Consolas" panose="020B0609020204030204" pitchFamily="49" charset="0"/>
                <a:cs typeface="Consolas" panose="020B0609020204030204" pitchFamily="49" charset="0"/>
                <a:sym typeface="Arial" panose="020B0604020202020204" pitchFamily="34" charset="0"/>
              </a:rPr>
              <a:t>return</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tuple&lt;</a:t>
            </a:r>
            <a:r>
              <a:rPr lang="en-US" sz="1200" dirty="0" err="1">
                <a:solidFill>
                  <a:schemeClr val="tx1"/>
                </a:solidFill>
                <a:latin typeface="Consolas" panose="020B0609020204030204" pitchFamily="49" charset="0"/>
                <a:cs typeface="Consolas" panose="020B0609020204030204" pitchFamily="49" charset="0"/>
                <a:sym typeface="Arial" panose="020B0604020202020204" pitchFamily="34" charset="0"/>
              </a:rPr>
              <a:t>int,int</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&gt;(</a:t>
            </a:r>
            <a:r>
              <a:rPr lang="en-US" sz="1200" dirty="0" err="1">
                <a:solidFill>
                  <a:schemeClr val="tx1"/>
                </a:solidFill>
                <a:latin typeface="Consolas" panose="020B0609020204030204" pitchFamily="49" charset="0"/>
                <a:cs typeface="Consolas" panose="020B0609020204030204" pitchFamily="49" charset="0"/>
                <a:sym typeface="Arial" panose="020B0604020202020204" pitchFamily="34" charset="0"/>
              </a:rPr>
              <a:t>num</a:t>
            </a: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 sum);</a:t>
            </a: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a:p>
            <a:pPr>
              <a:lnSpc>
                <a:spcPts val="1200"/>
              </a:lnSpc>
              <a:spcBef>
                <a:spcPts val="300"/>
              </a:spcBef>
              <a:tabLst>
                <a:tab pos="234950" algn="l"/>
                <a:tab pos="457200" algn="l"/>
                <a:tab pos="692150" algn="l"/>
                <a:tab pos="914400" algn="l"/>
              </a:tabLst>
              <a:defRPr/>
            </a:pPr>
            <a:r>
              <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rPr>
              <a:t>}</a:t>
            </a:r>
            <a:endParaRPr lang="en-US" sz="1200" dirty="0">
              <a:solidFill>
                <a:schemeClr val="tx1"/>
              </a:solidFill>
              <a:latin typeface="Consolas" panose="020B0609020204030204" pitchFamily="49" charset="0"/>
              <a:cs typeface="Consolas" panose="020B0609020204030204" pitchFamily="49" charset="0"/>
              <a:sym typeface="Arial" panose="020B0604020202020204" pitchFamily="34" charset="0"/>
            </a:endParaRPr>
          </a:p>
        </p:txBody>
      </p:sp>
      <p:sp>
        <p:nvSpPr>
          <p:cNvPr id="100359" name="Footer Placeholder 6"/>
          <p:cNvSpPr txBox="1"/>
          <p:nvPr/>
        </p:nvSpPr>
        <p:spPr bwMode="auto">
          <a:xfrm>
            <a:off x="1074420" y="6329363"/>
            <a:ext cx="518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Going Parallel with C++11 by Joe Hummel</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bg/>
                                          </p:spTgt>
                                        </p:tgtEl>
                                        <p:attrNameLst>
                                          <p:attrName>style.visibility</p:attrName>
                                        </p:attrNameLst>
                                      </p:cBhvr>
                                      <p:to>
                                        <p:strVal val="visible"/>
                                      </p:to>
                                    </p:set>
                                    <p:animEffect transition="in" filter="dissolve">
                                      <p:cBhvr>
                                        <p:cTn id="7" dur="500"/>
                                        <p:tgtEl>
                                          <p:spTgt spid="22">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dissolve">
                                      <p:cBhvr>
                                        <p:cTn id="10" dur="500"/>
                                        <p:tgtEl>
                                          <p:spTgt spid="22">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animEffect transition="in" filter="dissolve">
                                      <p:cBhvr>
                                        <p:cTn id="13" dur="500"/>
                                        <p:tgtEl>
                                          <p:spTgt spid="22">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xEl>
                                              <p:pRg st="2" end="2"/>
                                            </p:txEl>
                                          </p:spTgt>
                                        </p:tgtEl>
                                        <p:attrNameLst>
                                          <p:attrName>style.visibility</p:attrName>
                                        </p:attrNameLst>
                                      </p:cBhvr>
                                      <p:to>
                                        <p:strVal val="visible"/>
                                      </p:to>
                                    </p:set>
                                    <p:animEffect transition="in" filter="dissolve">
                                      <p:cBhvr>
                                        <p:cTn id="16" dur="500"/>
                                        <p:tgtEl>
                                          <p:spTgt spid="22">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dissolve">
                                      <p:cBhvr>
                                        <p:cTn id="19" dur="500"/>
                                        <p:tgtEl>
                                          <p:spTgt spid="22">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dissolve">
                                      <p:cBhvr>
                                        <p:cTn id="22" dur="500"/>
                                        <p:tgtEl>
                                          <p:spTgt spid="22">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dissolve">
                                      <p:cBhvr>
                                        <p:cTn id="25" dur="500"/>
                                        <p:tgtEl>
                                          <p:spTgt spid="2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13" end="13"/>
                                            </p:txEl>
                                          </p:spTgt>
                                        </p:tgtEl>
                                        <p:attrNameLst>
                                          <p:attrName>style.visibility</p:attrName>
                                        </p:attrNameLst>
                                      </p:cBhvr>
                                      <p:to>
                                        <p:strVal val="visible"/>
                                      </p:to>
                                    </p:set>
                                    <p:animEffect transition="in" filter="dissolve">
                                      <p:cBhvr>
                                        <p:cTn id="30" dur="500"/>
                                        <p:tgtEl>
                                          <p:spTgt spid="6">
                                            <p:txEl>
                                              <p:pRg st="13" end="13"/>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14" end="14"/>
                                            </p:txEl>
                                          </p:spTgt>
                                        </p:tgtEl>
                                        <p:attrNameLst>
                                          <p:attrName>style.visibility</p:attrName>
                                        </p:attrNameLst>
                                      </p:cBhvr>
                                      <p:to>
                                        <p:strVal val="visible"/>
                                      </p:to>
                                    </p:set>
                                    <p:animEffect transition="in" filter="dissolve">
                                      <p:cBhvr>
                                        <p:cTn id="33" dur="500"/>
                                        <p:tgtEl>
                                          <p:spTgt spid="6">
                                            <p:txEl>
                                              <p:pRg st="14" end="14"/>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15" end="15"/>
                                            </p:txEl>
                                          </p:spTgt>
                                        </p:tgtEl>
                                        <p:attrNameLst>
                                          <p:attrName>style.visibility</p:attrName>
                                        </p:attrNameLst>
                                      </p:cBhvr>
                                      <p:to>
                                        <p:strVal val="visible"/>
                                      </p:to>
                                    </p:set>
                                    <p:animEffect transition="in" filter="dissolve">
                                      <p:cBhvr>
                                        <p:cTn id="36" dur="500"/>
                                        <p:tgtEl>
                                          <p:spTgt spid="6">
                                            <p:txEl>
                                              <p:pRg st="15" end="15"/>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animEffect transition="in" filter="dissolve">
                                      <p:cBhvr>
                                        <p:cTn id="39" dur="500"/>
                                        <p:tgtEl>
                                          <p:spTgt spid="6">
                                            <p:txEl>
                                              <p:pRg st="16" end="1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6">
                                            <p:txEl>
                                              <p:pRg st="12" end="12"/>
                                            </p:txEl>
                                          </p:spTgt>
                                        </p:tgtEl>
                                        <p:attrNameLst>
                                          <p:attrName>style.visibility</p:attrName>
                                        </p:attrNameLst>
                                      </p:cBhvr>
                                      <p:to>
                                        <p:strVal val="visible"/>
                                      </p:to>
                                    </p:set>
                                    <p:animEffect transition="in" filter="dissolve">
                                      <p:cBhvr>
                                        <p:cTn id="44" dur="500"/>
                                        <p:tgtEl>
                                          <p:spTgt spid="6">
                                            <p:txEl>
                                              <p:pRg st="12" end="12"/>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6">
                                            <p:txEl>
                                              <p:pRg st="17" end="17"/>
                                            </p:txEl>
                                          </p:spTgt>
                                        </p:tgtEl>
                                        <p:attrNameLst>
                                          <p:attrName>style.visibility</p:attrName>
                                        </p:attrNameLst>
                                      </p:cBhvr>
                                      <p:to>
                                        <p:strVal val="visible"/>
                                      </p:to>
                                    </p:set>
                                    <p:animEffect transition="in" filter="dissolve">
                                      <p:cBhvr>
                                        <p:cTn id="47" dur="500"/>
                                        <p:tgtEl>
                                          <p:spTgt spid="6">
                                            <p:txEl>
                                              <p:pRg st="17" end="1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animEffect transition="in" filter="dissolve">
                                      <p:cBhvr>
                                        <p:cTn id="52" dur="500"/>
                                        <p:tgtEl>
                                          <p:spTgt spid="6">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Effect transition="in" filter="dissolve">
                                      <p:cBhvr>
                                        <p:cTn id="57" dur="500"/>
                                        <p:tgtEl>
                                          <p:spTgt spid="6">
                                            <p:txEl>
                                              <p:pRg st="7" end="7"/>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6">
                                            <p:txEl>
                                              <p:pRg st="8" end="8"/>
                                            </p:txEl>
                                          </p:spTgt>
                                        </p:tgtEl>
                                        <p:attrNameLst>
                                          <p:attrName>style.visibility</p:attrName>
                                        </p:attrNameLst>
                                      </p:cBhvr>
                                      <p:to>
                                        <p:strVal val="visible"/>
                                      </p:to>
                                    </p:set>
                                    <p:animEffect transition="in" filter="dissolve">
                                      <p:cBhvr>
                                        <p:cTn id="60" dur="500"/>
                                        <p:tgtEl>
                                          <p:spTgt spid="6">
                                            <p:txEl>
                                              <p:pRg st="8" end="8"/>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6">
                                            <p:txEl>
                                              <p:pRg st="21" end="21"/>
                                            </p:txEl>
                                          </p:spTgt>
                                        </p:tgtEl>
                                        <p:attrNameLst>
                                          <p:attrName>style.visibility</p:attrName>
                                        </p:attrNameLst>
                                      </p:cBhvr>
                                      <p:to>
                                        <p:strVal val="visible"/>
                                      </p:to>
                                    </p:set>
                                    <p:animEffect transition="in" filter="dissolve">
                                      <p:cBhvr>
                                        <p:cTn id="63" dur="500"/>
                                        <p:tgtEl>
                                          <p:spTgt spid="6">
                                            <p:txEl>
                                              <p:pRg st="21" end="2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
                                            <p:txEl>
                                              <p:pRg st="0" end="0"/>
                                            </p:txEl>
                                          </p:spTgt>
                                        </p:tgtEl>
                                        <p:attrNameLst>
                                          <p:attrName>style.visibility</p:attrName>
                                        </p:attrNameLst>
                                      </p:cBhvr>
                                      <p:to>
                                        <p:strVal val="visible"/>
                                      </p:to>
                                    </p:set>
                                    <p:animEffect transition="in" filter="dissolve">
                                      <p:cBhvr>
                                        <p:cTn id="68" dur="500"/>
                                        <p:tgtEl>
                                          <p:spTgt spid="6">
                                            <p:txEl>
                                              <p:pRg st="0" end="0"/>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6">
                                            <p:txEl>
                                              <p:pRg st="1" end="1"/>
                                            </p:txEl>
                                          </p:spTgt>
                                        </p:tgtEl>
                                        <p:attrNameLst>
                                          <p:attrName>style.visibility</p:attrName>
                                        </p:attrNameLst>
                                      </p:cBhvr>
                                      <p:to>
                                        <p:strVal val="visible"/>
                                      </p:to>
                                    </p:set>
                                    <p:animEffect transition="in" filter="dissolve">
                                      <p:cBhvr>
                                        <p:cTn id="71" dur="500"/>
                                        <p:tgtEl>
                                          <p:spTgt spid="6">
                                            <p:txEl>
                                              <p:pRg st="1" end="1"/>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6">
                                            <p:txEl>
                                              <p:pRg st="2" end="2"/>
                                            </p:txEl>
                                          </p:spTgt>
                                        </p:tgtEl>
                                        <p:attrNameLst>
                                          <p:attrName>style.visibility</p:attrName>
                                        </p:attrNameLst>
                                      </p:cBhvr>
                                      <p:to>
                                        <p:strVal val="visible"/>
                                      </p:to>
                                    </p:set>
                                    <p:animEffect transition="in" filter="dissolve">
                                      <p:cBhvr>
                                        <p:cTn id="74" dur="500"/>
                                        <p:tgtEl>
                                          <p:spTgt spid="6">
                                            <p:txEl>
                                              <p:pRg st="2" end="2"/>
                                            </p:txEl>
                                          </p:spTgt>
                                        </p:tgtEl>
                                      </p:cBhvr>
                                    </p:animEffect>
                                  </p:childTnLst>
                                </p:cTn>
                              </p:par>
                              <p:par>
                                <p:cTn id="75" presetID="9" presetClass="entr" presetSubtype="0" fill="hold" nodeType="with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Effect transition="in" filter="dissolve">
                                      <p:cBhvr>
                                        <p:cTn id="77" dur="500"/>
                                        <p:tgtEl>
                                          <p:spTgt spid="6">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dissolve">
                                      <p:cBhvr>
                                        <p:cTn id="82" dur="500"/>
                                        <p:tgtEl>
                                          <p:spTgt spid="6">
                                            <p:txEl>
                                              <p:pRg st="19" end="19"/>
                                            </p:txEl>
                                          </p:spTgt>
                                        </p:tgtEl>
                                      </p:cBhvr>
                                    </p:animEffect>
                                  </p:childTnLst>
                                </p:cTn>
                              </p:par>
                              <p:par>
                                <p:cTn id="83" presetID="9" presetClass="entr" presetSubtype="0" fill="hold" nodeType="withEffect">
                                  <p:stCondLst>
                                    <p:cond delay="0"/>
                                  </p:stCondLst>
                                  <p:childTnLst>
                                    <p:set>
                                      <p:cBhvr>
                                        <p:cTn id="84" dur="1" fill="hold">
                                          <p:stCondLst>
                                            <p:cond delay="0"/>
                                          </p:stCondLst>
                                        </p:cTn>
                                        <p:tgtEl>
                                          <p:spTgt spid="6">
                                            <p:txEl>
                                              <p:pRg st="20" end="20"/>
                                            </p:txEl>
                                          </p:spTgt>
                                        </p:tgtEl>
                                        <p:attrNameLst>
                                          <p:attrName>style.visibility</p:attrName>
                                        </p:attrNameLst>
                                      </p:cBhvr>
                                      <p:to>
                                        <p:strVal val="visible"/>
                                      </p:to>
                                    </p:set>
                                    <p:animEffect transition="in" filter="dissolve">
                                      <p:cBhvr>
                                        <p:cTn id="85" dur="500"/>
                                        <p:tgtEl>
                                          <p:spTgt spid="6">
                                            <p:txEl>
                                              <p:pRg st="20" end="2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6">
                                            <p:txEl>
                                              <p:pRg st="9" end="9"/>
                                            </p:txEl>
                                          </p:spTgt>
                                        </p:tgtEl>
                                        <p:attrNameLst>
                                          <p:attrName>style.visibility</p:attrName>
                                        </p:attrNameLst>
                                      </p:cBhvr>
                                      <p:to>
                                        <p:strVal val="visible"/>
                                      </p:to>
                                    </p:set>
                                    <p:animEffect transition="in" filter="dissolve">
                                      <p:cBhvr>
                                        <p:cTn id="90" dur="500"/>
                                        <p:tgtEl>
                                          <p:spTgt spid="6">
                                            <p:txEl>
                                              <p:pRg st="9" end="9"/>
                                            </p:txEl>
                                          </p:spTgt>
                                        </p:tgtEl>
                                      </p:cBhvr>
                                    </p:animEffect>
                                  </p:childTnLst>
                                </p:cTn>
                              </p:par>
                              <p:par>
                                <p:cTn id="91" presetID="9" presetClass="entr" presetSubtype="0" fill="hold" nodeType="withEffect">
                                  <p:stCondLst>
                                    <p:cond delay="0"/>
                                  </p:stCondLst>
                                  <p:childTnLst>
                                    <p:set>
                                      <p:cBhvr>
                                        <p:cTn id="92" dur="1" fill="hold">
                                          <p:stCondLst>
                                            <p:cond delay="0"/>
                                          </p:stCondLst>
                                        </p:cTn>
                                        <p:tgtEl>
                                          <p:spTgt spid="6">
                                            <p:txEl>
                                              <p:pRg st="10" end="10"/>
                                            </p:txEl>
                                          </p:spTgt>
                                        </p:tgtEl>
                                        <p:attrNameLst>
                                          <p:attrName>style.visibility</p:attrName>
                                        </p:attrNameLst>
                                      </p:cBhvr>
                                      <p:to>
                                        <p:strVal val="visible"/>
                                      </p:to>
                                    </p:set>
                                    <p:animEffect transition="in" filter="dissolve">
                                      <p:cBhvr>
                                        <p:cTn id="93" dur="500"/>
                                        <p:tgtEl>
                                          <p:spTgt spid="6">
                                            <p:txEl>
                                              <p:pRg st="10" end="1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 calcmode="lin" valueType="num">
                                      <p:cBhvr additive="base">
                                        <p:cTn id="98" dur="500" fill="hold"/>
                                        <p:tgtEl>
                                          <p:spTgt spid="2"/>
                                        </p:tgtEl>
                                        <p:attrNameLst>
                                          <p:attrName>ppt_x</p:attrName>
                                        </p:attrNameLst>
                                      </p:cBhvr>
                                      <p:tavLst>
                                        <p:tav tm="0">
                                          <p:val>
                                            <p:strVal val="#ppt_x"/>
                                          </p:val>
                                        </p:tav>
                                        <p:tav tm="100000">
                                          <p:val>
                                            <p:strVal val="#ppt_x"/>
                                          </p:val>
                                        </p:tav>
                                      </p:tavLst>
                                    </p:anim>
                                    <p:anim calcmode="lin" valueType="num">
                                      <p:cBhvr additive="base">
                                        <p:cTn id="9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01379" name="Text Placeholder 2"/>
          <p:cNvSpPr txBox="1">
            <a:spLocks noGrp="1"/>
          </p:cNvSpPr>
          <p:nvPr>
            <p:ph type="body" idx="1"/>
          </p:nvPr>
        </p:nvSpPr>
        <p:spPr>
          <a:xfrm>
            <a:off x="457200" y="2057401"/>
            <a:ext cx="8229600" cy="3394075"/>
          </a:xfrm>
        </p:spPr>
        <p:txBody>
          <a:bodyPr/>
          <a:lstStyle/>
          <a:p>
            <a:pPr>
              <a:spcBef>
                <a:spcPts val="640"/>
              </a:spcBef>
              <a:buClr>
                <a:srgbClr val="000000"/>
              </a:buClr>
              <a:buFontTx/>
              <a:buChar char="•"/>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10138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139" y="1447800"/>
            <a:ext cx="8631237"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Asynchronous Computing in C++ by Hartmut Kaiser</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txBox="1">
            <a:spLocks noGrp="1"/>
          </p:cNvSpPr>
          <p:nvPr>
            <p:ph type="title"/>
          </p:nvPr>
        </p:nvSpPr>
        <p:spPr>
          <a:xfrm>
            <a:off x="457200" y="1063625"/>
            <a:ext cx="8229600" cy="857250"/>
          </a:xfrm>
        </p:spPr>
        <p:txBody>
          <a:bodyPr/>
          <a:lstStyle/>
          <a:p>
            <a:pPr>
              <a:spcBef>
                <a:spcPct val="0"/>
              </a:spcBef>
              <a:buClr>
                <a:srgbClr val="000000"/>
              </a:buClr>
              <a:buFont typeface="Calibri" panose="020F0502020204030204" pitchFamily="34" charset="0"/>
              <a:buNone/>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02403" name="Text Placeholder 2"/>
          <p:cNvSpPr txBox="1">
            <a:spLocks noGrp="1"/>
          </p:cNvSpPr>
          <p:nvPr>
            <p:ph type="body" idx="1"/>
          </p:nvPr>
        </p:nvSpPr>
        <p:spPr>
          <a:xfrm>
            <a:off x="457200" y="2057401"/>
            <a:ext cx="8229600" cy="3394075"/>
          </a:xfrm>
        </p:spPr>
        <p:txBody>
          <a:bodyPr/>
          <a:lstStyle/>
          <a:p>
            <a:pPr>
              <a:spcBef>
                <a:spcPts val="640"/>
              </a:spcBef>
              <a:buClr>
                <a:srgbClr val="000000"/>
              </a:buClr>
              <a:buFontTx/>
              <a:buChar char="•"/>
            </a:pP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10240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166814"/>
            <a:ext cx="7856538"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Footer Placeholder 6"/>
          <p:cNvSpPr>
            <a:spLocks noGrp="1"/>
          </p:cNvSpPr>
          <p:nvPr>
            <p:ph type="ftr" sz="quarter" idx="4294967295"/>
          </p:nvPr>
        </p:nvSpPr>
        <p:spPr>
          <a:xfrm>
            <a:off x="4191000" y="5662614"/>
            <a:ext cx="5181600" cy="338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rPr>
              <a:t>Asynchronous Computing in C++ by Hartmut Kaiser</a:t>
            </a:r>
            <a:endParaRPr lang="en-US" altLang="en-US" sz="1600" i="1">
              <a:solidFill>
                <a:srgbClr val="FFFF00"/>
              </a:solidFill>
              <a:latin typeface="Times New Roman" panose="02020603050405020304" pitchFamily="18" charset="0"/>
              <a:cs typeface="Times New Roman" panose="02020603050405020304" pitchFamily="18" charset="0"/>
              <a:sym typeface="Calibri" panose="020F050202020403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FF0000"/>
                </a:solidFill>
              </a:rPr>
              <a:t>Use the Proper abstractions?</a:t>
            </a:r>
            <a:endParaRPr lang="en-GB" sz="2400" dirty="0">
              <a:solidFill>
                <a:srgbClr val="FF0000"/>
              </a:solidFill>
            </a:endParaRPr>
          </a:p>
          <a:p>
            <a:pPr indent="-342900">
              <a:spcBef>
                <a:spcPts val="480"/>
              </a:spcBef>
              <a:buClr>
                <a:srgbClr val="0000FF"/>
              </a:buClr>
              <a:buSzPct val="100000"/>
              <a:defRPr/>
            </a:pPr>
            <a:r>
              <a:rPr lang="en-GB" sz="2400" dirty="0" smtClean="0">
                <a:solidFill>
                  <a:srgbClr val="0070C0"/>
                </a:solidFill>
              </a:rPr>
              <a:t>Why the rush to Massive Parallelism</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0070C0"/>
                </a:solidFill>
              </a:rPr>
              <a:t>What </a:t>
            </a:r>
            <a:r>
              <a:rPr lang="en-GB" sz="2400" dirty="0">
                <a:solidFill>
                  <a:srgbClr val="0070C0"/>
                </a:solidFill>
              </a:rPr>
              <a:t>Now?</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Hello World from </a:t>
            </a:r>
            <a:r>
              <a:rPr lang="en-GB" sz="2400" dirty="0">
                <a:solidFill>
                  <a:srgbClr val="0070C0"/>
                </a:solidFill>
              </a:rPr>
              <a:t>C++</a:t>
            </a:r>
            <a:r>
              <a:rPr lang="en-GB" sz="2400" dirty="0" smtClean="0">
                <a:solidFill>
                  <a:srgbClr val="0070C0"/>
                </a:solidFill>
              </a:rPr>
              <a:t>11/14/17 Parallelism</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SYCL: C++ Heterogeneous (GPU) Programming</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0070C0"/>
                </a:solidFill>
              </a:rPr>
              <a:t>Bonus: Executors </a:t>
            </a:r>
            <a:endParaRPr dirty="0"/>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0070C0"/>
                </a:solidFill>
              </a:rPr>
              <a:t>Use the Proper abstractions?</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Why the rush to Massive Parallelism</a:t>
            </a:r>
            <a:endParaRPr lang="en-GB" sz="2400" dirty="0" smtClean="0">
              <a:solidFill>
                <a:srgbClr val="0070C0"/>
              </a:solidFill>
            </a:endParaRPr>
          </a:p>
          <a:p>
            <a:pPr indent="-342900">
              <a:spcBef>
                <a:spcPts val="480"/>
              </a:spcBef>
              <a:buClr>
                <a:srgbClr val="0000FF"/>
              </a:buClr>
              <a:buSzPct val="100000"/>
              <a:defRPr/>
            </a:pPr>
            <a:r>
              <a:rPr lang="en-GB" sz="2400" dirty="0" smtClean="0">
                <a:solidFill>
                  <a:srgbClr val="0070C0"/>
                </a:solidFill>
              </a:rPr>
              <a:t>What </a:t>
            </a:r>
            <a:r>
              <a:rPr lang="en-GB" sz="2400" dirty="0">
                <a:solidFill>
                  <a:srgbClr val="0070C0"/>
                </a:solidFill>
              </a:rPr>
              <a:t>Now?</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Hello World from </a:t>
            </a:r>
            <a:r>
              <a:rPr lang="en-GB" sz="2400" dirty="0">
                <a:solidFill>
                  <a:srgbClr val="0070C0"/>
                </a:solidFill>
              </a:rPr>
              <a:t>C++</a:t>
            </a:r>
            <a:r>
              <a:rPr lang="en-GB" sz="2400" dirty="0" smtClean="0">
                <a:solidFill>
                  <a:srgbClr val="0070C0"/>
                </a:solidFill>
              </a:rPr>
              <a:t>11/14/17 Parallelism</a:t>
            </a:r>
            <a:endParaRPr lang="en-GB" sz="2400" dirty="0">
              <a:solidFill>
                <a:srgbClr val="0070C0"/>
              </a:solidFill>
            </a:endParaRPr>
          </a:p>
          <a:p>
            <a:pPr indent="-342900">
              <a:spcBef>
                <a:spcPts val="480"/>
              </a:spcBef>
              <a:buClr>
                <a:srgbClr val="0000FF"/>
              </a:buClr>
              <a:buSzPct val="100000"/>
              <a:defRPr/>
            </a:pPr>
            <a:r>
              <a:rPr lang="en-GB" sz="2400" dirty="0" smtClean="0">
                <a:solidFill>
                  <a:srgbClr val="FF0000"/>
                </a:solidFill>
              </a:rPr>
              <a:t>SYCL: C++ Heterogeneous (GPU) Programming</a:t>
            </a:r>
            <a:endParaRPr lang="en-GB" sz="2400" dirty="0" smtClean="0">
              <a:solidFill>
                <a:srgbClr val="FF0000"/>
              </a:solidFill>
            </a:endParaRPr>
          </a:p>
          <a:p>
            <a:pPr indent="-342900">
              <a:spcBef>
                <a:spcPts val="480"/>
              </a:spcBef>
              <a:buClr>
                <a:srgbClr val="0000FF"/>
              </a:buClr>
              <a:buSzPct val="100000"/>
              <a:defRPr/>
            </a:pPr>
            <a:r>
              <a:rPr lang="en-GB" sz="2400" dirty="0">
                <a:solidFill>
                  <a:srgbClr val="0070C0"/>
                </a:solidFill>
              </a:rPr>
              <a:t>Bonus: Executors </a:t>
            </a:r>
            <a:endParaRPr lang="en-GB" sz="2400" dirty="0"/>
          </a:p>
          <a:p>
            <a:pPr indent="-342900">
              <a:spcBef>
                <a:spcPts val="480"/>
              </a:spcBef>
              <a:buClr>
                <a:srgbClr val="0000FF"/>
              </a:buClr>
              <a:buSzPct val="100000"/>
              <a:defRPr/>
            </a:pPr>
            <a:r>
              <a:rPr lang="en-GB" sz="2400" dirty="0" smtClean="0">
                <a:solidFill>
                  <a:srgbClr val="FF0000"/>
                </a:solidFill>
              </a:rPr>
              <a:t> </a:t>
            </a:r>
            <a:endParaRPr dirty="0">
              <a:solidFill>
                <a:srgbClr val="FF0000"/>
              </a:solidFill>
            </a:endParaRPr>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txBox="1">
            <a:spLocks noGrp="1"/>
          </p:cNvSpPr>
          <p:nvPr>
            <p:ph type="title"/>
          </p:nvPr>
        </p:nvSpPr>
        <p:spPr>
          <a:xfrm>
            <a:off x="457200" y="1063625"/>
            <a:ext cx="8229600" cy="857250"/>
          </a:xfrm>
        </p:spPr>
        <p:txBody>
          <a:bodyPr vert="horz" lIns="91440" tIns="45720" rIns="91440" bIns="45720" rtlCol="0" anchor="t">
            <a:normAutofit/>
          </a:bodyPr>
          <a:lstStyle/>
          <a:p>
            <a:pPr eaLnBrk="1" hangingPunct="1">
              <a:spcBef>
                <a:spcPct val="0"/>
              </a:spcBef>
            </a:pPr>
            <a:r>
              <a:rPr lang="en-US" altLang="en-US" sz="2400">
                <a:latin typeface="Arial" panose="020B0604020202020204" pitchFamily="34" charset="0"/>
                <a:cs typeface="Arial" panose="020B0604020202020204" pitchFamily="34" charset="0"/>
              </a:rPr>
              <a:t>Concurrency and parallelism:</a:t>
            </a:r>
            <a:br>
              <a:rPr lang="en-US" altLang="en-US" sz="2400">
                <a:latin typeface="Arial" panose="020B0604020202020204" pitchFamily="34" charset="0"/>
                <a:cs typeface="Arial" panose="020B0604020202020204" pitchFamily="34" charset="0"/>
              </a:rPr>
            </a:br>
            <a:r>
              <a:rPr lang="en-US" altLang="en-US" sz="2400">
                <a:latin typeface="Arial" panose="020B0604020202020204" pitchFamily="34" charset="0"/>
                <a:cs typeface="Arial" panose="020B0604020202020204" pitchFamily="34" charset="0"/>
              </a:rPr>
              <a:t>They’re not the same thing!</a:t>
            </a:r>
            <a:endParaRPr lang="en-US" altLang="en-US" sz="2400">
              <a:latin typeface="Arial" panose="020B0604020202020204" pitchFamily="34" charset="0"/>
              <a:cs typeface="Arial" panose="020B0604020202020204" pitchFamily="34" charset="0"/>
            </a:endParaRPr>
          </a:p>
        </p:txBody>
      </p:sp>
      <p:sp>
        <p:nvSpPr>
          <p:cNvPr id="6" name="Text Placeholder 5"/>
          <p:cNvSpPr>
            <a:spLocks noGrp="1"/>
          </p:cNvSpPr>
          <p:nvPr>
            <p:ph type="body" idx="1"/>
          </p:nvPr>
        </p:nvSpPr>
        <p:spPr>
          <a:xfrm>
            <a:off x="1079500" y="2384426"/>
            <a:ext cx="3435350" cy="415925"/>
          </a:xfrm>
        </p:spPr>
        <p:txBody>
          <a:bodyPr>
            <a:normAutofit lnSpcReduction="10000"/>
          </a:bodyPr>
          <a:lstStyle/>
          <a:p>
            <a:pPr>
              <a:buClr>
                <a:schemeClr val="tx1">
                  <a:shade val="95000"/>
                </a:schemeClr>
              </a:buClr>
              <a:defRPr/>
            </a:pPr>
            <a:r>
              <a:rPr lang="en-US" dirty="0" smtClean="0"/>
              <a:t>Concurrency</a:t>
            </a:r>
            <a:endParaRPr lang="en-US" dirty="0"/>
          </a:p>
        </p:txBody>
      </p:sp>
      <p:sp>
        <p:nvSpPr>
          <p:cNvPr id="7" name="Text Placeholder 6"/>
          <p:cNvSpPr>
            <a:spLocks noGrp="1"/>
          </p:cNvSpPr>
          <p:nvPr>
            <p:ph type="body" sz="half" idx="3"/>
          </p:nvPr>
        </p:nvSpPr>
        <p:spPr>
          <a:xfrm>
            <a:off x="4851401" y="2384426"/>
            <a:ext cx="3433763" cy="415925"/>
          </a:xfrm>
        </p:spPr>
        <p:txBody>
          <a:bodyPr>
            <a:normAutofit lnSpcReduction="10000"/>
          </a:bodyPr>
          <a:lstStyle/>
          <a:p>
            <a:pPr>
              <a:buClr>
                <a:schemeClr val="tx1">
                  <a:shade val="95000"/>
                </a:schemeClr>
              </a:buClr>
              <a:defRPr/>
            </a:pPr>
            <a:r>
              <a:rPr lang="en-US" dirty="0" smtClean="0"/>
              <a:t>Parallelism</a:t>
            </a:r>
            <a:endParaRPr lang="en-US" dirty="0"/>
          </a:p>
        </p:txBody>
      </p:sp>
      <p:sp>
        <p:nvSpPr>
          <p:cNvPr id="61445" name="Content Placeholder 2"/>
          <p:cNvSpPr txBox="1">
            <a:spLocks noGrp="1"/>
          </p:cNvSpPr>
          <p:nvPr>
            <p:ph sz="quarter" idx="2"/>
          </p:nvPr>
        </p:nvSpPr>
        <p:spPr>
          <a:xfrm>
            <a:off x="855664" y="2743201"/>
            <a:ext cx="3659187" cy="2441575"/>
          </a:xfrm>
        </p:spPr>
        <p:txBody>
          <a:bodyPr vert="horz" lIns="91440" tIns="45720" rIns="91440" bIns="45720" rtlCol="0">
            <a:normAutofit/>
          </a:bodyPr>
          <a:lstStyle/>
          <a:p>
            <a:pPr eaLnBrk="1" hangingPunct="1">
              <a:spcBef>
                <a:spcPct val="0"/>
              </a:spcBef>
            </a:pPr>
            <a:r>
              <a:rPr lang="en-US" altLang="en-US" sz="2200">
                <a:latin typeface="Arial" panose="020B0604020202020204" pitchFamily="34" charset="0"/>
                <a:cs typeface="Arial" panose="020B0604020202020204" pitchFamily="34" charset="0"/>
              </a:rPr>
              <a:t>Why: express component interactions for effective </a:t>
            </a:r>
            <a:r>
              <a:rPr lang="en-US" altLang="en-US" sz="2200" i="1">
                <a:solidFill>
                  <a:srgbClr val="7030A0"/>
                </a:solidFill>
                <a:latin typeface="Arial" panose="020B0604020202020204" pitchFamily="34" charset="0"/>
                <a:cs typeface="Arial" panose="020B0604020202020204" pitchFamily="34" charset="0"/>
              </a:rPr>
              <a:t>program structure</a:t>
            </a:r>
            <a:endParaRPr lang="en-US" altLang="en-US" sz="2200" i="1">
              <a:solidFill>
                <a:srgbClr val="7030A0"/>
              </a:solidFill>
              <a:latin typeface="Arial" panose="020B0604020202020204" pitchFamily="34" charset="0"/>
              <a:cs typeface="Arial" panose="020B0604020202020204" pitchFamily="34" charset="0"/>
            </a:endParaRPr>
          </a:p>
          <a:p>
            <a:pPr eaLnBrk="1" hangingPunct="1">
              <a:spcBef>
                <a:spcPct val="0"/>
              </a:spcBef>
            </a:pPr>
            <a:r>
              <a:rPr lang="en-US" altLang="en-US" sz="2200">
                <a:latin typeface="Arial" panose="020B0604020202020204" pitchFamily="34" charset="0"/>
                <a:cs typeface="Arial" panose="020B0604020202020204" pitchFamily="34" charset="0"/>
              </a:rPr>
              <a:t>How: interacting </a:t>
            </a:r>
            <a:r>
              <a:rPr lang="en-US" altLang="en-US" sz="2200" i="1">
                <a:solidFill>
                  <a:srgbClr val="7030A0"/>
                </a:solidFill>
                <a:latin typeface="Arial" panose="020B0604020202020204" pitchFamily="34" charset="0"/>
                <a:cs typeface="Arial" panose="020B0604020202020204" pitchFamily="34" charset="0"/>
              </a:rPr>
              <a:t>threads</a:t>
            </a:r>
            <a:r>
              <a:rPr lang="en-US" altLang="en-US" sz="2200">
                <a:solidFill>
                  <a:srgbClr val="7030A0"/>
                </a:solidFill>
                <a:latin typeface="Arial" panose="020B0604020202020204" pitchFamily="34" charset="0"/>
                <a:cs typeface="Arial" panose="020B0604020202020204" pitchFamily="34" charset="0"/>
              </a:rPr>
              <a:t> </a:t>
            </a:r>
            <a:r>
              <a:rPr lang="en-US" altLang="en-US" sz="2200">
                <a:latin typeface="Arial" panose="020B0604020202020204" pitchFamily="34" charset="0"/>
                <a:cs typeface="Arial" panose="020B0604020202020204" pitchFamily="34" charset="0"/>
              </a:rPr>
              <a:t>that can wait on events or each other</a:t>
            </a:r>
            <a:endParaRPr lang="en-US" altLang="en-US" sz="2200">
              <a:latin typeface="Arial" panose="020B0604020202020204" pitchFamily="34" charset="0"/>
              <a:cs typeface="Arial" panose="020B0604020202020204" pitchFamily="34" charset="0"/>
            </a:endParaRPr>
          </a:p>
        </p:txBody>
      </p:sp>
      <p:sp>
        <p:nvSpPr>
          <p:cNvPr id="61446" name="Content Placeholder 7"/>
          <p:cNvSpPr txBox="1">
            <a:spLocks noGrp="1"/>
          </p:cNvSpPr>
          <p:nvPr>
            <p:ph sz="quarter" idx="4"/>
          </p:nvPr>
        </p:nvSpPr>
        <p:spPr>
          <a:xfrm>
            <a:off x="4629151" y="2743201"/>
            <a:ext cx="3656013" cy="2441575"/>
          </a:xfrm>
        </p:spPr>
        <p:txBody>
          <a:bodyPr vert="horz" lIns="91440" tIns="45720" rIns="91440" bIns="45720" rtlCol="0">
            <a:normAutofit/>
          </a:bodyPr>
          <a:lstStyle/>
          <a:p>
            <a:pPr eaLnBrk="1" hangingPunct="1">
              <a:spcBef>
                <a:spcPct val="0"/>
              </a:spcBef>
            </a:pPr>
            <a:r>
              <a:rPr lang="en-US" altLang="en-US" sz="2200">
                <a:latin typeface="Arial" panose="020B0604020202020204" pitchFamily="34" charset="0"/>
                <a:cs typeface="Arial" panose="020B0604020202020204" pitchFamily="34" charset="0"/>
              </a:rPr>
              <a:t>Why: exploit </a:t>
            </a:r>
            <a:r>
              <a:rPr lang="en-US" altLang="en-US" sz="2200" i="1">
                <a:solidFill>
                  <a:srgbClr val="7030A0"/>
                </a:solidFill>
                <a:latin typeface="Arial" panose="020B0604020202020204" pitchFamily="34" charset="0"/>
                <a:cs typeface="Arial" panose="020B0604020202020204" pitchFamily="34" charset="0"/>
              </a:rPr>
              <a:t>hardware</a:t>
            </a:r>
            <a:r>
              <a:rPr lang="en-US" altLang="en-US" sz="2200">
                <a:solidFill>
                  <a:srgbClr val="7030A0"/>
                </a:solidFill>
                <a:latin typeface="Arial" panose="020B0604020202020204" pitchFamily="34" charset="0"/>
                <a:cs typeface="Arial" panose="020B0604020202020204" pitchFamily="34" charset="0"/>
              </a:rPr>
              <a:t> </a:t>
            </a:r>
            <a:r>
              <a:rPr lang="en-US" altLang="en-US" sz="2200">
                <a:latin typeface="Arial" panose="020B0604020202020204" pitchFamily="34" charset="0"/>
                <a:cs typeface="Arial" panose="020B0604020202020204" pitchFamily="34" charset="0"/>
              </a:rPr>
              <a:t>efficiently to scale </a:t>
            </a:r>
            <a:r>
              <a:rPr lang="en-US" altLang="en-US" sz="2200" i="1">
                <a:solidFill>
                  <a:srgbClr val="7030A0"/>
                </a:solidFill>
                <a:latin typeface="Arial" panose="020B0604020202020204" pitchFamily="34" charset="0"/>
                <a:cs typeface="Arial" panose="020B0604020202020204" pitchFamily="34" charset="0"/>
              </a:rPr>
              <a:t>performance</a:t>
            </a:r>
            <a:endParaRPr lang="en-US" altLang="en-US" sz="2200" i="1">
              <a:solidFill>
                <a:srgbClr val="7030A0"/>
              </a:solidFill>
              <a:latin typeface="Arial" panose="020B0604020202020204" pitchFamily="34" charset="0"/>
              <a:cs typeface="Arial" panose="020B0604020202020204" pitchFamily="34" charset="0"/>
            </a:endParaRPr>
          </a:p>
          <a:p>
            <a:pPr eaLnBrk="1" hangingPunct="1">
              <a:spcBef>
                <a:spcPct val="0"/>
              </a:spcBef>
            </a:pPr>
            <a:r>
              <a:rPr lang="en-US" altLang="en-US" sz="2200">
                <a:latin typeface="Arial" panose="020B0604020202020204" pitchFamily="34" charset="0"/>
                <a:cs typeface="Arial" panose="020B0604020202020204" pitchFamily="34" charset="0"/>
              </a:rPr>
              <a:t>How: independent </a:t>
            </a:r>
            <a:r>
              <a:rPr lang="en-US" altLang="en-US" sz="2200" i="1">
                <a:solidFill>
                  <a:srgbClr val="7030A0"/>
                </a:solidFill>
                <a:latin typeface="Arial" panose="020B0604020202020204" pitchFamily="34" charset="0"/>
                <a:cs typeface="Arial" panose="020B0604020202020204" pitchFamily="34" charset="0"/>
              </a:rPr>
              <a:t>tasks</a:t>
            </a:r>
            <a:r>
              <a:rPr lang="en-US" altLang="en-US" sz="2200">
                <a:latin typeface="Arial" panose="020B0604020202020204" pitchFamily="34" charset="0"/>
                <a:cs typeface="Arial" panose="020B0604020202020204" pitchFamily="34" charset="0"/>
              </a:rPr>
              <a:t> that can run  simultaneously</a:t>
            </a:r>
            <a:endParaRPr lang="en-US" altLang="en-US" sz="2200">
              <a:latin typeface="Arial" panose="020B0604020202020204" pitchFamily="34" charset="0"/>
              <a:cs typeface="Arial" panose="020B0604020202020204" pitchFamily="34" charset="0"/>
            </a:endParaRPr>
          </a:p>
        </p:txBody>
      </p:sp>
      <p:sp>
        <p:nvSpPr>
          <p:cNvPr id="61447" name="Footer Placeholder 3"/>
          <p:cNvSpPr>
            <a:spLocks noGrp="1"/>
          </p:cNvSpPr>
          <p:nvPr>
            <p:ph type="ftr" sz="quarter" idx="12"/>
          </p:nvPr>
        </p:nvSpPr>
        <p:spPr>
          <a:xfrm>
            <a:off x="457200" y="5624513"/>
            <a:ext cx="213360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solidFill>
                  <a:srgbClr val="898989"/>
                </a:solidFill>
                <a:sym typeface="Calibri" panose="020F0502020204030204" pitchFamily="34" charset="0"/>
              </a:rPr>
              <a:t>From Pablo Halpern</a:t>
            </a:r>
            <a:endParaRPr lang="en-US" altLang="en-US" sz="1200">
              <a:solidFill>
                <a:srgbClr val="898989"/>
              </a:solidFill>
              <a:sym typeface="Calibri" panose="020F0502020204030204" pitchFamily="34" charset="0"/>
            </a:endParaRPr>
          </a:p>
        </p:txBody>
      </p:sp>
      <p:sp>
        <p:nvSpPr>
          <p:cNvPr id="61448" name="Slide Number Placeholder 4"/>
          <p:cNvSpPr>
            <a:spLocks noGrp="1"/>
          </p:cNvSpPr>
          <p:nvPr>
            <p:ph type="sldNum" sz="quarter" idx="13"/>
          </p:nvPr>
        </p:nvSpPr>
        <p:spPr>
          <a:xfrm>
            <a:off x="7707313" y="5727700"/>
            <a:ext cx="577850" cy="273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5F09C8F0-D44A-4300-8DF3-49CCED0DAA0B}" type="slidenum">
              <a:rPr lang="en-US" altLang="en-US" sz="1200">
                <a:solidFill>
                  <a:srgbClr val="898989"/>
                </a:solidFill>
                <a:sym typeface="Calibri" panose="020F0502020204030204" pitchFamily="34" charset="0"/>
              </a:rPr>
            </a:fld>
            <a:endParaRPr lang="en-US" altLang="en-US" sz="1200">
              <a:solidFill>
                <a:srgbClr val="898989"/>
              </a:solidFill>
              <a:sym typeface="Calibri" panose="020F0502020204030204" pitchFamily="34" charset="0"/>
            </a:endParaRPr>
          </a:p>
        </p:txBody>
      </p:sp>
      <p:sp>
        <p:nvSpPr>
          <p:cNvPr id="9" name="TextBox 8"/>
          <p:cNvSpPr txBox="1"/>
          <p:nvPr/>
        </p:nvSpPr>
        <p:spPr>
          <a:xfrm>
            <a:off x="2281287" y="5191223"/>
            <a:ext cx="4675694" cy="553998"/>
          </a:xfrm>
          <a:prstGeom prst="rect">
            <a:avLst/>
          </a:prstGeom>
          <a:solidFill>
            <a:schemeClr val="accent5"/>
          </a:solidFill>
          <a:scene3d>
            <a:camera prst="orthographicFront"/>
            <a:lightRig rig="threePt" dir="t"/>
          </a:scene3d>
          <a:sp3d>
            <a:bevelT/>
          </a:sp3d>
        </p:spPr>
        <p:style>
          <a:lnRef idx="0">
            <a:schemeClr val="accent5"/>
          </a:lnRef>
          <a:fillRef idx="3">
            <a:schemeClr val="accent5"/>
          </a:fillRef>
          <a:effectRef idx="3">
            <a:schemeClr val="accent5"/>
          </a:effectRef>
          <a:fontRef idx="minor">
            <a:schemeClr val="lt1"/>
          </a:fontRef>
        </p:style>
        <p:txBody>
          <a:bodyPr tIns="91440" bIns="91440">
            <a:spAutoFit/>
          </a:bodyPr>
          <a:lstStyle/>
          <a:p>
            <a:pPr algn="ctr">
              <a:defRPr/>
            </a:pPr>
            <a:r>
              <a:rPr lang="en-US" sz="2400" dirty="0">
                <a:solidFill>
                  <a:srgbClr val="FFFF00"/>
                </a:solidFill>
              </a:rPr>
              <a:t>A program can have both</a:t>
            </a:r>
            <a:endParaRPr lang="en-US" sz="2400" dirty="0">
              <a:solidFill>
                <a:srgbClr val="FFFF00"/>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txBox="1">
            <a:spLocks noGrp="1"/>
          </p:cNvSpPr>
          <p:nvPr>
            <p:ph type="title"/>
          </p:nvPr>
        </p:nvSpPr>
        <p:spPr>
          <a:xfrm>
            <a:off x="457200" y="1063625"/>
            <a:ext cx="8229600" cy="857250"/>
          </a:xfrm>
        </p:spPr>
        <p:txBody>
          <a:bodyPr vert="horz" lIns="91440" tIns="45720" rIns="91440" bIns="45720" rtlCol="0" anchor="t">
            <a:normAutofit/>
          </a:bodyPr>
          <a:lstStyle/>
          <a:p>
            <a:pPr eaLnBrk="1" hangingPunct="1">
              <a:spcBef>
                <a:spcPct val="0"/>
              </a:spcBef>
              <a:buClr>
                <a:srgbClr val="000000"/>
              </a:buClr>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Sports analogy</a:t>
            </a:r>
            <a:endParaRPr lang="en-US" altLang="en-US" i="1"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62467" name="Footer Placeholder 2"/>
          <p:cNvSpPr>
            <a:spLocks noGrp="1"/>
          </p:cNvSpPr>
          <p:nvPr>
            <p:ph type="ftr" sz="quarter" idx="4294967295"/>
          </p:nvPr>
        </p:nvSpPr>
        <p:spPr>
          <a:xfrm>
            <a:off x="457200" y="5624513"/>
            <a:ext cx="213360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solidFill>
                  <a:srgbClr val="898989"/>
                </a:solidFill>
                <a:sym typeface="Calibri" panose="020F0502020204030204" pitchFamily="34" charset="0"/>
              </a:rPr>
              <a:t>From Pablo Halpern</a:t>
            </a:r>
            <a:endParaRPr lang="en-US" altLang="en-US" sz="1200">
              <a:solidFill>
                <a:srgbClr val="898989"/>
              </a:solidFill>
              <a:sym typeface="Calibri" panose="020F0502020204030204" pitchFamily="34" charset="0"/>
            </a:endParaRPr>
          </a:p>
        </p:txBody>
      </p:sp>
      <p:sp>
        <p:nvSpPr>
          <p:cNvPr id="62468" name="Slide Number Placeholder 5"/>
          <p:cNvSpPr>
            <a:spLocks noGrp="1"/>
          </p:cNvSpPr>
          <p:nvPr>
            <p:ph type="sldNum" sz="quarter" idx="4294967295"/>
          </p:nvPr>
        </p:nvSpPr>
        <p:spPr>
          <a:xfrm>
            <a:off x="7707313" y="5727700"/>
            <a:ext cx="577850" cy="273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79712528-717F-476A-91E6-9386C0BC69B3}" type="slidenum">
              <a:rPr lang="en-US" altLang="en-US" sz="1200">
                <a:solidFill>
                  <a:srgbClr val="898989"/>
                </a:solidFill>
                <a:sym typeface="Calibri" panose="020F0502020204030204" pitchFamily="34" charset="0"/>
              </a:rPr>
            </a:fld>
            <a:endParaRPr lang="en-US" altLang="en-US" sz="1200">
              <a:solidFill>
                <a:srgbClr val="898989"/>
              </a:solidFill>
              <a:sym typeface="Calibri" panose="020F0502020204030204" pitchFamily="34" charset="0"/>
            </a:endParaRPr>
          </a:p>
        </p:txBody>
      </p:sp>
      <p:sp>
        <p:nvSpPr>
          <p:cNvPr id="4" name="TextBox 3"/>
          <p:cNvSpPr txBox="1"/>
          <p:nvPr/>
        </p:nvSpPr>
        <p:spPr>
          <a:xfrm>
            <a:off x="587375" y="4598989"/>
            <a:ext cx="3722688" cy="646331"/>
          </a:xfrm>
          <a:prstGeom prst="rect">
            <a:avLst/>
          </a:prstGeom>
          <a:noFill/>
        </p:spPr>
        <p:txBody>
          <a:bodyPr>
            <a:spAutoFit/>
          </a:bodyPr>
          <a:lstStyle/>
          <a:p>
            <a:pPr>
              <a:defRPr/>
            </a:pPr>
            <a:r>
              <a:rPr lang="en-US" dirty="0">
                <a:solidFill>
                  <a:schemeClr val="bg1">
                    <a:lumMod val="50000"/>
                    <a:lumOff val="50000"/>
                  </a:schemeClr>
                </a:solidFill>
              </a:rPr>
              <a:t>Photo credit JJ Harrison </a:t>
            </a:r>
            <a:r>
              <a:rPr lang="en-US" dirty="0">
                <a:solidFill>
                  <a:schemeClr val="bg1">
                    <a:lumMod val="50000"/>
                    <a:lumOff val="50000"/>
                  </a:schemeClr>
                </a:solidFill>
                <a:hlinkClick r:id="rId1"/>
              </a:rPr>
              <a:t>(CC) BY-SA 3.0</a:t>
            </a:r>
            <a:endParaRPr lang="en-US" dirty="0">
              <a:solidFill>
                <a:schemeClr val="bg1">
                  <a:lumMod val="50000"/>
                  <a:lumOff val="50000"/>
                </a:schemeClr>
              </a:solidFill>
            </a:endParaRPr>
          </a:p>
        </p:txBody>
      </p:sp>
      <p:pic>
        <p:nvPicPr>
          <p:cNvPr id="62470" name="Picture 6" descr="http://upload.wikimedia.org/wikipedia/commons/thumb/7/74/Canberra_Capitals_vs_Logan_Thunder_7_-_Australian_Institute_of_Sport_Training_Hall.jpg/1024px-Canberra_Capitals_vs_Logan_Thunder_7_-_Australian_Institute_of_Sport_Training_H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375" y="2363788"/>
            <a:ext cx="3722688"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2" descr="http://upload.wikimedia.org/wikipedia/commons/b/be/Crawford%2C_Dzingai_200_m_Berlin_20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938" y="2365375"/>
            <a:ext cx="39751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560888" y="4143375"/>
            <a:ext cx="4557712" cy="369332"/>
          </a:xfrm>
          <a:prstGeom prst="rect">
            <a:avLst/>
          </a:prstGeom>
          <a:noFill/>
        </p:spPr>
        <p:txBody>
          <a:bodyPr>
            <a:spAutoFit/>
          </a:bodyPr>
          <a:lstStyle/>
          <a:p>
            <a:pPr>
              <a:defRPr/>
            </a:pPr>
            <a:r>
              <a:rPr lang="en-US" dirty="0">
                <a:solidFill>
                  <a:schemeClr val="bg1">
                    <a:lumMod val="50000"/>
                    <a:lumOff val="50000"/>
                  </a:schemeClr>
                </a:solidFill>
              </a:rPr>
              <a:t>Photo credit André </a:t>
            </a:r>
            <a:r>
              <a:rPr lang="en-US" dirty="0" err="1">
                <a:solidFill>
                  <a:schemeClr val="bg1">
                    <a:lumMod val="50000"/>
                    <a:lumOff val="50000"/>
                  </a:schemeClr>
                </a:solidFill>
              </a:rPr>
              <a:t>Zehetbauer</a:t>
            </a:r>
            <a:r>
              <a:rPr lang="en-US" dirty="0">
                <a:solidFill>
                  <a:schemeClr val="bg1">
                    <a:lumMod val="50000"/>
                    <a:lumOff val="50000"/>
                  </a:schemeClr>
                </a:solidFill>
              </a:rPr>
              <a:t> </a:t>
            </a:r>
            <a:r>
              <a:rPr lang="en-US" dirty="0">
                <a:solidFill>
                  <a:schemeClr val="bg1">
                    <a:lumMod val="50000"/>
                    <a:lumOff val="50000"/>
                  </a:schemeClr>
                </a:solidFill>
                <a:hlinkClick r:id="rId4"/>
              </a:rPr>
              <a:t>(CC) BY-SA 2.0</a:t>
            </a:r>
            <a:endParaRPr lang="en-US" dirty="0">
              <a:solidFill>
                <a:schemeClr val="bg1">
                  <a:lumMod val="50000"/>
                  <a:lumOff val="50000"/>
                </a:schemeClr>
              </a:solidFill>
            </a:endParaRPr>
          </a:p>
        </p:txBody>
      </p:sp>
      <p:sp>
        <p:nvSpPr>
          <p:cNvPr id="62473" name="TextBox 4"/>
          <p:cNvSpPr txBox="1">
            <a:spLocks noChangeArrowheads="1"/>
          </p:cNvSpPr>
          <p:nvPr/>
        </p:nvSpPr>
        <p:spPr bwMode="auto">
          <a:xfrm>
            <a:off x="587375" y="4937126"/>
            <a:ext cx="3722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2400">
                <a:solidFill>
                  <a:schemeClr val="bg2"/>
                </a:solidFill>
              </a:rPr>
              <a:t>Concurrency</a:t>
            </a:r>
            <a:endParaRPr lang="en-US" altLang="en-US" sz="2400">
              <a:solidFill>
                <a:schemeClr val="bg2"/>
              </a:solidFill>
            </a:endParaRPr>
          </a:p>
        </p:txBody>
      </p:sp>
      <p:sp>
        <p:nvSpPr>
          <p:cNvPr id="62474" name="TextBox 10"/>
          <p:cNvSpPr txBox="1">
            <a:spLocks noChangeArrowheads="1"/>
          </p:cNvSpPr>
          <p:nvPr/>
        </p:nvSpPr>
        <p:spPr bwMode="auto">
          <a:xfrm>
            <a:off x="4560888" y="4932363"/>
            <a:ext cx="399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2400">
                <a:solidFill>
                  <a:schemeClr val="bg2"/>
                </a:solidFill>
              </a:rPr>
              <a:t>Parallelism</a:t>
            </a:r>
            <a:endParaRPr lang="en-US" altLang="en-US" sz="2400">
              <a:solidFill>
                <a:schemeClr val="bg2"/>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C++17 Parallel STL: Democratizing Parallelism in C++</a:t>
            </a:r>
            <a:endParaRPr lang="en-GB" sz="2250" b="1"/>
          </a:p>
        </p:txBody>
      </p:sp>
      <p:sp>
        <p:nvSpPr>
          <p:cNvPr id="524" name="Shape 524"/>
          <p:cNvSpPr txBox="1">
            <a:spLocks noGrp="1"/>
          </p:cNvSpPr>
          <p:nvPr>
            <p:ph type="body" idx="1"/>
          </p:nvPr>
        </p:nvSpPr>
        <p:spPr>
          <a:xfrm>
            <a:off x="457110" y="2060640"/>
            <a:ext cx="4015800" cy="2983050"/>
          </a:xfrm>
          <a:prstGeom prst="rect">
            <a:avLst/>
          </a:prstGeom>
        </p:spPr>
        <p:txBody>
          <a:bodyPr vert="horz" wrap="square" lIns="68569" tIns="68569" rIns="68569" bIns="68569" rtlCol="0" anchor="t" anchorCtr="0">
            <a:noAutofit/>
          </a:bodyPr>
          <a:lstStyle/>
          <a:p>
            <a:pPr>
              <a:buNone/>
            </a:pPr>
            <a:r>
              <a:rPr lang="en-GB" sz="2000" b="1" dirty="0"/>
              <a:t>What is Parallel STL?</a:t>
            </a:r>
            <a:endParaRPr lang="en-GB" sz="2000" b="1" dirty="0"/>
          </a:p>
          <a:p>
            <a:pPr>
              <a:buNone/>
            </a:pPr>
            <a:endParaRPr sz="2000" dirty="0"/>
          </a:p>
          <a:p>
            <a:pPr>
              <a:buNone/>
            </a:pPr>
            <a:r>
              <a:rPr lang="en-GB" sz="2000" dirty="0"/>
              <a:t>Parallel STL greatly facilitates the usage of parallelism in C++ by exposing a parallel interface for the STL algorithms.</a:t>
            </a:r>
            <a:endParaRPr lang="en-GB" sz="2000" dirty="0"/>
          </a:p>
          <a:p>
            <a:pPr>
              <a:buNone/>
            </a:pPr>
            <a:endParaRPr sz="2000" dirty="0"/>
          </a:p>
          <a:p>
            <a:pPr>
              <a:buNone/>
            </a:pPr>
            <a:r>
              <a:rPr lang="en-GB" sz="2000" b="1" dirty="0"/>
              <a:t>Why do I care?</a:t>
            </a:r>
            <a:endParaRPr lang="en-GB" sz="2000" b="1" dirty="0"/>
          </a:p>
          <a:p>
            <a:pPr>
              <a:buNone/>
            </a:pPr>
            <a:endParaRPr sz="2000" dirty="0"/>
          </a:p>
          <a:p>
            <a:pPr>
              <a:buNone/>
            </a:pPr>
            <a:r>
              <a:rPr lang="en-GB" sz="2000" dirty="0"/>
              <a:t>Hardware architecture is becoming increasingly parallel. You cannot escape. See Herb Sutter </a:t>
            </a:r>
            <a:r>
              <a:rPr lang="en-GB" sz="2000" u="sng" dirty="0">
                <a:solidFill>
                  <a:schemeClr val="hlink"/>
                </a:solidFill>
                <a:hlinkClick r:id="rId1"/>
              </a:rPr>
              <a:t>The Free Lunch Is Over,</a:t>
            </a:r>
            <a:r>
              <a:rPr lang="en-GB" sz="2000" dirty="0"/>
              <a:t> which is </a:t>
            </a:r>
            <a:r>
              <a:rPr lang="en-GB" sz="2000" b="1" i="1" dirty="0"/>
              <a:t>now over 10 years old now! </a:t>
            </a:r>
            <a:r>
              <a:rPr lang="en-GB" sz="2000" dirty="0"/>
              <a:t>More updated version: </a:t>
            </a:r>
            <a:r>
              <a:rPr lang="en-GB" sz="2000" u="sng" dirty="0">
                <a:solidFill>
                  <a:schemeClr val="hlink"/>
                </a:solidFill>
                <a:hlinkClick r:id="rId2"/>
              </a:rPr>
              <a:t>Welcome to the jungle</a:t>
            </a:r>
            <a:endParaRPr lang="en-GB" sz="2000" u="sng" dirty="0">
              <a:solidFill>
                <a:schemeClr val="hlink"/>
              </a:solidFill>
            </a:endParaRPr>
          </a:p>
          <a:p>
            <a:pPr>
              <a:buNone/>
            </a:pPr>
            <a:endParaRPr sz="2000" b="1" i="1" dirty="0"/>
          </a:p>
        </p:txBody>
      </p:sp>
      <p:sp>
        <p:nvSpPr>
          <p:cNvPr id="525" name="Shape 525"/>
          <p:cNvSpPr txBox="1">
            <a:spLocks noGrp="1"/>
          </p:cNvSpPr>
          <p:nvPr>
            <p:ph type="body" idx="2"/>
          </p:nvPr>
        </p:nvSpPr>
        <p:spPr>
          <a:xfrm>
            <a:off x="4603414" y="2060640"/>
            <a:ext cx="4015800" cy="2983050"/>
          </a:xfrm>
          <a:prstGeom prst="rect">
            <a:avLst/>
          </a:prstGeom>
        </p:spPr>
        <p:txBody>
          <a:bodyPr vert="horz" wrap="square" lIns="68569" tIns="68569" rIns="68569" bIns="68569" rtlCol="0" anchor="t" anchorCtr="0">
            <a:noAutofit/>
          </a:bodyPr>
          <a:lstStyle/>
          <a:p>
            <a:pPr>
              <a:buNone/>
            </a:pPr>
            <a:r>
              <a:rPr lang="en-GB" sz="2000" b="1" dirty="0"/>
              <a:t>What does it include?</a:t>
            </a:r>
            <a:endParaRPr lang="en-GB" sz="2000" b="1" dirty="0"/>
          </a:p>
          <a:p>
            <a:pPr>
              <a:buNone/>
            </a:pPr>
            <a:endParaRPr sz="2000" b="1" dirty="0"/>
          </a:p>
          <a:p>
            <a:pPr>
              <a:buNone/>
            </a:pPr>
            <a:r>
              <a:rPr lang="en-GB" sz="2000" dirty="0"/>
              <a:t>It adds wording for parallel execution on the C++ standard, and </a:t>
            </a:r>
            <a:r>
              <a:rPr lang="en-GB" sz="2000" b="1" dirty="0"/>
              <a:t>Execution Policies </a:t>
            </a:r>
            <a:r>
              <a:rPr lang="en-GB" sz="2000" dirty="0"/>
              <a:t>to the STL interface that enable selecting the appropriate level of parallelism.</a:t>
            </a:r>
            <a:endParaRPr lang="en-GB" sz="2000" dirty="0"/>
          </a:p>
          <a:p>
            <a:pPr>
              <a:buNone/>
            </a:pPr>
            <a:r>
              <a:rPr lang="en-GB" sz="2000" dirty="0"/>
              <a:t>New parallel algorithms are also added to the interface.</a:t>
            </a:r>
            <a:endParaRPr lang="en-GB" sz="2000" dirty="0"/>
          </a:p>
          <a:p>
            <a:pPr>
              <a:buNone/>
            </a:pPr>
            <a:endParaRPr sz="2000" dirty="0"/>
          </a:p>
          <a:p>
            <a:pPr>
              <a:buNone/>
            </a:pPr>
            <a:r>
              <a:rPr lang="en-GB" sz="2000" b="1" dirty="0"/>
              <a:t>What do I take from this talk?</a:t>
            </a:r>
            <a:endParaRPr lang="en-GB" sz="2000" b="1" dirty="0"/>
          </a:p>
          <a:p>
            <a:pPr>
              <a:buNone/>
            </a:pPr>
            <a:endParaRPr sz="2000" dirty="0"/>
          </a:p>
          <a:p>
            <a:pPr>
              <a:buNone/>
            </a:pPr>
            <a:r>
              <a:rPr lang="en-GB" sz="2000" dirty="0"/>
              <a:t>You will understand what Parallel STL is and learn the basic to use them. You’ll be ready to use also the SYCL </a:t>
            </a:r>
            <a:r>
              <a:rPr lang="en-GB" sz="2000" dirty="0" err="1"/>
              <a:t>ParallelSTL</a:t>
            </a:r>
            <a:r>
              <a:rPr lang="en-GB" sz="2000" dirty="0"/>
              <a:t> on your accelerator.</a:t>
            </a:r>
            <a:endParaRPr lang="en-GB" sz="2000" dirty="0"/>
          </a:p>
        </p:txBody>
      </p:sp>
      <p:sp>
        <p:nvSpPr>
          <p:cNvPr id="526" name="Shape 526"/>
          <p:cNvSpPr txBox="1"/>
          <p:nvPr/>
        </p:nvSpPr>
        <p:spPr>
          <a:xfrm>
            <a:off x="5559525" y="146852"/>
            <a:ext cx="4118625" cy="451125"/>
          </a:xfrm>
          <a:prstGeom prst="rect">
            <a:avLst/>
          </a:prstGeom>
          <a:noFill/>
          <a:ln>
            <a:noFill/>
          </a:ln>
        </p:spPr>
        <p:txBody>
          <a:bodyPr wrap="square" lIns="68569" tIns="68569" rIns="68569" bIns="68569" anchor="b" anchorCtr="0">
            <a:noAutofit/>
          </a:bodyPr>
          <a:lstStyle/>
          <a:p>
            <a:pPr algn="ctr"/>
            <a:r>
              <a:rPr lang="en-GB" sz="2250" b="1" dirty="0">
                <a:solidFill>
                  <a:srgbClr val="0000FF"/>
                </a:solidFill>
              </a:rPr>
              <a:t>C++ goes parallel!</a:t>
            </a:r>
            <a:endParaRPr lang="en-GB" sz="2250" b="1" dirty="0">
              <a:solidFill>
                <a:srgbClr val="0000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Current “Desktop” technology</a:t>
            </a:r>
            <a:endParaRPr lang="en-GB" sz="2250" b="1"/>
          </a:p>
        </p:txBody>
      </p:sp>
      <p:pic>
        <p:nvPicPr>
          <p:cNvPr id="532" name="Shape 532"/>
          <p:cNvPicPr preferRelativeResize="0"/>
          <p:nvPr/>
        </p:nvPicPr>
        <p:blipFill>
          <a:blip r:embed="rId1"/>
          <a:stretch>
            <a:fillRect/>
          </a:stretch>
        </p:blipFill>
        <p:spPr>
          <a:xfrm>
            <a:off x="5138175" y="1536656"/>
            <a:ext cx="2386013" cy="3571875"/>
          </a:xfrm>
          <a:prstGeom prst="rect">
            <a:avLst/>
          </a:prstGeom>
          <a:noFill/>
          <a:ln>
            <a:noFill/>
          </a:ln>
        </p:spPr>
      </p:pic>
      <p:sp>
        <p:nvSpPr>
          <p:cNvPr id="533" name="Shape 533"/>
          <p:cNvSpPr txBox="1"/>
          <p:nvPr/>
        </p:nvSpPr>
        <p:spPr>
          <a:xfrm>
            <a:off x="4650075" y="5153625"/>
            <a:ext cx="3753000" cy="351450"/>
          </a:xfrm>
          <a:prstGeom prst="rect">
            <a:avLst/>
          </a:prstGeom>
          <a:noFill/>
          <a:ln>
            <a:noFill/>
          </a:ln>
        </p:spPr>
        <p:txBody>
          <a:bodyPr wrap="square" lIns="68569" tIns="68569" rIns="68569" bIns="68569" anchor="t" anchorCtr="0">
            <a:noAutofit/>
          </a:bodyPr>
          <a:lstStyle/>
          <a:p>
            <a:pPr algn="ctr"/>
            <a:r>
              <a:rPr lang="en-GB" sz="1350" b="1"/>
              <a:t>Intel Core i7 7th generation (4 cores + GPU / socket)</a:t>
            </a:r>
            <a:endParaRPr lang="en-GB" sz="1350" b="1"/>
          </a:p>
        </p:txBody>
      </p:sp>
      <p:pic>
        <p:nvPicPr>
          <p:cNvPr id="534" name="Shape 534"/>
          <p:cNvPicPr preferRelativeResize="0"/>
          <p:nvPr/>
        </p:nvPicPr>
        <p:blipFill>
          <a:blip r:embed="rId2"/>
          <a:stretch>
            <a:fillRect/>
          </a:stretch>
        </p:blipFill>
        <p:spPr>
          <a:xfrm>
            <a:off x="285750" y="1650956"/>
            <a:ext cx="4160869" cy="2378625"/>
          </a:xfrm>
          <a:prstGeom prst="rect">
            <a:avLst/>
          </a:prstGeom>
          <a:noFill/>
          <a:ln>
            <a:noFill/>
          </a:ln>
        </p:spPr>
      </p:pic>
      <p:sp>
        <p:nvSpPr>
          <p:cNvPr id="535" name="Shape 535"/>
          <p:cNvSpPr txBox="1"/>
          <p:nvPr/>
        </p:nvSpPr>
        <p:spPr>
          <a:xfrm>
            <a:off x="978272" y="4143881"/>
            <a:ext cx="2432925" cy="351450"/>
          </a:xfrm>
          <a:prstGeom prst="rect">
            <a:avLst/>
          </a:prstGeom>
          <a:noFill/>
          <a:ln>
            <a:noFill/>
          </a:ln>
        </p:spPr>
        <p:txBody>
          <a:bodyPr wrap="square" lIns="68569" tIns="68569" rIns="68569" bIns="68569" anchor="t" anchorCtr="0">
            <a:noAutofit/>
          </a:bodyPr>
          <a:lstStyle/>
          <a:p>
            <a:pPr algn="ctr"/>
            <a:r>
              <a:rPr lang="en-GB" sz="1350" b="1"/>
              <a:t>AMD Ryzen (4 cores/socket)</a:t>
            </a:r>
            <a:endParaRPr lang="en-GB" sz="1350" b="1"/>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628650"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b="1"/>
              <a:t>History</a:t>
            </a:r>
            <a:endParaRPr lang="en-GB" b="1"/>
          </a:p>
        </p:txBody>
      </p:sp>
      <p:sp>
        <p:nvSpPr>
          <p:cNvPr id="541" name="Shape 541"/>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Various libraries existed over the years:</a:t>
            </a:r>
            <a:endParaRPr lang="en-GB" sz="2100">
              <a:latin typeface="Arial" panose="020B0604020202020204"/>
              <a:ea typeface="Arial" panose="020B0604020202020204"/>
              <a:cs typeface="Arial" panose="020B0604020202020204"/>
              <a:sym typeface="Arial" panose="020B0604020202020204"/>
            </a:endParaRPr>
          </a:p>
          <a:p>
            <a:pPr lvl="1">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AMD Bolt, NVIDIA Thrust, Microsoft C++ AMP algorithms...</a:t>
            </a:r>
            <a:endParaRPr lang="en-GB" sz="2100">
              <a:latin typeface="Arial" panose="020B0604020202020204"/>
              <a:ea typeface="Arial" panose="020B0604020202020204"/>
              <a:cs typeface="Arial" panose="020B0604020202020204"/>
              <a:sym typeface="Arial" panose="020B0604020202020204"/>
            </a:endParaRPr>
          </a:p>
          <a:p>
            <a:pPr>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In 2012, two separate proposals for parallelism come to C++ standard:</a:t>
            </a:r>
            <a:endParaRPr lang="en-GB" sz="2100">
              <a:latin typeface="Arial" panose="020B0604020202020204"/>
              <a:ea typeface="Arial" panose="020B0604020202020204"/>
              <a:cs typeface="Arial" panose="020B0604020202020204"/>
              <a:sym typeface="Arial" panose="020B0604020202020204"/>
            </a:endParaRPr>
          </a:p>
          <a:p>
            <a:pPr lvl="1">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NVIDIA (N3408) based on Thrust </a:t>
            </a:r>
            <a:endParaRPr lang="en-GB" sz="2100">
              <a:latin typeface="Arial" panose="020B0604020202020204"/>
              <a:ea typeface="Arial" panose="020B0604020202020204"/>
              <a:cs typeface="Arial" panose="020B0604020202020204"/>
              <a:sym typeface="Arial" panose="020B0604020202020204"/>
            </a:endParaRPr>
          </a:p>
          <a:p>
            <a:pPr lvl="1">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Microsoft and Intel (N3429), based on Intel TBB and PPL/C++AMP</a:t>
            </a:r>
            <a:endParaRPr lang="en-GB" sz="2100">
              <a:latin typeface="Arial" panose="020B0604020202020204"/>
              <a:ea typeface="Arial" panose="020B0604020202020204"/>
              <a:cs typeface="Arial" panose="020B0604020202020204"/>
              <a:sym typeface="Arial" panose="020B0604020202020204"/>
            </a:endParaRPr>
          </a:p>
        </p:txBody>
      </p:sp>
      <p:cxnSp>
        <p:nvCxnSpPr>
          <p:cNvPr id="542" name="Shape 542"/>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543" name="Shape 543"/>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544" name="Shape 544"/>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545" name="Shape 545"/>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546" name="Shape 546"/>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547" name="Shape 547"/>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548" name="Shape 548"/>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549" name="Shape 549"/>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50" name="Shape 550"/>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51" name="Shape 551"/>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52" name="Shape 552"/>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53" name="Shape 553"/>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54" name="Shape 554"/>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55" name="Shape 555"/>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556" name="Shape 556"/>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557" name="Shape 557"/>
          <p:cNvSpPr/>
          <p:nvPr/>
        </p:nvSpPr>
        <p:spPr>
          <a:xfrm>
            <a:off x="727979"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628650"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b="1"/>
              <a:t>History</a:t>
            </a:r>
            <a:endParaRPr lang="en-GB" b="1"/>
          </a:p>
        </p:txBody>
      </p:sp>
      <p:sp>
        <p:nvSpPr>
          <p:cNvPr id="563" name="Shape 563"/>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marL="171450" indent="-152400">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Joint Proposal in 2013:</a:t>
            </a:r>
            <a:endParaRPr lang="en-GB" sz="2100">
              <a:latin typeface="Arial" panose="020B0604020202020204"/>
              <a:ea typeface="Arial" panose="020B0604020202020204"/>
              <a:cs typeface="Arial" panose="020B0604020202020204"/>
              <a:sym typeface="Arial" panose="020B0604020202020204"/>
            </a:endParaRPr>
          </a:p>
          <a:p>
            <a:pPr lvl="1">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A Parallel Algorithms Library (n3554)</a:t>
            </a:r>
            <a:endParaRPr lang="en-GB" sz="2100">
              <a:latin typeface="Arial" panose="020B0604020202020204"/>
              <a:ea typeface="Arial" panose="020B0604020202020204"/>
              <a:cs typeface="Arial" panose="020B0604020202020204"/>
              <a:sym typeface="Arial" panose="020B0604020202020204"/>
            </a:endParaRPr>
          </a:p>
        </p:txBody>
      </p:sp>
      <p:cxnSp>
        <p:nvCxnSpPr>
          <p:cNvPr id="564" name="Shape 564"/>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565" name="Shape 565"/>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566" name="Shape 566"/>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567" name="Shape 567"/>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568" name="Shape 568"/>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569" name="Shape 569"/>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570" name="Shape 570"/>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571" name="Shape 571"/>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72" name="Shape 572"/>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73" name="Shape 573"/>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74" name="Shape 574"/>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75" name="Shape 575"/>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76" name="Shape 576"/>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77" name="Shape 577"/>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578" name="Shape 578"/>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579" name="Shape 579"/>
          <p:cNvSpPr/>
          <p:nvPr/>
        </p:nvSpPr>
        <p:spPr>
          <a:xfrm>
            <a:off x="2099579"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628650"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b="1"/>
              <a:t>History</a:t>
            </a:r>
            <a:endParaRPr lang="en-GB" b="1"/>
          </a:p>
        </p:txBody>
      </p:sp>
      <p:sp>
        <p:nvSpPr>
          <p:cNvPr id="585" name="Shape 585"/>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marL="171450" indent="-152400">
              <a:lnSpc>
                <a:spcPct val="100000"/>
              </a:lnSpc>
              <a:spcBef>
                <a:spcPts val="0"/>
              </a:spcBef>
              <a:buClr>
                <a:schemeClr val="dk1"/>
              </a:buClr>
              <a:buSzPct val="100000"/>
              <a:buFont typeface="Arial" panose="020B0604020202020204"/>
              <a:buChar char="•"/>
            </a:pPr>
            <a:r>
              <a:rPr lang="en-GB" sz="2100">
                <a:latin typeface="Arial" panose="020B0604020202020204"/>
                <a:ea typeface="Arial" panose="020B0604020202020204"/>
                <a:cs typeface="Arial" panose="020B0604020202020204"/>
                <a:sym typeface="Arial" panose="020B0604020202020204"/>
              </a:rPr>
              <a:t>Proposal evolved/matured for a couple of years</a:t>
            </a:r>
            <a:endParaRPr lang="en-GB" sz="2100">
              <a:latin typeface="Arial" panose="020B0604020202020204"/>
              <a:ea typeface="Arial" panose="020B0604020202020204"/>
              <a:cs typeface="Arial" panose="020B0604020202020204"/>
              <a:sym typeface="Arial" panose="020B0604020202020204"/>
            </a:endParaRPr>
          </a:p>
          <a:p>
            <a:pPr lvl="1">
              <a:lnSpc>
                <a:spcPct val="100000"/>
              </a:lnSpc>
              <a:spcBef>
                <a:spcPts val="0"/>
              </a:spcBef>
              <a:buClr>
                <a:schemeClr val="dk1"/>
              </a:buClr>
              <a:buSzPct val="140000"/>
              <a:buFont typeface="Arial" panose="020B0604020202020204"/>
              <a:buChar char="•"/>
            </a:pPr>
            <a:r>
              <a:rPr lang="en-GB" sz="1500">
                <a:latin typeface="Arial" panose="020B0604020202020204"/>
                <a:ea typeface="Arial" panose="020B0604020202020204"/>
                <a:cs typeface="Arial" panose="020B0604020202020204"/>
                <a:sym typeface="Arial" panose="020B0604020202020204"/>
              </a:rPr>
              <a:t>N3554, N3850, N3960, N4071, N4409...</a:t>
            </a:r>
            <a:endParaRPr lang="en-GB" sz="1500">
              <a:latin typeface="Arial" panose="020B0604020202020204"/>
              <a:ea typeface="Arial" panose="020B0604020202020204"/>
              <a:cs typeface="Arial" panose="020B0604020202020204"/>
              <a:sym typeface="Arial" panose="020B0604020202020204"/>
            </a:endParaRPr>
          </a:p>
        </p:txBody>
      </p:sp>
      <p:cxnSp>
        <p:nvCxnSpPr>
          <p:cNvPr id="586" name="Shape 586"/>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587" name="Shape 587"/>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588" name="Shape 588"/>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589" name="Shape 589"/>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590" name="Shape 590"/>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591" name="Shape 591"/>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592" name="Shape 592"/>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593" name="Shape 593"/>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94" name="Shape 594"/>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95" name="Shape 595"/>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96" name="Shape 596"/>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597" name="Shape 597"/>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98" name="Shape 598"/>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599" name="Shape 599"/>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600" name="Shape 600"/>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601" name="Shape 601"/>
          <p:cNvSpPr/>
          <p:nvPr/>
        </p:nvSpPr>
        <p:spPr>
          <a:xfrm>
            <a:off x="2099869" y="4859850"/>
            <a:ext cx="48933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628650"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b="1"/>
              <a:t>History</a:t>
            </a:r>
            <a:endParaRPr lang="en-GB" b="1"/>
          </a:p>
        </p:txBody>
      </p:sp>
      <p:sp>
        <p:nvSpPr>
          <p:cNvPr id="607" name="Shape 607"/>
          <p:cNvSpPr txBox="1">
            <a:spLocks noGrp="1"/>
          </p:cNvSpPr>
          <p:nvPr>
            <p:ph type="body" idx="1"/>
          </p:nvPr>
        </p:nvSpPr>
        <p:spPr>
          <a:xfrm>
            <a:off x="628650" y="1762601"/>
            <a:ext cx="7886700" cy="3568950"/>
          </a:xfrm>
          <a:prstGeom prst="rect">
            <a:avLst/>
          </a:prstGeom>
          <a:noFill/>
          <a:ln>
            <a:noFill/>
          </a:ln>
        </p:spPr>
        <p:txBody>
          <a:bodyPr vert="horz" wrap="square" lIns="68569" tIns="34275" rIns="68569" bIns="34275" rtlCol="0" anchor="t" anchorCtr="0">
            <a:noAutofit/>
          </a:bodyPr>
          <a:lstStyle/>
          <a:p>
            <a:pPr>
              <a:lnSpc>
                <a:spcPct val="100000"/>
              </a:lnSpc>
              <a:spcBef>
                <a:spcPts val="0"/>
              </a:spcBef>
              <a:buClr>
                <a:schemeClr val="dk1"/>
              </a:buClr>
              <a:buSzPct val="100000"/>
              <a:buFont typeface="Arial" panose="020B0604020202020204"/>
              <a:buChar char="•"/>
            </a:pPr>
            <a:r>
              <a:rPr lang="en-GB" sz="2100" b="1">
                <a:solidFill>
                  <a:srgbClr val="CC0000"/>
                </a:solidFill>
                <a:latin typeface="Arial" panose="020B0604020202020204"/>
                <a:ea typeface="Arial" panose="020B0604020202020204"/>
                <a:cs typeface="Arial" panose="020B0604020202020204"/>
                <a:sym typeface="Arial" panose="020B0604020202020204"/>
              </a:rPr>
              <a:t>Final proposal P0024R2 accepted for C++17 during Jacksonville</a:t>
            </a:r>
            <a:endParaRPr lang="en-GB" sz="2100" b="1">
              <a:solidFill>
                <a:srgbClr val="CC0000"/>
              </a:solidFill>
              <a:latin typeface="Arial" panose="020B0604020202020204"/>
              <a:ea typeface="Arial" panose="020B0604020202020204"/>
              <a:cs typeface="Arial" panose="020B0604020202020204"/>
              <a:sym typeface="Arial" panose="020B0604020202020204"/>
            </a:endParaRPr>
          </a:p>
          <a:p>
            <a:pPr>
              <a:lnSpc>
                <a:spcPct val="100000"/>
              </a:lnSpc>
              <a:spcBef>
                <a:spcPts val="0"/>
              </a:spcBef>
              <a:buClr>
                <a:srgbClr val="000000"/>
              </a:buClr>
              <a:buSzPct val="100000"/>
              <a:buFont typeface="Arial" panose="020B0604020202020204"/>
              <a:buChar char="•"/>
            </a:pPr>
            <a:r>
              <a:rPr lang="en-GB" sz="2100">
                <a:solidFill>
                  <a:srgbClr val="000000"/>
                </a:solidFill>
                <a:latin typeface="Arial" panose="020B0604020202020204"/>
                <a:ea typeface="Arial" panose="020B0604020202020204"/>
                <a:cs typeface="Arial" panose="020B0604020202020204"/>
                <a:sym typeface="Arial" panose="020B0604020202020204"/>
              </a:rPr>
              <a:t>Many corrections and clarifications before C++17</a:t>
            </a:r>
            <a:endParaRPr lang="en-GB" sz="2100">
              <a:solidFill>
                <a:srgbClr val="000000"/>
              </a:solidFill>
              <a:latin typeface="Arial" panose="020B0604020202020204"/>
              <a:ea typeface="Arial" panose="020B0604020202020204"/>
              <a:cs typeface="Arial" panose="020B0604020202020204"/>
              <a:sym typeface="Arial" panose="020B0604020202020204"/>
            </a:endParaRPr>
          </a:p>
          <a:p>
            <a:pPr>
              <a:lnSpc>
                <a:spcPct val="100000"/>
              </a:lnSpc>
              <a:spcBef>
                <a:spcPts val="0"/>
              </a:spcBef>
              <a:buClr>
                <a:srgbClr val="000000"/>
              </a:buClr>
              <a:buSzPct val="100000"/>
              <a:buFont typeface="Arial" panose="020B0604020202020204"/>
              <a:buChar char="•"/>
            </a:pPr>
            <a:r>
              <a:rPr lang="en-GB" sz="2100">
                <a:solidFill>
                  <a:srgbClr val="000000"/>
                </a:solidFill>
                <a:latin typeface="Arial" panose="020B0604020202020204"/>
                <a:ea typeface="Arial" panose="020B0604020202020204"/>
                <a:cs typeface="Arial" panose="020B0604020202020204"/>
                <a:sym typeface="Arial" panose="020B0604020202020204"/>
              </a:rPr>
              <a:t>This is the life of a TS from birth to ratification</a:t>
            </a:r>
            <a:endParaRPr lang="en-GB" sz="21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08" name="Shape 608"/>
          <p:cNvCxnSpPr/>
          <p:nvPr/>
        </p:nvCxnSpPr>
        <p:spPr>
          <a:xfrm flipH="1">
            <a:off x="635213" y="4931288"/>
            <a:ext cx="7882650" cy="13725"/>
          </a:xfrm>
          <a:prstGeom prst="straightConnector1">
            <a:avLst/>
          </a:prstGeom>
          <a:noFill/>
          <a:ln w="38100" cap="flat" cmpd="sng">
            <a:solidFill>
              <a:schemeClr val="dk2"/>
            </a:solidFill>
            <a:prstDash val="solid"/>
            <a:round/>
            <a:headEnd type="none" w="lg" len="lg"/>
            <a:tailEnd type="none" w="lg" len="lg"/>
          </a:ln>
        </p:spPr>
      </p:cxnSp>
      <p:sp>
        <p:nvSpPr>
          <p:cNvPr id="609" name="Shape 609"/>
          <p:cNvSpPr txBox="1"/>
          <p:nvPr/>
        </p:nvSpPr>
        <p:spPr>
          <a:xfrm>
            <a:off x="338063"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2012</a:t>
            </a:r>
            <a:endParaRPr lang="en-GB" sz="1350" b="1">
              <a:latin typeface="Calibri" panose="020F0502020204030204"/>
              <a:ea typeface="Calibri" panose="020F0502020204030204"/>
              <a:cs typeface="Calibri" panose="020F0502020204030204"/>
              <a:sym typeface="Calibri" panose="020F0502020204030204"/>
            </a:endParaRPr>
          </a:p>
        </p:txBody>
      </p:sp>
      <p:sp>
        <p:nvSpPr>
          <p:cNvPr id="610" name="Shape 610"/>
          <p:cNvSpPr txBox="1"/>
          <p:nvPr/>
        </p:nvSpPr>
        <p:spPr>
          <a:xfrm>
            <a:off x="82119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2018</a:t>
            </a:r>
            <a:endParaRPr lang="en-GB" sz="1350" b="1">
              <a:latin typeface="Calibri" panose="020F0502020204030204"/>
              <a:ea typeface="Calibri" panose="020F0502020204030204"/>
              <a:cs typeface="Calibri" panose="020F0502020204030204"/>
              <a:sym typeface="Calibri" panose="020F0502020204030204"/>
            </a:endParaRPr>
          </a:p>
        </p:txBody>
      </p:sp>
      <p:sp>
        <p:nvSpPr>
          <p:cNvPr id="611" name="Shape 611"/>
          <p:cNvSpPr txBox="1"/>
          <p:nvPr/>
        </p:nvSpPr>
        <p:spPr>
          <a:xfrm>
            <a:off x="1650394"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2013</a:t>
            </a:r>
            <a:endParaRPr lang="en-GB" sz="1350" b="1">
              <a:latin typeface="Calibri" panose="020F0502020204030204"/>
              <a:ea typeface="Calibri" panose="020F0502020204030204"/>
              <a:cs typeface="Calibri" panose="020F0502020204030204"/>
              <a:sym typeface="Calibri" panose="020F0502020204030204"/>
            </a:endParaRPr>
          </a:p>
        </p:txBody>
      </p:sp>
      <p:sp>
        <p:nvSpPr>
          <p:cNvPr id="612" name="Shape 612"/>
          <p:cNvSpPr txBox="1"/>
          <p:nvPr/>
        </p:nvSpPr>
        <p:spPr>
          <a:xfrm>
            <a:off x="2962697"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2014</a:t>
            </a:r>
            <a:endParaRPr lang="en-GB" sz="1350" b="1">
              <a:latin typeface="Calibri" panose="020F0502020204030204"/>
              <a:ea typeface="Calibri" panose="020F0502020204030204"/>
              <a:cs typeface="Calibri" panose="020F0502020204030204"/>
              <a:sym typeface="Calibri" panose="020F0502020204030204"/>
            </a:endParaRPr>
          </a:p>
        </p:txBody>
      </p:sp>
      <p:sp>
        <p:nvSpPr>
          <p:cNvPr id="613" name="Shape 613"/>
          <p:cNvSpPr txBox="1"/>
          <p:nvPr/>
        </p:nvSpPr>
        <p:spPr>
          <a:xfrm>
            <a:off x="4275029"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2015</a:t>
            </a:r>
            <a:endParaRPr lang="en-GB" sz="1350" b="1">
              <a:latin typeface="Calibri" panose="020F0502020204030204"/>
              <a:ea typeface="Calibri" panose="020F0502020204030204"/>
              <a:cs typeface="Calibri" panose="020F0502020204030204"/>
              <a:sym typeface="Calibri" panose="020F0502020204030204"/>
            </a:endParaRPr>
          </a:p>
        </p:txBody>
      </p:sp>
      <p:sp>
        <p:nvSpPr>
          <p:cNvPr id="614" name="Shape 614"/>
          <p:cNvSpPr txBox="1"/>
          <p:nvPr/>
        </p:nvSpPr>
        <p:spPr>
          <a:xfrm>
            <a:off x="5587350"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2016</a:t>
            </a:r>
            <a:endParaRPr lang="en-GB" sz="1350" b="1">
              <a:latin typeface="Calibri" panose="020F0502020204030204"/>
              <a:ea typeface="Calibri" panose="020F0502020204030204"/>
              <a:cs typeface="Calibri" panose="020F0502020204030204"/>
              <a:sym typeface="Calibri" panose="020F0502020204030204"/>
            </a:endParaRPr>
          </a:p>
        </p:txBody>
      </p:sp>
      <p:cxnSp>
        <p:nvCxnSpPr>
          <p:cNvPr id="615" name="Shape 615"/>
          <p:cNvCxnSpPr/>
          <p:nvPr/>
        </p:nvCxnSpPr>
        <p:spPr>
          <a:xfrm rot="10800000">
            <a:off x="631800"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616" name="Shape 616"/>
          <p:cNvCxnSpPr/>
          <p:nvPr/>
        </p:nvCxnSpPr>
        <p:spPr>
          <a:xfrm rot="10800000">
            <a:off x="1944122"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617" name="Shape 617"/>
          <p:cNvCxnSpPr/>
          <p:nvPr/>
        </p:nvCxnSpPr>
        <p:spPr>
          <a:xfrm rot="10800000">
            <a:off x="3256444"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618" name="Shape 618"/>
          <p:cNvCxnSpPr/>
          <p:nvPr/>
        </p:nvCxnSpPr>
        <p:spPr>
          <a:xfrm rot="10800000">
            <a:off x="4568766" y="4859850"/>
            <a:ext cx="0" cy="156600"/>
          </a:xfrm>
          <a:prstGeom prst="straightConnector1">
            <a:avLst/>
          </a:prstGeom>
          <a:noFill/>
          <a:ln w="38100" cap="flat" cmpd="sng">
            <a:solidFill>
              <a:schemeClr val="dk2"/>
            </a:solidFill>
            <a:prstDash val="solid"/>
            <a:round/>
            <a:headEnd type="none" w="lg" len="lg"/>
            <a:tailEnd type="none" w="lg" len="lg"/>
          </a:ln>
        </p:spPr>
      </p:cxnSp>
      <p:cxnSp>
        <p:nvCxnSpPr>
          <p:cNvPr id="619" name="Shape 619"/>
          <p:cNvCxnSpPr/>
          <p:nvPr/>
        </p:nvCxnSpPr>
        <p:spPr>
          <a:xfrm rot="10800000">
            <a:off x="8505731"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620" name="Shape 620"/>
          <p:cNvCxnSpPr/>
          <p:nvPr/>
        </p:nvCxnSpPr>
        <p:spPr>
          <a:xfrm rot="10800000">
            <a:off x="5881088" y="4860075"/>
            <a:ext cx="0" cy="156600"/>
          </a:xfrm>
          <a:prstGeom prst="straightConnector1">
            <a:avLst/>
          </a:prstGeom>
          <a:noFill/>
          <a:ln w="38100" cap="flat" cmpd="sng">
            <a:solidFill>
              <a:schemeClr val="dk2"/>
            </a:solidFill>
            <a:prstDash val="solid"/>
            <a:round/>
            <a:headEnd type="none" w="lg" len="lg"/>
            <a:tailEnd type="none" w="lg" len="lg"/>
          </a:ln>
        </p:spPr>
      </p:cxnSp>
      <p:cxnSp>
        <p:nvCxnSpPr>
          <p:cNvPr id="621" name="Shape 621"/>
          <p:cNvCxnSpPr/>
          <p:nvPr/>
        </p:nvCxnSpPr>
        <p:spPr>
          <a:xfrm rot="10800000">
            <a:off x="7193410" y="4860075"/>
            <a:ext cx="0" cy="156600"/>
          </a:xfrm>
          <a:prstGeom prst="straightConnector1">
            <a:avLst/>
          </a:prstGeom>
          <a:noFill/>
          <a:ln w="38100" cap="flat" cmpd="sng">
            <a:solidFill>
              <a:schemeClr val="dk2"/>
            </a:solidFill>
            <a:prstDash val="solid"/>
            <a:round/>
            <a:headEnd type="none" w="lg" len="lg"/>
            <a:tailEnd type="none" w="lg" len="lg"/>
          </a:ln>
        </p:spPr>
      </p:cxnSp>
      <p:sp>
        <p:nvSpPr>
          <p:cNvPr id="622" name="Shape 622"/>
          <p:cNvSpPr txBox="1"/>
          <p:nvPr/>
        </p:nvSpPr>
        <p:spPr>
          <a:xfrm>
            <a:off x="6899672" y="5016675"/>
            <a:ext cx="587475" cy="286875"/>
          </a:xfrm>
          <a:prstGeom prst="rect">
            <a:avLst/>
          </a:prstGeom>
          <a:noFill/>
          <a:ln>
            <a:noFill/>
          </a:ln>
        </p:spPr>
        <p:txBody>
          <a:bodyPr wrap="square" lIns="68569" tIns="68569" rIns="68569" bIns="68569" anchor="t" anchorCtr="0">
            <a:noAutofit/>
          </a:bodyPr>
          <a:lstStyle/>
          <a:p>
            <a:pPr algn="ctr"/>
            <a:r>
              <a:rPr lang="en-GB" sz="1350" b="1">
                <a:latin typeface="Calibri" panose="020F0502020204030204"/>
                <a:ea typeface="Calibri" panose="020F0502020204030204"/>
                <a:cs typeface="Calibri" panose="020F0502020204030204"/>
                <a:sym typeface="Calibri" panose="020F0502020204030204"/>
              </a:rPr>
              <a:t>2017</a:t>
            </a:r>
            <a:endParaRPr lang="en-GB" sz="1350" b="1">
              <a:latin typeface="Calibri" panose="020F0502020204030204"/>
              <a:ea typeface="Calibri" panose="020F0502020204030204"/>
              <a:cs typeface="Calibri" panose="020F0502020204030204"/>
              <a:sym typeface="Calibri" panose="020F0502020204030204"/>
            </a:endParaRPr>
          </a:p>
        </p:txBody>
      </p:sp>
      <p:sp>
        <p:nvSpPr>
          <p:cNvPr id="623" name="Shape 623"/>
          <p:cNvSpPr/>
          <p:nvPr/>
        </p:nvSpPr>
        <p:spPr>
          <a:xfrm>
            <a:off x="6100079" y="4859850"/>
            <a:ext cx="156600" cy="156600"/>
          </a:xfrm>
          <a:prstGeom prst="ellipse">
            <a:avLst/>
          </a:prstGeom>
          <a:solidFill>
            <a:srgbClr val="4A86E8"/>
          </a:solidFill>
          <a:ln w="38100"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624" name="Shape 624"/>
          <p:cNvSpPr/>
          <p:nvPr/>
        </p:nvSpPr>
        <p:spPr>
          <a:xfrm>
            <a:off x="6324000" y="4833244"/>
            <a:ext cx="1430541" cy="263979"/>
          </a:xfrm>
          <a:prstGeom prst="cloud">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corrections</a:t>
            </a:r>
            <a:endParaRPr lang="en-GB" sz="135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Sorting with the STL</a:t>
            </a:r>
            <a:endParaRPr lang="en-GB" sz="2250" b="1"/>
          </a:p>
        </p:txBody>
      </p:sp>
      <p:sp>
        <p:nvSpPr>
          <p:cNvPr id="652" name="Shape 652"/>
          <p:cNvSpPr txBox="1"/>
          <p:nvPr/>
        </p:nvSpPr>
        <p:spPr>
          <a:xfrm>
            <a:off x="198881" y="1659713"/>
            <a:ext cx="5825925" cy="2054475"/>
          </a:xfrm>
          <a:prstGeom prst="rect">
            <a:avLst/>
          </a:prstGeom>
          <a:noFill/>
          <a:ln>
            <a:noFill/>
          </a:ln>
        </p:spPr>
        <p:txBody>
          <a:bodyPr wrap="square" lIns="68569" tIns="68569" rIns="68569" bIns="68569" anchor="t" anchorCtr="0">
            <a:noAutofit/>
          </a:bodyPr>
          <a:lstStyle/>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std::vector&lt;int&gt; data = { 8, 9, 1, 4 };</a:t>
            </a:r>
            <a:endParaRPr lang="en-GB" sz="1500">
              <a:latin typeface="Courier New" panose="02070309020205020404"/>
              <a:ea typeface="Courier New" panose="02070309020205020404"/>
              <a:cs typeface="Courier New" panose="02070309020205020404"/>
              <a:sym typeface="Courier New" panose="02070309020205020404"/>
            </a:endParaRPr>
          </a:p>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if (std::is_sorted(data)) {</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    Std::cout &lt;&lt; “ Data is sorted!” &lt;&lt; std::endl;</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a:t>
            </a:r>
            <a:endParaRPr lang="en-GB" sz="1500">
              <a:latin typeface="Courier New" panose="02070309020205020404"/>
              <a:ea typeface="Courier New" panose="02070309020205020404"/>
              <a:cs typeface="Courier New" panose="02070309020205020404"/>
              <a:sym typeface="Courier New" panose="02070309020205020404"/>
            </a:endParaRPr>
          </a:p>
        </p:txBody>
      </p:sp>
      <p:sp>
        <p:nvSpPr>
          <p:cNvPr id="653" name="Shape 653"/>
          <p:cNvSpPr txBox="1"/>
          <p:nvPr/>
        </p:nvSpPr>
        <p:spPr>
          <a:xfrm>
            <a:off x="3170681" y="3317063"/>
            <a:ext cx="5825925" cy="2054475"/>
          </a:xfrm>
          <a:prstGeom prst="rect">
            <a:avLst/>
          </a:prstGeom>
          <a:noFill/>
          <a:ln>
            <a:noFill/>
          </a:ln>
        </p:spPr>
        <p:txBody>
          <a:bodyPr wrap="square" lIns="68569" tIns="68569" rIns="68569" bIns="68569" anchor="t" anchorCtr="0">
            <a:noAutofit/>
          </a:bodyPr>
          <a:lstStyle/>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std::vector&lt;int&gt; data = { 8, 9, 1, 4 };</a:t>
            </a:r>
            <a:endParaRPr lang="en-GB" sz="1500">
              <a:latin typeface="Courier New" panose="02070309020205020404"/>
              <a:ea typeface="Courier New" panose="02070309020205020404"/>
              <a:cs typeface="Courier New" panose="02070309020205020404"/>
              <a:sym typeface="Courier New" panose="02070309020205020404"/>
            </a:endParaRPr>
          </a:p>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a:t>
            </a:r>
            <a:r>
              <a:rPr lang="en-GB" sz="1500" b="1">
                <a:latin typeface="Courier New" panose="02070309020205020404"/>
                <a:ea typeface="Courier New" panose="02070309020205020404"/>
                <a:cs typeface="Courier New" panose="02070309020205020404"/>
                <a:sym typeface="Courier New" panose="02070309020205020404"/>
              </a:rPr>
              <a:t>std::execution_policy::par</a:t>
            </a:r>
            <a:r>
              <a:rPr lang="en-GB" sz="1500">
                <a:latin typeface="Courier New" panose="02070309020205020404"/>
                <a:ea typeface="Courier New" panose="02070309020205020404"/>
                <a:cs typeface="Courier New" panose="02070309020205020404"/>
                <a:sym typeface="Courier New" panose="02070309020205020404"/>
              </a:rPr>
              <a:t>, </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          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a:p>
            <a:endParaRPr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if (std::is_sorted(data)) {</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    Std::cout &lt;&lt; “ Data is sorted!” &lt;&lt; std::endl;</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a:t>
            </a:r>
            <a:endParaRPr lang="en-GB" sz="1500">
              <a:latin typeface="Courier New" panose="02070309020205020404"/>
              <a:ea typeface="Courier New" panose="02070309020205020404"/>
              <a:cs typeface="Courier New" panose="02070309020205020404"/>
              <a:sym typeface="Courier New" panose="02070309020205020404"/>
            </a:endParaRPr>
          </a:p>
        </p:txBody>
      </p:sp>
      <p:sp>
        <p:nvSpPr>
          <p:cNvPr id="654" name="Shape 654"/>
          <p:cNvSpPr/>
          <p:nvPr/>
        </p:nvSpPr>
        <p:spPr>
          <a:xfrm>
            <a:off x="886875" y="4168388"/>
            <a:ext cx="2150100" cy="919575"/>
          </a:xfrm>
          <a:prstGeom prst="wedgeRectCallout">
            <a:avLst>
              <a:gd name="adj1" fmla="val 79226"/>
              <a:gd name="adj2" fmla="val -1852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b="1"/>
              <a:t>Extra parameter to STL algorithms enable parallelism</a:t>
            </a:r>
            <a:endParaRPr lang="en-GB" sz="1350" b="1"/>
          </a:p>
        </p:txBody>
      </p:sp>
      <p:sp>
        <p:nvSpPr>
          <p:cNvPr id="655" name="Shape 655"/>
          <p:cNvSpPr/>
          <p:nvPr/>
        </p:nvSpPr>
        <p:spPr>
          <a:xfrm>
            <a:off x="5724713" y="1750931"/>
            <a:ext cx="1683675" cy="997200"/>
          </a:xfrm>
          <a:prstGeom prst="wedgeRectCallout">
            <a:avLst>
              <a:gd name="adj1" fmla="val -71539"/>
              <a:gd name="adj2" fmla="val 2663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b="1"/>
              <a:t>Normal sequential sort algorithm</a:t>
            </a:r>
            <a:endParaRPr lang="en-GB" sz="1350" b="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457200" indent="-457200">
              <a:buFont typeface="Arial" panose="020B0604020202020204" pitchFamily="34" charset="0"/>
              <a:buChar char="•"/>
            </a:pPr>
            <a:r>
              <a:rPr lang="en-GB" dirty="0" smtClean="0"/>
              <a:t>Cores</a:t>
            </a:r>
            <a:endParaRPr lang="en-GB" dirty="0" smtClean="0"/>
          </a:p>
          <a:p>
            <a:pPr marL="457200" indent="-457200">
              <a:buFont typeface="Arial" panose="020B0604020202020204" pitchFamily="34" charset="0"/>
              <a:buChar char="•"/>
            </a:pPr>
            <a:r>
              <a:rPr lang="en-GB" dirty="0" smtClean="0"/>
              <a:t>HW Threads</a:t>
            </a:r>
            <a:endParaRPr lang="en-GB" dirty="0" smtClean="0"/>
          </a:p>
          <a:p>
            <a:pPr marL="457200" indent="-457200">
              <a:buFont typeface="Arial" panose="020B0604020202020204" pitchFamily="34" charset="0"/>
              <a:buChar char="•"/>
            </a:pPr>
            <a:r>
              <a:rPr lang="en-GB" dirty="0" smtClean="0"/>
              <a:t>Vectors</a:t>
            </a:r>
            <a:endParaRPr lang="en-GB" dirty="0" smtClean="0"/>
          </a:p>
          <a:p>
            <a:pPr marL="457200" indent="-457200">
              <a:buFont typeface="Arial" panose="020B0604020202020204" pitchFamily="34" charset="0"/>
              <a:buChar char="•"/>
            </a:pPr>
            <a:r>
              <a:rPr lang="en-GB" dirty="0" smtClean="0"/>
              <a:t>Offload</a:t>
            </a:r>
            <a:endParaRPr lang="en-GB" dirty="0" smtClean="0"/>
          </a:p>
          <a:p>
            <a:pPr marL="457200" indent="-457200">
              <a:buFont typeface="Arial" panose="020B0604020202020204" pitchFamily="34" charset="0"/>
              <a:buChar char="•"/>
            </a:pPr>
            <a:r>
              <a:rPr lang="en-GB" dirty="0" smtClean="0"/>
              <a:t>Heterogeneous</a:t>
            </a:r>
            <a:endParaRPr lang="en-GB" dirty="0" smtClean="0"/>
          </a:p>
          <a:p>
            <a:pPr marL="457200" indent="-457200">
              <a:buFont typeface="Arial" panose="020B0604020202020204" pitchFamily="34" charset="0"/>
              <a:buChar char="•"/>
            </a:pPr>
            <a:r>
              <a:rPr lang="en-GB" dirty="0" smtClean="0"/>
              <a:t>Cloud</a:t>
            </a:r>
            <a:endParaRPr lang="en-GB" dirty="0" smtClean="0"/>
          </a:p>
          <a:p>
            <a:pPr marL="457200" indent="-457200">
              <a:buFont typeface="Arial" panose="020B0604020202020204" pitchFamily="34" charset="0"/>
              <a:buChar char="•"/>
            </a:pPr>
            <a:r>
              <a:rPr lang="en-GB" dirty="0" smtClean="0"/>
              <a:t>Caches</a:t>
            </a:r>
            <a:endParaRPr lang="en-GB" dirty="0" smtClean="0"/>
          </a:p>
          <a:p>
            <a:pPr marL="457200" indent="-457200">
              <a:buFont typeface="Arial" panose="020B0604020202020204" pitchFamily="34" charset="0"/>
              <a:buChar char="•"/>
            </a:pPr>
            <a:r>
              <a:rPr lang="en-GB" dirty="0" smtClean="0"/>
              <a:t>NUMA</a:t>
            </a:r>
            <a:endParaRPr lang="en-GB" dirty="0" smtClean="0"/>
          </a:p>
          <a:p>
            <a:pPr marL="457200" indent="-457200">
              <a:buFont typeface="Arial" panose="020B0604020202020204" pitchFamily="34" charset="0"/>
              <a:buChar char="•"/>
            </a:pPr>
            <a:endParaRPr lang="en-GB" dirty="0"/>
          </a:p>
        </p:txBody>
      </p:sp>
      <p:sp>
        <p:nvSpPr>
          <p:cNvPr id="6" name="Text Placeholder 5"/>
          <p:cNvSpPr>
            <a:spLocks noGrp="1"/>
          </p:cNvSpPr>
          <p:nvPr>
            <p:ph type="body" idx="2"/>
          </p:nvPr>
        </p:nvSpPr>
        <p:spPr/>
        <p:txBody>
          <a:bodyPr/>
          <a:lstStyle/>
          <a:p>
            <a:r>
              <a:rPr lang="en-GB" dirty="0" smtClean="0"/>
              <a:t>Tasks, C++11/14/14</a:t>
            </a:r>
            <a:endParaRPr lang="en-GB" dirty="0" smtClean="0"/>
          </a:p>
          <a:p>
            <a:r>
              <a:rPr lang="en-GB" dirty="0" smtClean="0"/>
              <a:t>Tasks, C++11/14/17</a:t>
            </a:r>
            <a:endParaRPr lang="en-GB" dirty="0" smtClean="0"/>
          </a:p>
          <a:p>
            <a:r>
              <a:rPr lang="en-GB" dirty="0" smtClean="0"/>
              <a:t>SIMD, Parallelism TS2</a:t>
            </a:r>
            <a:endParaRPr lang="en-GB" dirty="0" smtClean="0"/>
          </a:p>
          <a:p>
            <a:r>
              <a:rPr lang="en-GB" dirty="0" smtClean="0"/>
              <a:t>OpenCL or SYCL</a:t>
            </a:r>
            <a:endParaRPr lang="en-GB" dirty="0" smtClean="0"/>
          </a:p>
          <a:p>
            <a:r>
              <a:rPr lang="en-GB" dirty="0" smtClean="0"/>
              <a:t>OpenCL or SYCL</a:t>
            </a:r>
            <a:endParaRPr lang="en-GB" dirty="0" smtClean="0"/>
          </a:p>
          <a:p>
            <a:r>
              <a:rPr lang="en-GB" dirty="0" smtClean="0"/>
              <a:t>OpenCL or SYCL</a:t>
            </a:r>
            <a:endParaRPr lang="en-GB" dirty="0" smtClean="0"/>
          </a:p>
          <a:p>
            <a:r>
              <a:rPr lang="en-GB" dirty="0" smtClean="0"/>
              <a:t>Context, executors</a:t>
            </a:r>
            <a:endParaRPr lang="en-GB" dirty="0" smtClean="0"/>
          </a:p>
          <a:p>
            <a:r>
              <a:rPr lang="en-GB" dirty="0" smtClean="0"/>
              <a:t>Context, executors</a:t>
            </a:r>
            <a:endParaRPr lang="en-GB" dirty="0"/>
          </a:p>
        </p:txBody>
      </p:sp>
      <p:sp>
        <p:nvSpPr>
          <p:cNvPr id="4" name="Title 3"/>
          <p:cNvSpPr>
            <a:spLocks noGrp="1"/>
          </p:cNvSpPr>
          <p:nvPr>
            <p:ph type="title"/>
          </p:nvPr>
        </p:nvSpPr>
        <p:spPr/>
        <p:txBody>
          <a:bodyPr/>
          <a:lstStyle/>
          <a:p>
            <a:r>
              <a:rPr lang="en-GB" dirty="0" smtClean="0"/>
              <a:t>Use the Proper Abstraction</a:t>
            </a:r>
            <a:endParaRPr lang="en-GB"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The Execution Policy: Standard policy classes</a:t>
            </a:r>
            <a:endParaRPr lang="en-GB" sz="2250" b="1"/>
          </a:p>
        </p:txBody>
      </p:sp>
      <p:sp>
        <p:nvSpPr>
          <p:cNvPr id="661" name="Shape 661"/>
          <p:cNvSpPr txBox="1"/>
          <p:nvPr/>
        </p:nvSpPr>
        <p:spPr>
          <a:xfrm>
            <a:off x="359269" y="1686938"/>
            <a:ext cx="7335900" cy="3484125"/>
          </a:xfrm>
          <a:prstGeom prst="rect">
            <a:avLst/>
          </a:prstGeom>
          <a:noFill/>
          <a:ln>
            <a:noFill/>
          </a:ln>
        </p:spPr>
        <p:txBody>
          <a:bodyPr wrap="square" lIns="68569" tIns="68569" rIns="68569" bIns="68569" anchor="t" anchorCtr="0">
            <a:noAutofit/>
          </a:bodyPr>
          <a:lstStyle/>
          <a:p>
            <a:endParaRPr sz="1500" b="1"/>
          </a:p>
          <a:p>
            <a:pPr marL="342900" indent="-266700">
              <a:buSzPct val="100000"/>
              <a:buChar char="●"/>
            </a:pPr>
            <a:r>
              <a:rPr lang="en-GB" sz="1500"/>
              <a:t>Defined in the execution namespace</a:t>
            </a:r>
            <a:endParaRPr lang="en-GB" sz="1500"/>
          </a:p>
          <a:p>
            <a:pPr marL="685800" lvl="1" indent="-266700">
              <a:buSzPct val="100000"/>
              <a:buChar char="○"/>
            </a:pPr>
            <a:r>
              <a:rPr lang="en-GB" sz="1500"/>
              <a:t>Sequenced policy</a:t>
            </a:r>
            <a:endParaRPr lang="en-GB" sz="1500"/>
          </a:p>
          <a:p>
            <a:pPr marL="1028700" lvl="2" indent="-266700">
              <a:buSzPct val="100000"/>
              <a:buChar char="■"/>
            </a:pPr>
            <a:r>
              <a:rPr lang="en-GB" sz="1500"/>
              <a:t>Never do parallel, sequenced in-order execution</a:t>
            </a:r>
            <a:endParaRPr lang="en-GB" sz="1500"/>
          </a:p>
          <a:p>
            <a:pPr marL="1028700" lvl="2" indent="-266700">
              <a:buSzPct val="100000"/>
              <a:buFont typeface="Source Code Pro"/>
              <a:buChar char="■"/>
            </a:pPr>
            <a:r>
              <a:rPr lang="en-GB" sz="1500">
                <a:latin typeface="Source Code Pro"/>
                <a:ea typeface="Source Code Pro"/>
                <a:cs typeface="Source Code Pro"/>
                <a:sym typeface="Source Code Pro"/>
              </a:rPr>
              <a:t>constexpr sequenced_policy sequenced;</a:t>
            </a:r>
            <a:endParaRPr lang="en-GB" sz="1500">
              <a:latin typeface="Source Code Pro"/>
              <a:ea typeface="Source Code Pro"/>
              <a:cs typeface="Source Code Pro"/>
              <a:sym typeface="Source Code Pro"/>
            </a:endParaRPr>
          </a:p>
          <a:p>
            <a:pPr marL="685800" lvl="1" indent="-266700">
              <a:buSzPct val="100000"/>
              <a:buChar char="○"/>
            </a:pPr>
            <a:r>
              <a:rPr lang="en-GB" sz="1500"/>
              <a:t>Parallel policy</a:t>
            </a:r>
            <a:endParaRPr lang="en-GB" sz="1500"/>
          </a:p>
          <a:p>
            <a:pPr marL="1028700" lvl="2" indent="-266700">
              <a:buSzPct val="100000"/>
              <a:buChar char="■"/>
            </a:pPr>
            <a:r>
              <a:rPr lang="en-GB" sz="1500"/>
              <a:t>Can use caller thread but may span others (std::thread)</a:t>
            </a:r>
            <a:endParaRPr lang="en-GB" sz="1500"/>
          </a:p>
          <a:p>
            <a:pPr marL="1028700" lvl="2" indent="-266700">
              <a:buSzPct val="100000"/>
              <a:buChar char="■"/>
            </a:pPr>
            <a:r>
              <a:rPr lang="en-GB" sz="1500"/>
              <a:t>Invocations do not interleave on a single thread</a:t>
            </a:r>
            <a:endParaRPr lang="en-GB" sz="1500"/>
          </a:p>
          <a:p>
            <a:pPr marL="1028700" lvl="2" indent="-266700">
              <a:buSzPct val="100000"/>
              <a:buChar char="■"/>
            </a:pPr>
            <a:r>
              <a:rPr lang="en-GB" sz="1500">
                <a:solidFill>
                  <a:schemeClr val="dk1"/>
                </a:solidFill>
                <a:latin typeface="Source Code Pro"/>
                <a:ea typeface="Source Code Pro"/>
                <a:cs typeface="Source Code Pro"/>
                <a:sym typeface="Source Code Pro"/>
              </a:rPr>
              <a:t>constexpr sequenced_policy par;</a:t>
            </a:r>
            <a:endParaRPr lang="en-GB" sz="1500">
              <a:solidFill>
                <a:schemeClr val="dk1"/>
              </a:solidFill>
              <a:latin typeface="Source Code Pro"/>
              <a:ea typeface="Source Code Pro"/>
              <a:cs typeface="Source Code Pro"/>
              <a:sym typeface="Source Code Pro"/>
            </a:endParaRPr>
          </a:p>
          <a:p>
            <a:pPr marL="685800" lvl="1" indent="-266700">
              <a:buSzPct val="100000"/>
              <a:buChar char="○"/>
            </a:pPr>
            <a:r>
              <a:rPr lang="en-GB" sz="1500"/>
              <a:t>Parallel unsequenced</a:t>
            </a:r>
            <a:endParaRPr lang="en-GB" sz="1500"/>
          </a:p>
          <a:p>
            <a:pPr marL="1028700" lvl="2" indent="-266700">
              <a:buSzPct val="100000"/>
              <a:buChar char="■"/>
            </a:pPr>
            <a:r>
              <a:rPr lang="en-GB" sz="1500"/>
              <a:t>Can use caller thread or others (e.g std::thread)</a:t>
            </a:r>
            <a:endParaRPr lang="en-GB" sz="1500"/>
          </a:p>
          <a:p>
            <a:pPr marL="1028700" lvl="2" indent="-266700">
              <a:buSzPct val="100000"/>
              <a:buChar char="■"/>
            </a:pPr>
            <a:r>
              <a:rPr lang="en-GB" sz="1500"/>
              <a:t>Multiple invocations may be interleaved on a single thread</a:t>
            </a:r>
            <a:endParaRPr lang="en-GB" sz="1500"/>
          </a:p>
          <a:p>
            <a:pPr marL="1028700" lvl="2" indent="-266700">
              <a:buSzPct val="100000"/>
              <a:buChar char="■"/>
            </a:pPr>
            <a:r>
              <a:rPr lang="en-GB" sz="1500">
                <a:solidFill>
                  <a:schemeClr val="dk1"/>
                </a:solidFill>
                <a:latin typeface="Source Code Pro"/>
                <a:ea typeface="Source Code Pro"/>
                <a:cs typeface="Source Code Pro"/>
                <a:sym typeface="Source Code Pro"/>
              </a:rPr>
              <a:t>constexpr sequenced_policy par_unseq;</a:t>
            </a:r>
            <a:endParaRPr lang="en-GB" sz="1500">
              <a:solidFill>
                <a:schemeClr val="dk1"/>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Many different existing implementations</a:t>
            </a:r>
            <a:endParaRPr lang="en-GB" sz="2250" b="1"/>
          </a:p>
        </p:txBody>
      </p:sp>
      <p:sp>
        <p:nvSpPr>
          <p:cNvPr id="667" name="Shape 667"/>
          <p:cNvSpPr txBox="1"/>
          <p:nvPr/>
        </p:nvSpPr>
        <p:spPr>
          <a:xfrm>
            <a:off x="429750" y="1966031"/>
            <a:ext cx="7836075" cy="1658475"/>
          </a:xfrm>
          <a:prstGeom prst="rect">
            <a:avLst/>
          </a:prstGeom>
          <a:noFill/>
          <a:ln>
            <a:noFill/>
          </a:ln>
        </p:spPr>
        <p:txBody>
          <a:bodyPr wrap="square" lIns="68569" tIns="68569" rIns="68569" bIns="68569" anchor="t" anchorCtr="0">
            <a:noAutofit/>
          </a:bodyPr>
          <a:lstStyle/>
          <a:p>
            <a:r>
              <a:rPr lang="en-GB" sz="1500" b="1"/>
              <a:t>Available today</a:t>
            </a:r>
            <a:endParaRPr lang="en-GB" sz="1500" b="1"/>
          </a:p>
          <a:p>
            <a:pPr marL="342900" indent="-266700">
              <a:buSzPct val="100000"/>
              <a:buChar char="●"/>
            </a:pPr>
            <a:r>
              <a:rPr lang="en-GB" sz="1500"/>
              <a:t>Microsoft: </a:t>
            </a:r>
            <a:r>
              <a:rPr lang="en-GB" sz="1500" u="sng">
                <a:solidFill>
                  <a:schemeClr val="hlink"/>
                </a:solidFill>
                <a:hlinkClick r:id="rId1"/>
              </a:rPr>
              <a:t>http://parallelstl.codeplex.com</a:t>
            </a:r>
            <a:endParaRPr lang="en-GB" sz="1500" u="sng">
              <a:solidFill>
                <a:schemeClr val="hlink"/>
              </a:solidFill>
            </a:endParaRPr>
          </a:p>
          <a:p>
            <a:pPr marL="342900" indent="-266700">
              <a:buSzPct val="100000"/>
              <a:buChar char="●"/>
            </a:pPr>
            <a:r>
              <a:rPr lang="en-GB" sz="1500"/>
              <a:t>HPX: </a:t>
            </a:r>
            <a:r>
              <a:rPr lang="en-GB" sz="1500" u="sng">
                <a:solidFill>
                  <a:schemeClr val="hlink"/>
                </a:solidFill>
                <a:hlinkClick r:id="rId2"/>
              </a:rPr>
              <a:t>http://stellar-group.github.io/hpx/docs/html/hpx/manual/parallel.html</a:t>
            </a:r>
            <a:endParaRPr lang="en-GB" sz="1500" u="sng">
              <a:solidFill>
                <a:schemeClr val="hlink"/>
              </a:solidFill>
            </a:endParaRPr>
          </a:p>
          <a:p>
            <a:pPr marL="342900" indent="-266700">
              <a:buSzPct val="100000"/>
              <a:buChar char="●"/>
            </a:pPr>
            <a:r>
              <a:rPr lang="en-GB" sz="1500"/>
              <a:t>HSA: </a:t>
            </a:r>
            <a:r>
              <a:rPr lang="en-GB" sz="1500" u="sng">
                <a:solidFill>
                  <a:schemeClr val="hlink"/>
                </a:solidFill>
                <a:hlinkClick r:id="rId3"/>
              </a:rPr>
              <a:t>http://www.hsafoundation.com/hsa-for-math-science</a:t>
            </a:r>
            <a:endParaRPr lang="en-GB" sz="1500" u="sng">
              <a:solidFill>
                <a:schemeClr val="hlink"/>
              </a:solidFill>
            </a:endParaRPr>
          </a:p>
          <a:p>
            <a:pPr marL="342900" indent="-266700">
              <a:buSzPct val="100000"/>
              <a:buChar char="●"/>
            </a:pPr>
            <a:r>
              <a:rPr lang="en-GB" sz="1500"/>
              <a:t>Thibaut Lutz: </a:t>
            </a:r>
            <a:r>
              <a:rPr lang="en-GB" sz="1500" u="sng">
                <a:solidFill>
                  <a:schemeClr val="hlink"/>
                </a:solidFill>
                <a:hlinkClick r:id="rId4"/>
              </a:rPr>
              <a:t>http://github.com/t-lutz/ParallelSTL</a:t>
            </a:r>
            <a:endParaRPr lang="en-GB" sz="1500" u="sng">
              <a:solidFill>
                <a:schemeClr val="hlink"/>
              </a:solidFill>
            </a:endParaRPr>
          </a:p>
          <a:p>
            <a:pPr marL="342900" indent="-266700">
              <a:buSzPct val="100000"/>
              <a:buChar char="●"/>
            </a:pPr>
            <a:r>
              <a:rPr lang="en-GB" sz="1500"/>
              <a:t>NVIDIA: </a:t>
            </a:r>
            <a:r>
              <a:rPr lang="en-GB" sz="1500" u="sng">
                <a:solidFill>
                  <a:schemeClr val="hlink"/>
                </a:solidFill>
                <a:hlinkClick r:id="rId5"/>
              </a:rPr>
              <a:t>https://thrust.github.io/doc/group__execution__policies.html</a:t>
            </a:r>
            <a:endParaRPr lang="en-GB" sz="1500" u="sng">
              <a:solidFill>
                <a:schemeClr val="hlink"/>
              </a:solidFill>
            </a:endParaRPr>
          </a:p>
          <a:p>
            <a:pPr marL="342900" indent="-266700">
              <a:buSzPct val="100000"/>
              <a:buChar char="●"/>
            </a:pPr>
            <a:r>
              <a:rPr lang="en-GB" sz="1500"/>
              <a:t>Codeplay: </a:t>
            </a:r>
            <a:r>
              <a:rPr lang="en-GB" sz="1500" u="sng">
                <a:solidFill>
                  <a:schemeClr val="hlink"/>
                </a:solidFill>
                <a:hlinkClick r:id="rId6"/>
              </a:rPr>
              <a:t>http://github.com/KhronosGroup/SyclParallelSTL</a:t>
            </a:r>
            <a:endParaRPr lang="en-GB" sz="1500" u="sng">
              <a:solidFill>
                <a:schemeClr val="hlink"/>
              </a:solidFill>
            </a:endParaRPr>
          </a:p>
          <a:p>
            <a:pPr marL="342900" indent="-266700">
              <a:buSzPct val="100000"/>
              <a:buChar char="●"/>
            </a:pPr>
            <a:r>
              <a:rPr lang="en-GB" sz="1500"/>
              <a:t>Clang: Not yet available</a:t>
            </a:r>
            <a:endParaRPr lang="en-GB" sz="1500"/>
          </a:p>
        </p:txBody>
      </p:sp>
      <p:sp>
        <p:nvSpPr>
          <p:cNvPr id="668" name="Shape 668"/>
          <p:cNvSpPr txBox="1"/>
          <p:nvPr/>
        </p:nvSpPr>
        <p:spPr>
          <a:xfrm>
            <a:off x="543975" y="3978638"/>
            <a:ext cx="7335900" cy="855900"/>
          </a:xfrm>
          <a:prstGeom prst="rect">
            <a:avLst/>
          </a:prstGeom>
          <a:noFill/>
          <a:ln>
            <a:noFill/>
          </a:ln>
        </p:spPr>
        <p:txBody>
          <a:bodyPr wrap="square" lIns="68569" tIns="68569" rIns="68569" bIns="68569" anchor="ctr" anchorCtr="0">
            <a:noAutofit/>
          </a:bodyPr>
          <a:lstStyle/>
          <a:p>
            <a:pPr algn="ctr"/>
            <a:r>
              <a:rPr lang="en-GB" b="1"/>
              <a:t>Expect major C++ compilers to implement it soon!</a:t>
            </a:r>
            <a:endParaRPr lang="en-GB" b="1"/>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Using execution policies</a:t>
            </a:r>
            <a:endParaRPr lang="en-GB" sz="2250" b="1"/>
          </a:p>
        </p:txBody>
      </p:sp>
      <p:sp>
        <p:nvSpPr>
          <p:cNvPr id="674" name="Shape 674"/>
          <p:cNvSpPr txBox="1"/>
          <p:nvPr/>
        </p:nvSpPr>
        <p:spPr>
          <a:xfrm>
            <a:off x="198881" y="1945463"/>
            <a:ext cx="8569575" cy="2241225"/>
          </a:xfrm>
          <a:prstGeom prst="rect">
            <a:avLst/>
          </a:prstGeom>
          <a:noFill/>
          <a:ln>
            <a:noFill/>
          </a:ln>
        </p:spPr>
        <p:txBody>
          <a:bodyPr wrap="square" lIns="68569" tIns="68569" rIns="68569" bIns="68569" anchor="t" anchorCtr="0">
            <a:noAutofit/>
          </a:bodyPr>
          <a:lstStyle/>
          <a:p>
            <a:r>
              <a:rPr lang="en-GB" sz="1500">
                <a:latin typeface="Courier New" panose="02070309020205020404"/>
                <a:ea typeface="Courier New" panose="02070309020205020404"/>
                <a:cs typeface="Courier New" panose="02070309020205020404"/>
                <a:sym typeface="Courier New" panose="02070309020205020404"/>
              </a:rPr>
              <a:t>using </a:t>
            </a:r>
            <a:r>
              <a:rPr lang="en-GB" sz="1500">
                <a:solidFill>
                  <a:schemeClr val="dk1"/>
                </a:solidFill>
                <a:latin typeface="Courier New" panose="02070309020205020404"/>
                <a:ea typeface="Courier New" panose="02070309020205020404"/>
                <a:cs typeface="Courier New" panose="02070309020205020404"/>
                <a:sym typeface="Courier New" panose="02070309020205020404"/>
              </a:rPr>
              <a:t>std::execution_policy;</a:t>
            </a:r>
            <a:endParaRPr lang="en-GB" sz="1500">
              <a:solidFill>
                <a:schemeClr val="dk1"/>
              </a:solidFill>
              <a:latin typeface="Courier New" panose="02070309020205020404"/>
              <a:ea typeface="Courier New" panose="02070309020205020404"/>
              <a:cs typeface="Courier New" panose="02070309020205020404"/>
              <a:sym typeface="Courier New" panose="02070309020205020404"/>
            </a:endParaRPr>
          </a:p>
          <a:p>
            <a:endParaRPr sz="1500">
              <a:solidFill>
                <a:schemeClr val="dk1"/>
              </a:solidFill>
              <a:latin typeface="Courier New" panose="02070309020205020404"/>
              <a:ea typeface="Courier New" panose="02070309020205020404"/>
              <a:cs typeface="Courier New" panose="02070309020205020404"/>
              <a:sym typeface="Courier New" panose="02070309020205020404"/>
            </a:endParaRPr>
          </a:p>
          <a:p>
            <a:endParaRPr sz="1500">
              <a:solidFill>
                <a:schemeClr val="dk1"/>
              </a:solidFill>
              <a:latin typeface="Courier New" panose="02070309020205020404"/>
              <a:ea typeface="Courier New" panose="02070309020205020404"/>
              <a:cs typeface="Courier New" panose="02070309020205020404"/>
              <a:sym typeface="Courier New" panose="02070309020205020404"/>
            </a:endParaRPr>
          </a:p>
          <a:p>
            <a:r>
              <a:rPr lang="en-GB" sz="1500">
                <a:solidFill>
                  <a:srgbClr val="1155CC"/>
                </a:solidFill>
                <a:latin typeface="Courier New" panose="02070309020205020404"/>
                <a:ea typeface="Courier New" panose="02070309020205020404"/>
                <a:cs typeface="Courier New" panose="02070309020205020404"/>
                <a:sym typeface="Courier New" panose="02070309020205020404"/>
              </a:rPr>
              <a:t>// May execute in parallel</a:t>
            </a:r>
            <a:endParaRPr lang="en-GB" sz="1500">
              <a:solidFill>
                <a:srgbClr val="1155CC"/>
              </a:solidFill>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std::sort(par, 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solidFill>
                  <a:srgbClr val="1155CC"/>
                </a:solidFill>
                <a:latin typeface="Courier New" panose="02070309020205020404"/>
                <a:ea typeface="Courier New" panose="02070309020205020404"/>
                <a:cs typeface="Courier New" panose="02070309020205020404"/>
                <a:sym typeface="Courier New" panose="02070309020205020404"/>
              </a:rPr>
              <a:t>// May be parallelized and vectorized</a:t>
            </a:r>
            <a:endParaRPr lang="en-GB" sz="1500">
              <a:solidFill>
                <a:srgbClr val="1155CC"/>
              </a:solidFill>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std::sort(std::par_unseq, 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solidFill>
                  <a:srgbClr val="1155CC"/>
                </a:solidFill>
                <a:latin typeface="Courier New" panose="02070309020205020404"/>
                <a:ea typeface="Courier New" panose="02070309020205020404"/>
                <a:cs typeface="Courier New" panose="02070309020205020404"/>
                <a:sym typeface="Courier New" panose="02070309020205020404"/>
              </a:rPr>
              <a:t>// Will not be parallelized/vectorized</a:t>
            </a:r>
            <a:endParaRPr lang="en-GB" sz="1500">
              <a:solidFill>
                <a:srgbClr val="1155CC"/>
              </a:solidFill>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std::sort(std::sequenced, 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a:p>
            <a:r>
              <a:rPr lang="en-GB" sz="1500">
                <a:solidFill>
                  <a:srgbClr val="1155CC"/>
                </a:solidFill>
                <a:latin typeface="Courier New" panose="02070309020205020404"/>
                <a:ea typeface="Courier New" panose="02070309020205020404"/>
                <a:cs typeface="Courier New" panose="02070309020205020404"/>
                <a:sym typeface="Courier New" panose="02070309020205020404"/>
              </a:rPr>
              <a:t>// Vendor-specific policy, read their documentation!</a:t>
            </a:r>
            <a:endParaRPr lang="en-GB" sz="1500">
              <a:solidFill>
                <a:srgbClr val="1155CC"/>
              </a:solidFill>
              <a:latin typeface="Courier New" panose="02070309020205020404"/>
              <a:ea typeface="Courier New" panose="02070309020205020404"/>
              <a:cs typeface="Courier New" panose="02070309020205020404"/>
              <a:sym typeface="Courier New" panose="02070309020205020404"/>
            </a:endParaRPr>
          </a:p>
          <a:p>
            <a:r>
              <a:rPr lang="en-GB" sz="1500">
                <a:latin typeface="Courier New" panose="02070309020205020404"/>
                <a:ea typeface="Courier New" panose="02070309020205020404"/>
                <a:cs typeface="Courier New" panose="02070309020205020404"/>
                <a:sym typeface="Courier New" panose="02070309020205020404"/>
              </a:rPr>
              <a:t>std::sort(custom_vendor_policy, std::begin(data), std::end(data));</a:t>
            </a:r>
            <a:endParaRPr lang="en-GB" sz="1500">
              <a:latin typeface="Courier New" panose="02070309020205020404"/>
              <a:ea typeface="Courier New" panose="02070309020205020404"/>
              <a:cs typeface="Courier New" panose="02070309020205020404"/>
              <a:sym typeface="Courier New" panose="02070309020205020404"/>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Propagating the policy to the end user</a:t>
            </a:r>
            <a:endParaRPr lang="en-GB" sz="2250" b="1"/>
          </a:p>
        </p:txBody>
      </p:sp>
      <p:sp>
        <p:nvSpPr>
          <p:cNvPr id="680" name="Shape 680"/>
          <p:cNvSpPr txBox="1"/>
          <p:nvPr/>
        </p:nvSpPr>
        <p:spPr>
          <a:xfrm>
            <a:off x="198881" y="1945463"/>
            <a:ext cx="8569575" cy="2241225"/>
          </a:xfrm>
          <a:prstGeom prst="rect">
            <a:avLst/>
          </a:prstGeom>
          <a:noFill/>
          <a:ln>
            <a:noFill/>
          </a:ln>
        </p:spPr>
        <p:txBody>
          <a:bodyPr wrap="square" lIns="68569" tIns="68569" rIns="68569" bIns="68569" anchor="t" anchorCtr="0">
            <a:noAutofit/>
          </a:bodyPr>
          <a:lstStyle/>
          <a:p>
            <a:r>
              <a:rPr lang="en-GB">
                <a:latin typeface="Source Code Pro"/>
                <a:ea typeface="Source Code Pro"/>
                <a:cs typeface="Source Code Pro"/>
                <a:sym typeface="Source Code Pro"/>
              </a:rPr>
              <a:t>using </a:t>
            </a:r>
            <a:r>
              <a:rPr lang="en-GB">
                <a:solidFill>
                  <a:schemeClr val="dk1"/>
                </a:solidFill>
                <a:latin typeface="Source Code Pro"/>
                <a:ea typeface="Source Code Pro"/>
                <a:cs typeface="Source Code Pro"/>
                <a:sym typeface="Source Code Pro"/>
              </a:rPr>
              <a:t>std::execution_policy;</a:t>
            </a:r>
            <a:endParaRPr lang="en-GB">
              <a:solidFill>
                <a:schemeClr val="dk1"/>
              </a:solidFill>
              <a:latin typeface="Source Code Pro"/>
              <a:ea typeface="Source Code Pro"/>
              <a:cs typeface="Source Code Pro"/>
              <a:sym typeface="Source Code Pro"/>
            </a:endParaRPr>
          </a:p>
          <a:p>
            <a:endParaRPr>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template&lt;typename Policy, typename Iterator&gt;</a:t>
            </a:r>
            <a:endParaRPr lang="en-GB">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void library_function(Policy p, Iterator begin, </a:t>
            </a:r>
            <a:endParaRPr lang="en-GB">
              <a:solidFill>
                <a:schemeClr val="dk1"/>
              </a:solidFill>
              <a:latin typeface="Source Code Pro"/>
              <a:ea typeface="Source Code Pro"/>
              <a:cs typeface="Source Code Pro"/>
              <a:sym typeface="Source Code Pro"/>
            </a:endParaRPr>
          </a:p>
          <a:p>
            <a:pPr marL="2743200" indent="342900"/>
            <a:r>
              <a:rPr lang="en-GB">
                <a:solidFill>
                  <a:schemeClr val="dk1"/>
                </a:solidFill>
                <a:latin typeface="Source Code Pro"/>
                <a:ea typeface="Source Code Pro"/>
                <a:cs typeface="Source Code Pro"/>
                <a:sym typeface="Source Code Pro"/>
              </a:rPr>
              <a:t>Iterator end) {</a:t>
            </a:r>
            <a:endParaRPr lang="en-GB">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   std::sort(p, begin, end);</a:t>
            </a:r>
            <a:endParaRPr lang="en-GB">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   std::for_each(p, begin, end, </a:t>
            </a:r>
            <a:endParaRPr lang="en-GB">
              <a:solidFill>
                <a:schemeClr val="dk1"/>
              </a:solidFill>
              <a:latin typeface="Source Code Pro"/>
              <a:ea typeface="Source Code Pro"/>
              <a:cs typeface="Source Code Pro"/>
              <a:sym typeface="Source Code Pro"/>
            </a:endParaRPr>
          </a:p>
          <a:p>
            <a:pPr marL="2057400" indent="342900"/>
            <a:r>
              <a:rPr lang="en-GB">
                <a:solidFill>
                  <a:schemeClr val="dk1"/>
                </a:solidFill>
                <a:latin typeface="Source Code Pro"/>
                <a:ea typeface="Source Code Pro"/>
                <a:cs typeface="Source Code Pro"/>
                <a:sym typeface="Source Code Pro"/>
              </a:rPr>
              <a:t>[&amp;](Iterator::value_type e&amp;) { e ++;}) ;</a:t>
            </a:r>
            <a:endParaRPr lang="en-GB">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   std::for_each(std::sequenced, begin, end,</a:t>
            </a:r>
            <a:endParaRPr lang="en-GB">
              <a:solidFill>
                <a:schemeClr val="dk1"/>
              </a:solidFill>
              <a:latin typeface="Source Code Pro"/>
              <a:ea typeface="Source Code Pro"/>
              <a:cs typeface="Source Code Pro"/>
              <a:sym typeface="Source Code Pro"/>
            </a:endParaRPr>
          </a:p>
          <a:p>
            <a:pPr marL="2057400" indent="342900"/>
            <a:r>
              <a:rPr lang="en-GB">
                <a:solidFill>
                  <a:schemeClr val="dk1"/>
                </a:solidFill>
                <a:latin typeface="Source Code Pro"/>
                <a:ea typeface="Source Code Pro"/>
                <a:cs typeface="Source Code Pro"/>
                <a:sym typeface="Source Code Pro"/>
              </a:rPr>
              <a:t>non_parallel_operation) ;</a:t>
            </a:r>
            <a:endParaRPr lang="en-GB">
              <a:solidFill>
                <a:schemeClr val="dk1"/>
              </a:solidFill>
              <a:latin typeface="Source Code Pro"/>
              <a:ea typeface="Source Code Pro"/>
              <a:cs typeface="Source Code Pro"/>
              <a:sym typeface="Source Code Pro"/>
            </a:endParaRPr>
          </a:p>
          <a:p>
            <a:r>
              <a:rPr lang="en-GB">
                <a:solidFill>
                  <a:schemeClr val="dk1"/>
                </a:solidFill>
                <a:latin typeface="Source Code Pro"/>
                <a:ea typeface="Source Code Pro"/>
                <a:cs typeface="Source Code Pro"/>
                <a:sym typeface="Source Code Pro"/>
              </a:rPr>
              <a:t>}</a:t>
            </a:r>
            <a:endParaRPr lang="en-GB">
              <a:solidFill>
                <a:schemeClr val="dk1"/>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Parallel overloads available</a:t>
            </a:r>
            <a:endParaRPr lang="en-GB" sz="2250" b="1"/>
          </a:p>
        </p:txBody>
      </p:sp>
      <p:pic>
        <p:nvPicPr>
          <p:cNvPr id="686" name="Shape 686"/>
          <p:cNvPicPr preferRelativeResize="0"/>
          <p:nvPr/>
        </p:nvPicPr>
        <p:blipFill>
          <a:blip r:embed="rId1"/>
          <a:stretch>
            <a:fillRect/>
          </a:stretch>
        </p:blipFill>
        <p:spPr>
          <a:xfrm>
            <a:off x="411451" y="1507069"/>
            <a:ext cx="8138531" cy="4117631"/>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New algorithms into the STL: Parallel For Each</a:t>
            </a:r>
            <a:endParaRPr lang="en-GB" sz="2250" b="1"/>
          </a:p>
        </p:txBody>
      </p:sp>
      <p:sp>
        <p:nvSpPr>
          <p:cNvPr id="692" name="Shape 692"/>
          <p:cNvSpPr txBox="1"/>
          <p:nvPr/>
        </p:nvSpPr>
        <p:spPr>
          <a:xfrm>
            <a:off x="429750" y="1682756"/>
            <a:ext cx="8252325" cy="3429000"/>
          </a:xfrm>
          <a:prstGeom prst="rect">
            <a:avLst/>
          </a:prstGeom>
          <a:noFill/>
          <a:ln>
            <a:noFill/>
          </a:ln>
        </p:spPr>
        <p:txBody>
          <a:bodyPr wrap="square" lIns="68569" tIns="68569" rIns="68569" bIns="68569" anchor="t" anchorCtr="0">
            <a:noAutofit/>
          </a:bodyPr>
          <a:lstStyle/>
          <a:p>
            <a:pPr>
              <a:buClr>
                <a:schemeClr val="dk1"/>
              </a:buClr>
              <a:buSzPct val="55000"/>
            </a:pPr>
            <a:r>
              <a:rPr lang="en-GB" sz="1500">
                <a:latin typeface="Source Code Pro"/>
                <a:ea typeface="Source Code Pro"/>
                <a:cs typeface="Source Code Pro"/>
                <a:sym typeface="Source Code Pro"/>
              </a:rPr>
              <a:t>template&lt;class ExecutionPolicy, class InputIterator, class Function&gt;</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void </a:t>
            </a:r>
            <a:r>
              <a:rPr lang="en-GB" sz="1500" b="1">
                <a:latin typeface="Source Code Pro"/>
                <a:ea typeface="Source Code Pro"/>
                <a:cs typeface="Source Code Pro"/>
                <a:sym typeface="Source Code Pro"/>
              </a:rPr>
              <a:t>for_each</a:t>
            </a:r>
            <a:r>
              <a:rPr lang="en-GB" sz="1500">
                <a:latin typeface="Source Code Pro"/>
                <a:ea typeface="Source Code Pro"/>
                <a:cs typeface="Source Code Pro"/>
                <a:sym typeface="Source Code Pro"/>
              </a:rPr>
              <a:t>(ExecutionPolicy &amp;&amp; exec,InputIterator first, InputIterator last, Function f);</a:t>
            </a:r>
            <a:endParaRPr lang="en-GB" sz="1500">
              <a:latin typeface="Source Code Pro"/>
              <a:ea typeface="Source Code Pro"/>
              <a:cs typeface="Source Code Pro"/>
              <a:sym typeface="Source Code Pro"/>
            </a:endParaRPr>
          </a:p>
          <a:p>
            <a:pPr>
              <a:buClr>
                <a:schemeClr val="dk1"/>
              </a:buClr>
              <a:buSzPct val="55000"/>
            </a:pPr>
            <a:endParaRPr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template&lt;class ExecutionPolicy, class InputIterator, class Size, class Function&gt;</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InputIterator </a:t>
            </a:r>
            <a:r>
              <a:rPr lang="en-GB" sz="1500" b="1">
                <a:latin typeface="Source Code Pro"/>
                <a:ea typeface="Source Code Pro"/>
                <a:cs typeface="Source Code Pro"/>
                <a:sym typeface="Source Code Pro"/>
              </a:rPr>
              <a:t>for_each_n</a:t>
            </a:r>
            <a:r>
              <a:rPr lang="en-GB" sz="1500">
                <a:latin typeface="Source Code Pro"/>
                <a:ea typeface="Source Code Pro"/>
                <a:cs typeface="Source Code Pro"/>
                <a:sym typeface="Source Code Pro"/>
              </a:rPr>
              <a:t>(ExecutionPolicy &amp;&amp; exec, </a:t>
            </a:r>
            <a:endParaRPr lang="en-GB" sz="1500">
              <a:latin typeface="Source Code Pro"/>
              <a:ea typeface="Source Code Pro"/>
              <a:cs typeface="Source Code Pro"/>
              <a:sym typeface="Source Code Pro"/>
            </a:endParaRPr>
          </a:p>
          <a:p>
            <a:pPr marL="2743200" indent="-52705">
              <a:buClr>
                <a:schemeClr val="dk1"/>
              </a:buClr>
              <a:buSzPct val="55000"/>
            </a:pPr>
            <a:r>
              <a:rPr lang="en-GB" sz="1500">
                <a:latin typeface="Source Code Pro"/>
                <a:ea typeface="Source Code Pro"/>
                <a:cs typeface="Source Code Pro"/>
                <a:sym typeface="Source Code Pro"/>
              </a:rPr>
              <a:t> InputIterator first, Size n,</a:t>
            </a:r>
            <a:endParaRPr lang="en-GB" sz="1500">
              <a:latin typeface="Source Code Pro"/>
              <a:ea typeface="Source Code Pro"/>
              <a:cs typeface="Source Code Pro"/>
              <a:sym typeface="Source Code Pro"/>
            </a:endParaRPr>
          </a:p>
          <a:p>
            <a:pPr marL="2743200" indent="-52705">
              <a:buClr>
                <a:schemeClr val="dk1"/>
              </a:buClr>
              <a:buSzPct val="55000"/>
            </a:pPr>
            <a:r>
              <a:rPr lang="en-GB" sz="1500">
                <a:latin typeface="Source Code Pro"/>
                <a:ea typeface="Source Code Pro"/>
                <a:cs typeface="Source Code Pro"/>
                <a:sym typeface="Source Code Pro"/>
              </a:rPr>
              <a:t> Function f) ;</a:t>
            </a:r>
            <a:endParaRPr lang="en-GB" sz="1500">
              <a:latin typeface="Source Code Pro"/>
              <a:ea typeface="Source Code Pro"/>
              <a:cs typeface="Source Code Pro"/>
              <a:sym typeface="Source Code Pro"/>
            </a:endParaRPr>
          </a:p>
          <a:p>
            <a:pPr marL="2743200" indent="-52705">
              <a:buClr>
                <a:schemeClr val="dk1"/>
              </a:buClr>
              <a:buSzPct val="55000"/>
            </a:pPr>
            <a:endParaRPr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template&lt;class InputIterator, class Size, class Function&gt;</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InputIterator </a:t>
            </a:r>
            <a:r>
              <a:rPr lang="en-GB" sz="1500" b="1">
                <a:latin typeface="Source Code Pro"/>
                <a:ea typeface="Source Code Pro"/>
                <a:cs typeface="Source Code Pro"/>
                <a:sym typeface="Source Code Pro"/>
              </a:rPr>
              <a:t>for_each_n</a:t>
            </a:r>
            <a:r>
              <a:rPr lang="en-GB" sz="1500">
                <a:latin typeface="Source Code Pro"/>
                <a:ea typeface="Source Code Pro"/>
                <a:cs typeface="Source Code Pro"/>
                <a:sym typeface="Source Code Pro"/>
              </a:rPr>
              <a:t>(InputIterator first, Size n, Function f);</a:t>
            </a:r>
            <a:endParaRPr lang="en-GB" sz="1500">
              <a:latin typeface="Source Code Pro"/>
              <a:ea typeface="Source Code Pro"/>
              <a:cs typeface="Source Code Pro"/>
              <a:sym typeface="Source Code Pro"/>
            </a:endParaRPr>
          </a:p>
          <a:p>
            <a:endParaRPr sz="1350"/>
          </a:p>
        </p:txBody>
      </p:sp>
      <p:sp>
        <p:nvSpPr>
          <p:cNvPr id="693" name="Shape 693"/>
          <p:cNvSpPr txBox="1"/>
          <p:nvPr/>
        </p:nvSpPr>
        <p:spPr>
          <a:xfrm>
            <a:off x="529163" y="4829531"/>
            <a:ext cx="7958700" cy="650475"/>
          </a:xfrm>
          <a:prstGeom prst="rect">
            <a:avLst/>
          </a:prstGeom>
          <a:noFill/>
          <a:ln>
            <a:noFill/>
          </a:ln>
        </p:spPr>
        <p:txBody>
          <a:bodyPr wrap="square" lIns="68569" tIns="68569" rIns="68569" bIns="68569" anchor="t" anchorCtr="0">
            <a:noAutofit/>
          </a:bodyPr>
          <a:lstStyle/>
          <a:p>
            <a:pPr marL="342900" indent="-285750">
              <a:buSzPct val="100000"/>
              <a:buChar char="●"/>
            </a:pPr>
            <a:r>
              <a:rPr lang="en-GB" b="1"/>
              <a:t>for_each</a:t>
            </a:r>
            <a:r>
              <a:rPr lang="en-GB"/>
              <a:t>: Applies f to elements in range [first, last).</a:t>
            </a:r>
            <a:endParaRPr lang="en-GB"/>
          </a:p>
          <a:p>
            <a:pPr marL="342900" indent="-285750">
              <a:buSzPct val="100000"/>
              <a:buChar char="●"/>
            </a:pPr>
            <a:r>
              <a:rPr lang="en-GB" b="1"/>
              <a:t>for_each_n</a:t>
            </a:r>
            <a:r>
              <a:rPr lang="en-GB"/>
              <a:t>: Applies f to elements in [first, first + n)</a:t>
            </a:r>
            <a:endParaRPr lang="en-GB"/>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New algorithms into the STL</a:t>
            </a:r>
            <a:endParaRPr lang="en-GB" sz="2250" b="1"/>
          </a:p>
        </p:txBody>
      </p:sp>
      <p:sp>
        <p:nvSpPr>
          <p:cNvPr id="699" name="Shape 699"/>
          <p:cNvSpPr txBox="1"/>
          <p:nvPr/>
        </p:nvSpPr>
        <p:spPr>
          <a:xfrm>
            <a:off x="429750" y="1682756"/>
            <a:ext cx="7839450" cy="3429000"/>
          </a:xfrm>
          <a:prstGeom prst="rect">
            <a:avLst/>
          </a:prstGeom>
          <a:noFill/>
          <a:ln>
            <a:noFill/>
          </a:ln>
        </p:spPr>
        <p:txBody>
          <a:bodyPr wrap="square" lIns="68569" tIns="68569" rIns="68569" bIns="68569" anchor="t" anchorCtr="0">
            <a:noAutofit/>
          </a:bodyPr>
          <a:lstStyle/>
          <a:p>
            <a:r>
              <a:rPr lang="en-GB" b="1"/>
              <a:t>Numerical Parallel Algorithms</a:t>
            </a:r>
            <a:endParaRPr lang="en-GB" b="1"/>
          </a:p>
          <a:p>
            <a:endParaRPr sz="1350" b="1"/>
          </a:p>
          <a:p>
            <a:pPr>
              <a:buClr>
                <a:schemeClr val="dk1"/>
              </a:buClr>
              <a:buSzPct val="55000"/>
            </a:pPr>
            <a:r>
              <a:rPr lang="en-GB" sz="1500">
                <a:latin typeface="Source Code Pro"/>
                <a:ea typeface="Source Code Pro"/>
                <a:cs typeface="Source Code Pro"/>
                <a:sym typeface="Source Code Pro"/>
              </a:rPr>
              <a:t>template &lt; class InputIterator &gt;</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typename iterator_traits &lt; InputIterator &gt;:: value_type</a:t>
            </a:r>
            <a:endParaRPr lang="en-GB" sz="1500">
              <a:latin typeface="Source Code Pro"/>
              <a:ea typeface="Source Code Pro"/>
              <a:cs typeface="Source Code Pro"/>
              <a:sym typeface="Source Code Pro"/>
            </a:endParaRPr>
          </a:p>
          <a:p>
            <a:r>
              <a:rPr lang="en-GB" sz="1500" b="1">
                <a:latin typeface="Source Code Pro"/>
                <a:ea typeface="Source Code Pro"/>
                <a:cs typeface="Source Code Pro"/>
                <a:sym typeface="Source Code Pro"/>
              </a:rPr>
              <a:t>reduce</a:t>
            </a:r>
            <a:r>
              <a:rPr lang="en-GB" sz="1500">
                <a:latin typeface="Source Code Pro"/>
                <a:ea typeface="Source Code Pro"/>
                <a:cs typeface="Source Code Pro"/>
                <a:sym typeface="Source Code Pro"/>
              </a:rPr>
              <a:t> ( InputIterator first , InputIterator last ) ;</a:t>
            </a:r>
            <a:endParaRPr lang="en-GB" sz="1500">
              <a:latin typeface="Source Code Pro"/>
              <a:ea typeface="Source Code Pro"/>
              <a:cs typeface="Source Code Pro"/>
              <a:sym typeface="Source Code Pro"/>
            </a:endParaRPr>
          </a:p>
          <a:p>
            <a:pPr>
              <a:buClr>
                <a:schemeClr val="dk1"/>
              </a:buClr>
              <a:buSzPct val="55000"/>
            </a:pPr>
            <a:endParaRPr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template &lt; class InputIterator , class T &gt;</a:t>
            </a:r>
            <a:endParaRPr lang="en-GB" sz="1500">
              <a:latin typeface="Source Code Pro"/>
              <a:ea typeface="Source Code Pro"/>
              <a:cs typeface="Source Code Pro"/>
              <a:sym typeface="Source Code Pro"/>
            </a:endParaRPr>
          </a:p>
          <a:p>
            <a:r>
              <a:rPr lang="en-GB" sz="1500">
                <a:latin typeface="Source Code Pro"/>
                <a:ea typeface="Source Code Pro"/>
                <a:cs typeface="Source Code Pro"/>
                <a:sym typeface="Source Code Pro"/>
              </a:rPr>
              <a:t>T </a:t>
            </a:r>
            <a:r>
              <a:rPr lang="en-GB" sz="1500" b="1">
                <a:latin typeface="Source Code Pro"/>
                <a:ea typeface="Source Code Pro"/>
                <a:cs typeface="Source Code Pro"/>
                <a:sym typeface="Source Code Pro"/>
              </a:rPr>
              <a:t>reduce</a:t>
            </a:r>
            <a:r>
              <a:rPr lang="en-GB" sz="1500">
                <a:latin typeface="Source Code Pro"/>
                <a:ea typeface="Source Code Pro"/>
                <a:cs typeface="Source Code Pro"/>
                <a:sym typeface="Source Code Pro"/>
              </a:rPr>
              <a:t> ( InputIterator first , InputIterator last , T init ) ;</a:t>
            </a:r>
            <a:endParaRPr lang="en-GB" sz="1500">
              <a:latin typeface="Source Code Pro"/>
              <a:ea typeface="Source Code Pro"/>
              <a:cs typeface="Source Code Pro"/>
              <a:sym typeface="Source Code Pro"/>
            </a:endParaRPr>
          </a:p>
          <a:p>
            <a:pPr>
              <a:buClr>
                <a:schemeClr val="dk1"/>
              </a:buClr>
              <a:buSzPct val="55000"/>
            </a:pPr>
            <a:endParaRPr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template &lt; class InputIterator , class T , class BinaryOperation &gt;</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T </a:t>
            </a:r>
            <a:r>
              <a:rPr lang="en-GB" sz="1500" b="1">
                <a:latin typeface="Source Code Pro"/>
                <a:ea typeface="Source Code Pro"/>
                <a:cs typeface="Source Code Pro"/>
                <a:sym typeface="Source Code Pro"/>
              </a:rPr>
              <a:t>reduce</a:t>
            </a:r>
            <a:r>
              <a:rPr lang="en-GB" sz="1500">
                <a:latin typeface="Source Code Pro"/>
                <a:ea typeface="Source Code Pro"/>
                <a:cs typeface="Source Code Pro"/>
                <a:sym typeface="Source Code Pro"/>
              </a:rPr>
              <a:t> ( InputIterator first , InputIterator last , T init ,</a:t>
            </a:r>
            <a:endParaRPr lang="en-GB" sz="1500">
              <a:latin typeface="Source Code Pro"/>
              <a:ea typeface="Source Code Pro"/>
              <a:cs typeface="Source Code Pro"/>
              <a:sym typeface="Source Code Pro"/>
            </a:endParaRPr>
          </a:p>
          <a:p>
            <a:pPr>
              <a:buClr>
                <a:schemeClr val="dk1"/>
              </a:buClr>
              <a:buSzPct val="55000"/>
            </a:pPr>
            <a:r>
              <a:rPr lang="en-GB" sz="1500">
                <a:latin typeface="Source Code Pro"/>
                <a:ea typeface="Source Code Pro"/>
                <a:cs typeface="Source Code Pro"/>
                <a:sym typeface="Source Code Pro"/>
              </a:rPr>
              <a:t>BinaryOperation binary_op ) ;</a:t>
            </a:r>
            <a:endParaRPr lang="en-GB" sz="1500">
              <a:latin typeface="Source Code Pro"/>
              <a:ea typeface="Source Code Pro"/>
              <a:cs typeface="Source Code Pro"/>
              <a:sym typeface="Source Code Pro"/>
            </a:endParaRPr>
          </a:p>
          <a:p>
            <a:endParaRPr sz="1350"/>
          </a:p>
        </p:txBody>
      </p:sp>
      <p:sp>
        <p:nvSpPr>
          <p:cNvPr id="700" name="Shape 700"/>
          <p:cNvSpPr txBox="1"/>
          <p:nvPr/>
        </p:nvSpPr>
        <p:spPr>
          <a:xfrm>
            <a:off x="529163" y="4829531"/>
            <a:ext cx="7958700" cy="474075"/>
          </a:xfrm>
          <a:prstGeom prst="rect">
            <a:avLst/>
          </a:prstGeom>
          <a:noFill/>
          <a:ln>
            <a:noFill/>
          </a:ln>
        </p:spPr>
        <p:txBody>
          <a:bodyPr wrap="square" lIns="68569" tIns="68569" rIns="68569" bIns="68569" anchor="t" anchorCtr="0">
            <a:noAutofit/>
          </a:bodyPr>
          <a:lstStyle/>
          <a:p>
            <a:pPr algn="ctr"/>
            <a:r>
              <a:rPr lang="en-GB"/>
              <a:t>Implements a reduction operation (the order of the binary_op is not relevant). The sequential equivalent is accumulate</a:t>
            </a:r>
            <a:endParaRPr lang="en-GB"/>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New algorithms into the STL (Serial Reduction pattern)</a:t>
            </a:r>
            <a:endParaRPr lang="en-GB" sz="2250" b="1"/>
          </a:p>
        </p:txBody>
      </p:sp>
      <p:sp>
        <p:nvSpPr>
          <p:cNvPr id="706" name="Shape 706"/>
          <p:cNvSpPr/>
          <p:nvPr/>
        </p:nvSpPr>
        <p:spPr>
          <a:xfrm>
            <a:off x="471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0</a:t>
            </a:r>
            <a:endParaRPr lang="en-GB" sz="1350"/>
          </a:p>
        </p:txBody>
      </p:sp>
      <p:sp>
        <p:nvSpPr>
          <p:cNvPr id="707" name="Shape 707"/>
          <p:cNvSpPr/>
          <p:nvPr/>
        </p:nvSpPr>
        <p:spPr>
          <a:xfrm>
            <a:off x="928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1</a:t>
            </a:r>
            <a:endParaRPr lang="en-GB" sz="1350"/>
          </a:p>
        </p:txBody>
      </p:sp>
      <p:sp>
        <p:nvSpPr>
          <p:cNvPr id="708" name="Shape 708"/>
          <p:cNvSpPr/>
          <p:nvPr/>
        </p:nvSpPr>
        <p:spPr>
          <a:xfrm>
            <a:off x="13858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2</a:t>
            </a:r>
            <a:endParaRPr lang="en-GB" sz="1350"/>
          </a:p>
        </p:txBody>
      </p:sp>
      <p:sp>
        <p:nvSpPr>
          <p:cNvPr id="709" name="Shape 709"/>
          <p:cNvSpPr/>
          <p:nvPr/>
        </p:nvSpPr>
        <p:spPr>
          <a:xfrm>
            <a:off x="18430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3</a:t>
            </a:r>
            <a:endParaRPr lang="en-GB" sz="1350"/>
          </a:p>
        </p:txBody>
      </p:sp>
      <p:sp>
        <p:nvSpPr>
          <p:cNvPr id="710" name="Shape 710"/>
          <p:cNvSpPr/>
          <p:nvPr/>
        </p:nvSpPr>
        <p:spPr>
          <a:xfrm>
            <a:off x="23002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4</a:t>
            </a:r>
            <a:endParaRPr lang="en-GB" sz="1350"/>
          </a:p>
        </p:txBody>
      </p:sp>
      <p:sp>
        <p:nvSpPr>
          <p:cNvPr id="711" name="Shape 711"/>
          <p:cNvSpPr/>
          <p:nvPr/>
        </p:nvSpPr>
        <p:spPr>
          <a:xfrm>
            <a:off x="2757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5</a:t>
            </a:r>
            <a:endParaRPr lang="en-GB" sz="1350"/>
          </a:p>
        </p:txBody>
      </p:sp>
      <p:sp>
        <p:nvSpPr>
          <p:cNvPr id="712" name="Shape 712"/>
          <p:cNvSpPr/>
          <p:nvPr/>
        </p:nvSpPr>
        <p:spPr>
          <a:xfrm>
            <a:off x="3214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6</a:t>
            </a:r>
            <a:endParaRPr lang="en-GB" sz="1350"/>
          </a:p>
        </p:txBody>
      </p:sp>
      <p:sp>
        <p:nvSpPr>
          <p:cNvPr id="713" name="Shape 713"/>
          <p:cNvSpPr/>
          <p:nvPr/>
        </p:nvSpPr>
        <p:spPr>
          <a:xfrm>
            <a:off x="1008758" y="25493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14" name="Shape 714"/>
          <p:cNvSpPr/>
          <p:nvPr/>
        </p:nvSpPr>
        <p:spPr>
          <a:xfrm>
            <a:off x="1458482" y="28922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15" name="Shape 715"/>
          <p:cNvSpPr/>
          <p:nvPr/>
        </p:nvSpPr>
        <p:spPr>
          <a:xfrm>
            <a:off x="1915682" y="31779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16" name="Shape 716"/>
          <p:cNvSpPr/>
          <p:nvPr/>
        </p:nvSpPr>
        <p:spPr>
          <a:xfrm>
            <a:off x="2365406" y="34637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17" name="Shape 717"/>
          <p:cNvSpPr/>
          <p:nvPr/>
        </p:nvSpPr>
        <p:spPr>
          <a:xfrm>
            <a:off x="2822606" y="36923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18" name="Shape 718"/>
          <p:cNvSpPr/>
          <p:nvPr/>
        </p:nvSpPr>
        <p:spPr>
          <a:xfrm>
            <a:off x="3279806" y="39209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719" name="Shape 719"/>
          <p:cNvCxnSpPr>
            <a:stCxn id="706" idx="2"/>
            <a:endCxn id="713" idx="2"/>
          </p:cNvCxnSpPr>
          <p:nvPr/>
        </p:nvCxnSpPr>
        <p:spPr>
          <a:xfrm rot="-5400000" flipH="1">
            <a:off x="641025" y="2297513"/>
            <a:ext cx="400050" cy="335475"/>
          </a:xfrm>
          <a:prstGeom prst="bentConnector2">
            <a:avLst/>
          </a:prstGeom>
          <a:noFill/>
          <a:ln w="9525" cap="flat" cmpd="sng">
            <a:solidFill>
              <a:schemeClr val="dk2"/>
            </a:solidFill>
            <a:prstDash val="solid"/>
            <a:round/>
            <a:headEnd type="none" w="lg" len="lg"/>
            <a:tailEnd type="none" w="lg" len="lg"/>
          </a:ln>
        </p:spPr>
      </p:cxnSp>
      <p:cxnSp>
        <p:nvCxnSpPr>
          <p:cNvPr id="720" name="Shape 720"/>
          <p:cNvCxnSpPr>
            <a:stCxn id="707" idx="2"/>
            <a:endCxn id="713" idx="0"/>
          </p:cNvCxnSpPr>
          <p:nvPr/>
        </p:nvCxnSpPr>
        <p:spPr>
          <a:xfrm rot="-5400000" flipH="1">
            <a:off x="989213" y="2406525"/>
            <a:ext cx="284175" cy="1575"/>
          </a:xfrm>
          <a:prstGeom prst="bentConnector3">
            <a:avLst>
              <a:gd name="adj1" fmla="val 49987"/>
            </a:avLst>
          </a:prstGeom>
          <a:noFill/>
          <a:ln w="9525" cap="flat" cmpd="sng">
            <a:solidFill>
              <a:schemeClr val="dk2"/>
            </a:solidFill>
            <a:prstDash val="solid"/>
            <a:round/>
            <a:headEnd type="none" w="lg" len="lg"/>
            <a:tailEnd type="none" w="lg" len="lg"/>
          </a:ln>
        </p:spPr>
      </p:cxnSp>
      <p:cxnSp>
        <p:nvCxnSpPr>
          <p:cNvPr id="721" name="Shape 721"/>
          <p:cNvCxnSpPr>
            <a:endCxn id="714" idx="2"/>
          </p:cNvCxnSpPr>
          <p:nvPr/>
        </p:nvCxnSpPr>
        <p:spPr>
          <a:xfrm>
            <a:off x="1139432" y="2781075"/>
            <a:ext cx="319050" cy="227025"/>
          </a:xfrm>
          <a:prstGeom prst="bentConnector3">
            <a:avLst>
              <a:gd name="adj1" fmla="val 3720"/>
            </a:avLst>
          </a:prstGeom>
          <a:noFill/>
          <a:ln w="9525" cap="flat" cmpd="sng">
            <a:solidFill>
              <a:schemeClr val="dk2"/>
            </a:solidFill>
            <a:prstDash val="solid"/>
            <a:round/>
            <a:headEnd type="none" w="lg" len="lg"/>
            <a:tailEnd type="none" w="lg" len="lg"/>
          </a:ln>
        </p:spPr>
      </p:cxnSp>
      <p:cxnSp>
        <p:nvCxnSpPr>
          <p:cNvPr id="722" name="Shape 722"/>
          <p:cNvCxnSpPr>
            <a:stCxn id="708" idx="2"/>
            <a:endCxn id="714" idx="0"/>
          </p:cNvCxnSpPr>
          <p:nvPr/>
        </p:nvCxnSpPr>
        <p:spPr>
          <a:xfrm flipH="1">
            <a:off x="1581863" y="2265225"/>
            <a:ext cx="5850" cy="627075"/>
          </a:xfrm>
          <a:prstGeom prst="straightConnector1">
            <a:avLst/>
          </a:prstGeom>
          <a:noFill/>
          <a:ln w="9525" cap="flat" cmpd="sng">
            <a:solidFill>
              <a:schemeClr val="dk2"/>
            </a:solidFill>
            <a:prstDash val="solid"/>
            <a:round/>
            <a:headEnd type="none" w="lg" len="lg"/>
            <a:tailEnd type="none" w="lg" len="lg"/>
          </a:ln>
        </p:spPr>
      </p:cxnSp>
      <p:cxnSp>
        <p:nvCxnSpPr>
          <p:cNvPr id="723" name="Shape 723"/>
          <p:cNvCxnSpPr>
            <a:stCxn id="709" idx="2"/>
            <a:endCxn id="715" idx="0"/>
          </p:cNvCxnSpPr>
          <p:nvPr/>
        </p:nvCxnSpPr>
        <p:spPr>
          <a:xfrm flipH="1">
            <a:off x="2039063" y="2265225"/>
            <a:ext cx="5850" cy="912825"/>
          </a:xfrm>
          <a:prstGeom prst="straightConnector1">
            <a:avLst/>
          </a:prstGeom>
          <a:noFill/>
          <a:ln w="9525" cap="flat" cmpd="sng">
            <a:solidFill>
              <a:schemeClr val="dk2"/>
            </a:solidFill>
            <a:prstDash val="solid"/>
            <a:round/>
            <a:headEnd type="none" w="lg" len="lg"/>
            <a:tailEnd type="none" w="lg" len="lg"/>
          </a:ln>
        </p:spPr>
      </p:cxnSp>
      <p:cxnSp>
        <p:nvCxnSpPr>
          <p:cNvPr id="724" name="Shape 724"/>
          <p:cNvCxnSpPr>
            <a:stCxn id="710" idx="2"/>
            <a:endCxn id="716" idx="0"/>
          </p:cNvCxnSpPr>
          <p:nvPr/>
        </p:nvCxnSpPr>
        <p:spPr>
          <a:xfrm flipH="1">
            <a:off x="2488613" y="2265225"/>
            <a:ext cx="13500" cy="1198575"/>
          </a:xfrm>
          <a:prstGeom prst="straightConnector1">
            <a:avLst/>
          </a:prstGeom>
          <a:noFill/>
          <a:ln w="9525" cap="flat" cmpd="sng">
            <a:solidFill>
              <a:schemeClr val="dk2"/>
            </a:solidFill>
            <a:prstDash val="solid"/>
            <a:round/>
            <a:headEnd type="none" w="lg" len="lg"/>
            <a:tailEnd type="none" w="lg" len="lg"/>
          </a:ln>
        </p:spPr>
      </p:cxnSp>
      <p:cxnSp>
        <p:nvCxnSpPr>
          <p:cNvPr id="725" name="Shape 725"/>
          <p:cNvCxnSpPr>
            <a:stCxn id="711" idx="2"/>
            <a:endCxn id="717" idx="0"/>
          </p:cNvCxnSpPr>
          <p:nvPr/>
        </p:nvCxnSpPr>
        <p:spPr>
          <a:xfrm flipH="1">
            <a:off x="2945813" y="2265225"/>
            <a:ext cx="13500" cy="1427175"/>
          </a:xfrm>
          <a:prstGeom prst="straightConnector1">
            <a:avLst/>
          </a:prstGeom>
          <a:noFill/>
          <a:ln w="9525" cap="flat" cmpd="sng">
            <a:solidFill>
              <a:schemeClr val="dk2"/>
            </a:solidFill>
            <a:prstDash val="solid"/>
            <a:round/>
            <a:headEnd type="none" w="lg" len="lg"/>
            <a:tailEnd type="none" w="lg" len="lg"/>
          </a:ln>
        </p:spPr>
      </p:cxnSp>
      <p:cxnSp>
        <p:nvCxnSpPr>
          <p:cNvPr id="726" name="Shape 726"/>
          <p:cNvCxnSpPr>
            <a:stCxn id="718" idx="0"/>
            <a:endCxn id="712" idx="2"/>
          </p:cNvCxnSpPr>
          <p:nvPr/>
        </p:nvCxnSpPr>
        <p:spPr>
          <a:xfrm rot="10800000" flipH="1">
            <a:off x="3403106" y="2265150"/>
            <a:ext cx="13500" cy="1655775"/>
          </a:xfrm>
          <a:prstGeom prst="straightConnector1">
            <a:avLst/>
          </a:prstGeom>
          <a:noFill/>
          <a:ln w="9525" cap="flat" cmpd="sng">
            <a:solidFill>
              <a:schemeClr val="dk2"/>
            </a:solidFill>
            <a:prstDash val="solid"/>
            <a:round/>
            <a:headEnd type="none" w="lg" len="lg"/>
            <a:tailEnd type="none" w="lg" len="lg"/>
          </a:ln>
        </p:spPr>
      </p:cxnSp>
      <p:cxnSp>
        <p:nvCxnSpPr>
          <p:cNvPr id="727" name="Shape 727"/>
          <p:cNvCxnSpPr>
            <a:stCxn id="714" idx="4"/>
            <a:endCxn id="715" idx="2"/>
          </p:cNvCxnSpPr>
          <p:nvPr/>
        </p:nvCxnSpPr>
        <p:spPr>
          <a:xfrm rot="-5400000" flipH="1">
            <a:off x="1663795" y="3041963"/>
            <a:ext cx="169875" cy="333900"/>
          </a:xfrm>
          <a:prstGeom prst="bentConnector2">
            <a:avLst/>
          </a:prstGeom>
          <a:noFill/>
          <a:ln w="9525" cap="flat" cmpd="sng">
            <a:solidFill>
              <a:schemeClr val="dk2"/>
            </a:solidFill>
            <a:prstDash val="solid"/>
            <a:round/>
            <a:headEnd type="none" w="lg" len="lg"/>
            <a:tailEnd type="none" w="lg" len="lg"/>
          </a:ln>
        </p:spPr>
      </p:cxnSp>
      <p:cxnSp>
        <p:nvCxnSpPr>
          <p:cNvPr id="728" name="Shape 728"/>
          <p:cNvCxnSpPr>
            <a:stCxn id="715" idx="4"/>
            <a:endCxn id="716" idx="2"/>
          </p:cNvCxnSpPr>
          <p:nvPr/>
        </p:nvCxnSpPr>
        <p:spPr>
          <a:xfrm rot="-5400000" flipH="1">
            <a:off x="2117282" y="3331425"/>
            <a:ext cx="169875" cy="326475"/>
          </a:xfrm>
          <a:prstGeom prst="bentConnector2">
            <a:avLst/>
          </a:prstGeom>
          <a:noFill/>
          <a:ln w="9525" cap="flat" cmpd="sng">
            <a:solidFill>
              <a:schemeClr val="dk2"/>
            </a:solidFill>
            <a:prstDash val="solid"/>
            <a:round/>
            <a:headEnd type="none" w="lg" len="lg"/>
            <a:tailEnd type="none" w="lg" len="lg"/>
          </a:ln>
        </p:spPr>
      </p:cxnSp>
      <p:cxnSp>
        <p:nvCxnSpPr>
          <p:cNvPr id="729" name="Shape 729"/>
          <p:cNvCxnSpPr>
            <a:stCxn id="716" idx="4"/>
            <a:endCxn id="717" idx="2"/>
          </p:cNvCxnSpPr>
          <p:nvPr/>
        </p:nvCxnSpPr>
        <p:spPr>
          <a:xfrm rot="-5400000" flipH="1">
            <a:off x="2599294" y="3584888"/>
            <a:ext cx="112725" cy="333900"/>
          </a:xfrm>
          <a:prstGeom prst="bentConnector2">
            <a:avLst/>
          </a:prstGeom>
          <a:noFill/>
          <a:ln w="9525" cap="flat" cmpd="sng">
            <a:solidFill>
              <a:schemeClr val="dk2"/>
            </a:solidFill>
            <a:prstDash val="solid"/>
            <a:round/>
            <a:headEnd type="none" w="lg" len="lg"/>
            <a:tailEnd type="none" w="lg" len="lg"/>
          </a:ln>
        </p:spPr>
      </p:cxnSp>
      <p:cxnSp>
        <p:nvCxnSpPr>
          <p:cNvPr id="730" name="Shape 730"/>
          <p:cNvCxnSpPr>
            <a:stCxn id="717" idx="4"/>
            <a:endCxn id="718" idx="2"/>
          </p:cNvCxnSpPr>
          <p:nvPr/>
        </p:nvCxnSpPr>
        <p:spPr>
          <a:xfrm rot="-5400000" flipH="1">
            <a:off x="3056494" y="3813488"/>
            <a:ext cx="112725" cy="333900"/>
          </a:xfrm>
          <a:prstGeom prst="bentConnector2">
            <a:avLst/>
          </a:prstGeom>
          <a:noFill/>
          <a:ln w="9525" cap="flat" cmpd="sng">
            <a:solidFill>
              <a:schemeClr val="dk2"/>
            </a:solidFill>
            <a:prstDash val="solid"/>
            <a:round/>
            <a:headEnd type="none" w="lg" len="lg"/>
            <a:tailEnd type="none" w="lg" len="lg"/>
          </a:ln>
        </p:spPr>
      </p:cxnSp>
      <p:sp>
        <p:nvSpPr>
          <p:cNvPr id="731" name="Shape 731"/>
          <p:cNvSpPr/>
          <p:nvPr/>
        </p:nvSpPr>
        <p:spPr>
          <a:xfrm>
            <a:off x="3199736" y="4375613"/>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21</a:t>
            </a:r>
            <a:endParaRPr lang="en-GB" sz="1350"/>
          </a:p>
        </p:txBody>
      </p:sp>
      <p:cxnSp>
        <p:nvCxnSpPr>
          <p:cNvPr id="732" name="Shape 732"/>
          <p:cNvCxnSpPr>
            <a:stCxn id="718" idx="4"/>
            <a:endCxn id="731" idx="0"/>
          </p:cNvCxnSpPr>
          <p:nvPr/>
        </p:nvCxnSpPr>
        <p:spPr>
          <a:xfrm flipH="1">
            <a:off x="3401531" y="4152675"/>
            <a:ext cx="1575" cy="222975"/>
          </a:xfrm>
          <a:prstGeom prst="straightConnector1">
            <a:avLst/>
          </a:prstGeom>
          <a:noFill/>
          <a:ln w="9525" cap="flat" cmpd="sng">
            <a:solidFill>
              <a:schemeClr val="dk2"/>
            </a:solidFill>
            <a:prstDash val="solid"/>
            <a:round/>
            <a:headEnd type="none" w="lg" len="lg"/>
            <a:tailEnd type="none" w="lg" len="lg"/>
          </a:ln>
        </p:spPr>
      </p:cxnSp>
      <p:sp>
        <p:nvSpPr>
          <p:cNvPr id="733" name="Shape 733"/>
          <p:cNvSpPr txBox="1"/>
          <p:nvPr/>
        </p:nvSpPr>
        <p:spPr>
          <a:xfrm>
            <a:off x="3947325" y="1981500"/>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std::accumulate(std::begin(v1),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734" name="Shape 734"/>
          <p:cNvSpPr txBox="1"/>
          <p:nvPr/>
        </p:nvSpPr>
        <p:spPr>
          <a:xfrm>
            <a:off x="3968100" y="3480000"/>
            <a:ext cx="4306275" cy="502425"/>
          </a:xfrm>
          <a:prstGeom prst="rect">
            <a:avLst/>
          </a:prstGeom>
          <a:noFill/>
          <a:ln>
            <a:noFill/>
          </a:ln>
        </p:spPr>
        <p:txBody>
          <a:bodyPr wrap="square" lIns="68569" tIns="68569" rIns="68569" bIns="68569" anchor="t" anchorCtr="0">
            <a:noAutofit/>
          </a:bodyPr>
          <a:lstStyle/>
          <a:p>
            <a:r>
              <a:rPr lang="en-GB" sz="1350" b="1"/>
              <a:t>Only one core is used for the different additions.</a:t>
            </a:r>
            <a:endParaRPr lang="en-GB" sz="1350" b="1"/>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New algorithms into the STL (Parallel Reduction Pattern)</a:t>
            </a:r>
            <a:endParaRPr lang="en-GB" sz="2250" b="1"/>
          </a:p>
        </p:txBody>
      </p:sp>
      <p:sp>
        <p:nvSpPr>
          <p:cNvPr id="740" name="Shape 740"/>
          <p:cNvSpPr/>
          <p:nvPr/>
        </p:nvSpPr>
        <p:spPr>
          <a:xfrm>
            <a:off x="471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0</a:t>
            </a:r>
            <a:endParaRPr lang="en-GB" sz="1350"/>
          </a:p>
        </p:txBody>
      </p:sp>
      <p:sp>
        <p:nvSpPr>
          <p:cNvPr id="741" name="Shape 741"/>
          <p:cNvSpPr/>
          <p:nvPr/>
        </p:nvSpPr>
        <p:spPr>
          <a:xfrm>
            <a:off x="928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1</a:t>
            </a:r>
            <a:endParaRPr lang="en-GB" sz="1350"/>
          </a:p>
        </p:txBody>
      </p:sp>
      <p:sp>
        <p:nvSpPr>
          <p:cNvPr id="742" name="Shape 742"/>
          <p:cNvSpPr/>
          <p:nvPr/>
        </p:nvSpPr>
        <p:spPr>
          <a:xfrm>
            <a:off x="13858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2</a:t>
            </a:r>
            <a:endParaRPr lang="en-GB" sz="1350"/>
          </a:p>
        </p:txBody>
      </p:sp>
      <p:sp>
        <p:nvSpPr>
          <p:cNvPr id="743" name="Shape 743"/>
          <p:cNvSpPr/>
          <p:nvPr/>
        </p:nvSpPr>
        <p:spPr>
          <a:xfrm>
            <a:off x="18430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3</a:t>
            </a:r>
            <a:endParaRPr lang="en-GB" sz="1350"/>
          </a:p>
        </p:txBody>
      </p:sp>
      <p:sp>
        <p:nvSpPr>
          <p:cNvPr id="744" name="Shape 744"/>
          <p:cNvSpPr/>
          <p:nvPr/>
        </p:nvSpPr>
        <p:spPr>
          <a:xfrm>
            <a:off x="23002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4</a:t>
            </a:r>
            <a:endParaRPr lang="en-GB" sz="1350"/>
          </a:p>
        </p:txBody>
      </p:sp>
      <p:sp>
        <p:nvSpPr>
          <p:cNvPr id="745" name="Shape 745"/>
          <p:cNvSpPr/>
          <p:nvPr/>
        </p:nvSpPr>
        <p:spPr>
          <a:xfrm>
            <a:off x="2757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5</a:t>
            </a:r>
            <a:endParaRPr lang="en-GB" sz="1350"/>
          </a:p>
        </p:txBody>
      </p:sp>
      <p:sp>
        <p:nvSpPr>
          <p:cNvPr id="746" name="Shape 746"/>
          <p:cNvSpPr/>
          <p:nvPr/>
        </p:nvSpPr>
        <p:spPr>
          <a:xfrm>
            <a:off x="3214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6</a:t>
            </a:r>
            <a:endParaRPr lang="en-GB" sz="1350"/>
          </a:p>
        </p:txBody>
      </p:sp>
      <p:sp>
        <p:nvSpPr>
          <p:cNvPr id="747" name="Shape 747"/>
          <p:cNvSpPr/>
          <p:nvPr/>
        </p:nvSpPr>
        <p:spPr>
          <a:xfrm>
            <a:off x="1008758" y="25493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48" name="Shape 748"/>
          <p:cNvSpPr/>
          <p:nvPr/>
        </p:nvSpPr>
        <p:spPr>
          <a:xfrm>
            <a:off x="1915682" y="26064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49" name="Shape 749"/>
          <p:cNvSpPr/>
          <p:nvPr/>
        </p:nvSpPr>
        <p:spPr>
          <a:xfrm>
            <a:off x="2830082" y="26064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50" name="Shape 750"/>
          <p:cNvSpPr/>
          <p:nvPr/>
        </p:nvSpPr>
        <p:spPr>
          <a:xfrm>
            <a:off x="3279806" y="32922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751" name="Shape 751"/>
          <p:cNvCxnSpPr>
            <a:stCxn id="740" idx="2"/>
            <a:endCxn id="747" idx="2"/>
          </p:cNvCxnSpPr>
          <p:nvPr/>
        </p:nvCxnSpPr>
        <p:spPr>
          <a:xfrm rot="-5400000" flipH="1">
            <a:off x="641025" y="2297513"/>
            <a:ext cx="400050" cy="335475"/>
          </a:xfrm>
          <a:prstGeom prst="bentConnector2">
            <a:avLst/>
          </a:prstGeom>
          <a:noFill/>
          <a:ln w="9525" cap="flat" cmpd="sng">
            <a:solidFill>
              <a:schemeClr val="dk2"/>
            </a:solidFill>
            <a:prstDash val="solid"/>
            <a:round/>
            <a:headEnd type="none" w="lg" len="lg"/>
            <a:tailEnd type="none" w="lg" len="lg"/>
          </a:ln>
        </p:spPr>
      </p:cxnSp>
      <p:cxnSp>
        <p:nvCxnSpPr>
          <p:cNvPr id="752" name="Shape 752"/>
          <p:cNvCxnSpPr>
            <a:stCxn id="741" idx="2"/>
            <a:endCxn id="747" idx="0"/>
          </p:cNvCxnSpPr>
          <p:nvPr/>
        </p:nvCxnSpPr>
        <p:spPr>
          <a:xfrm rot="-5400000" flipH="1">
            <a:off x="989213" y="2406525"/>
            <a:ext cx="284175" cy="1575"/>
          </a:xfrm>
          <a:prstGeom prst="bentConnector3">
            <a:avLst>
              <a:gd name="adj1" fmla="val 49987"/>
            </a:avLst>
          </a:prstGeom>
          <a:noFill/>
          <a:ln w="9525" cap="flat" cmpd="sng">
            <a:solidFill>
              <a:schemeClr val="dk2"/>
            </a:solidFill>
            <a:prstDash val="solid"/>
            <a:round/>
            <a:headEnd type="none" w="lg" len="lg"/>
            <a:tailEnd type="none" w="lg" len="lg"/>
          </a:ln>
        </p:spPr>
      </p:cxnSp>
      <p:cxnSp>
        <p:nvCxnSpPr>
          <p:cNvPr id="753" name="Shape 753"/>
          <p:cNvCxnSpPr>
            <a:stCxn id="743" idx="2"/>
            <a:endCxn id="748" idx="0"/>
          </p:cNvCxnSpPr>
          <p:nvPr/>
        </p:nvCxnSpPr>
        <p:spPr>
          <a:xfrm flipH="1">
            <a:off x="2039063" y="2265225"/>
            <a:ext cx="5850" cy="341325"/>
          </a:xfrm>
          <a:prstGeom prst="straightConnector1">
            <a:avLst/>
          </a:prstGeom>
          <a:noFill/>
          <a:ln w="9525" cap="flat" cmpd="sng">
            <a:solidFill>
              <a:schemeClr val="dk2"/>
            </a:solidFill>
            <a:prstDash val="solid"/>
            <a:round/>
            <a:headEnd type="none" w="lg" len="lg"/>
            <a:tailEnd type="none" w="lg" len="lg"/>
          </a:ln>
        </p:spPr>
      </p:cxnSp>
      <p:cxnSp>
        <p:nvCxnSpPr>
          <p:cNvPr id="754" name="Shape 754"/>
          <p:cNvCxnSpPr>
            <a:stCxn id="750" idx="0"/>
            <a:endCxn id="746" idx="2"/>
          </p:cNvCxnSpPr>
          <p:nvPr/>
        </p:nvCxnSpPr>
        <p:spPr>
          <a:xfrm rot="10800000" flipH="1">
            <a:off x="3403106" y="2265150"/>
            <a:ext cx="13500" cy="1027125"/>
          </a:xfrm>
          <a:prstGeom prst="straightConnector1">
            <a:avLst/>
          </a:prstGeom>
          <a:noFill/>
          <a:ln w="9525" cap="flat" cmpd="sng">
            <a:solidFill>
              <a:schemeClr val="dk2"/>
            </a:solidFill>
            <a:prstDash val="solid"/>
            <a:round/>
            <a:headEnd type="none" w="lg" len="lg"/>
            <a:tailEnd type="none" w="lg" len="lg"/>
          </a:ln>
        </p:spPr>
      </p:cxnSp>
      <p:cxnSp>
        <p:nvCxnSpPr>
          <p:cNvPr id="755" name="Shape 755"/>
          <p:cNvCxnSpPr>
            <a:stCxn id="742" idx="2"/>
            <a:endCxn id="748" idx="2"/>
          </p:cNvCxnSpPr>
          <p:nvPr/>
        </p:nvCxnSpPr>
        <p:spPr>
          <a:xfrm rot="-5400000" flipH="1">
            <a:off x="1523138" y="2329800"/>
            <a:ext cx="457200" cy="328050"/>
          </a:xfrm>
          <a:prstGeom prst="bentConnector2">
            <a:avLst/>
          </a:prstGeom>
          <a:noFill/>
          <a:ln w="9525" cap="flat" cmpd="sng">
            <a:solidFill>
              <a:schemeClr val="dk2"/>
            </a:solidFill>
            <a:prstDash val="solid"/>
            <a:round/>
            <a:headEnd type="none" w="lg" len="lg"/>
            <a:tailEnd type="none" w="lg" len="lg"/>
          </a:ln>
        </p:spPr>
      </p:cxnSp>
      <p:sp>
        <p:nvSpPr>
          <p:cNvPr id="756" name="Shape 756"/>
          <p:cNvSpPr/>
          <p:nvPr/>
        </p:nvSpPr>
        <p:spPr>
          <a:xfrm>
            <a:off x="3199736" y="4375613"/>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21</a:t>
            </a:r>
            <a:endParaRPr lang="en-GB" sz="1350"/>
          </a:p>
        </p:txBody>
      </p:sp>
      <p:sp>
        <p:nvSpPr>
          <p:cNvPr id="757" name="Shape 757"/>
          <p:cNvSpPr txBox="1"/>
          <p:nvPr/>
        </p:nvSpPr>
        <p:spPr>
          <a:xfrm>
            <a:off x="3947325" y="1981500"/>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std::reduce(</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std::execution_policy::par</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cxnSp>
        <p:nvCxnSpPr>
          <p:cNvPr id="758" name="Shape 758"/>
          <p:cNvCxnSpPr>
            <a:stCxn id="745" idx="2"/>
            <a:endCxn id="749" idx="0"/>
          </p:cNvCxnSpPr>
          <p:nvPr/>
        </p:nvCxnSpPr>
        <p:spPr>
          <a:xfrm flipH="1">
            <a:off x="2953463" y="2265225"/>
            <a:ext cx="5850" cy="341325"/>
          </a:xfrm>
          <a:prstGeom prst="straightConnector1">
            <a:avLst/>
          </a:prstGeom>
          <a:noFill/>
          <a:ln w="9525" cap="flat" cmpd="sng">
            <a:solidFill>
              <a:schemeClr val="dk2"/>
            </a:solidFill>
            <a:prstDash val="solid"/>
            <a:round/>
            <a:headEnd type="none" w="lg" len="lg"/>
            <a:tailEnd type="none" w="lg" len="lg"/>
          </a:ln>
        </p:spPr>
      </p:cxnSp>
      <p:cxnSp>
        <p:nvCxnSpPr>
          <p:cNvPr id="759" name="Shape 759"/>
          <p:cNvCxnSpPr>
            <a:stCxn id="744" idx="2"/>
            <a:endCxn id="749" idx="2"/>
          </p:cNvCxnSpPr>
          <p:nvPr/>
        </p:nvCxnSpPr>
        <p:spPr>
          <a:xfrm rot="-5400000" flipH="1">
            <a:off x="2437538" y="2329800"/>
            <a:ext cx="457200" cy="328050"/>
          </a:xfrm>
          <a:prstGeom prst="bentConnector2">
            <a:avLst/>
          </a:prstGeom>
          <a:noFill/>
          <a:ln w="9525" cap="flat" cmpd="sng">
            <a:solidFill>
              <a:schemeClr val="dk2"/>
            </a:solidFill>
            <a:prstDash val="solid"/>
            <a:round/>
            <a:headEnd type="none" w="lg" len="lg"/>
            <a:tailEnd type="none" w="lg" len="lg"/>
          </a:ln>
        </p:spPr>
      </p:cxnSp>
      <p:sp>
        <p:nvSpPr>
          <p:cNvPr id="760" name="Shape 760"/>
          <p:cNvSpPr/>
          <p:nvPr/>
        </p:nvSpPr>
        <p:spPr>
          <a:xfrm>
            <a:off x="1430746" y="3277969"/>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761" name="Shape 761"/>
          <p:cNvCxnSpPr>
            <a:stCxn id="747" idx="4"/>
            <a:endCxn id="760" idx="2"/>
          </p:cNvCxnSpPr>
          <p:nvPr/>
        </p:nvCxnSpPr>
        <p:spPr>
          <a:xfrm rot="-5400000" flipH="1">
            <a:off x="975121" y="2938013"/>
            <a:ext cx="612675" cy="298800"/>
          </a:xfrm>
          <a:prstGeom prst="bentConnector2">
            <a:avLst/>
          </a:prstGeom>
          <a:noFill/>
          <a:ln w="9525" cap="flat" cmpd="sng">
            <a:solidFill>
              <a:schemeClr val="dk2"/>
            </a:solidFill>
            <a:prstDash val="solid"/>
            <a:round/>
            <a:headEnd type="none" w="lg" len="lg"/>
            <a:tailEnd type="none" w="lg" len="lg"/>
          </a:ln>
        </p:spPr>
      </p:cxnSp>
      <p:cxnSp>
        <p:nvCxnSpPr>
          <p:cNvPr id="762" name="Shape 762"/>
          <p:cNvCxnSpPr>
            <a:stCxn id="748" idx="4"/>
            <a:endCxn id="760" idx="6"/>
          </p:cNvCxnSpPr>
          <p:nvPr/>
        </p:nvCxnSpPr>
        <p:spPr>
          <a:xfrm rot="5400000">
            <a:off x="1580432" y="2935200"/>
            <a:ext cx="555525" cy="361575"/>
          </a:xfrm>
          <a:prstGeom prst="bentConnector2">
            <a:avLst/>
          </a:prstGeom>
          <a:noFill/>
          <a:ln w="9525" cap="flat" cmpd="sng">
            <a:solidFill>
              <a:schemeClr val="dk2"/>
            </a:solidFill>
            <a:prstDash val="solid"/>
            <a:round/>
            <a:headEnd type="none" w="lg" len="lg"/>
            <a:tailEnd type="none" w="lg" len="lg"/>
          </a:ln>
        </p:spPr>
      </p:cxnSp>
      <p:cxnSp>
        <p:nvCxnSpPr>
          <p:cNvPr id="763" name="Shape 763"/>
          <p:cNvCxnSpPr>
            <a:stCxn id="760" idx="4"/>
            <a:endCxn id="764" idx="2"/>
          </p:cNvCxnSpPr>
          <p:nvPr/>
        </p:nvCxnSpPr>
        <p:spPr>
          <a:xfrm rot="-5400000" flipH="1">
            <a:off x="2153333" y="2910431"/>
            <a:ext cx="527175" cy="1725750"/>
          </a:xfrm>
          <a:prstGeom prst="bentConnector2">
            <a:avLst/>
          </a:prstGeom>
          <a:noFill/>
          <a:ln w="9525" cap="flat" cmpd="sng">
            <a:solidFill>
              <a:schemeClr val="dk2"/>
            </a:solidFill>
            <a:prstDash val="solid"/>
            <a:round/>
            <a:headEnd type="none" w="lg" len="lg"/>
            <a:tailEnd type="none" w="lg" len="lg"/>
          </a:ln>
        </p:spPr>
      </p:cxnSp>
      <p:cxnSp>
        <p:nvCxnSpPr>
          <p:cNvPr id="765" name="Shape 765"/>
          <p:cNvCxnSpPr>
            <a:stCxn id="749" idx="4"/>
            <a:endCxn id="750" idx="2"/>
          </p:cNvCxnSpPr>
          <p:nvPr/>
        </p:nvCxnSpPr>
        <p:spPr>
          <a:xfrm rot="-5400000" flipH="1">
            <a:off x="2831657" y="2959950"/>
            <a:ext cx="569925" cy="326475"/>
          </a:xfrm>
          <a:prstGeom prst="bentConnector2">
            <a:avLst/>
          </a:prstGeom>
          <a:noFill/>
          <a:ln w="9525" cap="flat" cmpd="sng">
            <a:solidFill>
              <a:schemeClr val="dk2"/>
            </a:solidFill>
            <a:prstDash val="solid"/>
            <a:round/>
            <a:headEnd type="none" w="lg" len="lg"/>
            <a:tailEnd type="none" w="lg" len="lg"/>
          </a:ln>
        </p:spPr>
      </p:cxnSp>
      <p:sp>
        <p:nvSpPr>
          <p:cNvPr id="764" name="Shape 764"/>
          <p:cNvSpPr/>
          <p:nvPr/>
        </p:nvSpPr>
        <p:spPr>
          <a:xfrm>
            <a:off x="3279806" y="39209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766" name="Shape 766"/>
          <p:cNvCxnSpPr>
            <a:stCxn id="750" idx="4"/>
            <a:endCxn id="764" idx="0"/>
          </p:cNvCxnSpPr>
          <p:nvPr/>
        </p:nvCxnSpPr>
        <p:spPr>
          <a:xfrm>
            <a:off x="3403106" y="3524025"/>
            <a:ext cx="0" cy="396900"/>
          </a:xfrm>
          <a:prstGeom prst="straightConnector1">
            <a:avLst/>
          </a:prstGeom>
          <a:noFill/>
          <a:ln w="9525" cap="flat" cmpd="sng">
            <a:solidFill>
              <a:schemeClr val="dk2"/>
            </a:solidFill>
            <a:prstDash val="solid"/>
            <a:round/>
            <a:headEnd type="none" w="lg" len="lg"/>
            <a:tailEnd type="none" w="lg" len="lg"/>
          </a:ln>
        </p:spPr>
      </p:cxnSp>
      <p:cxnSp>
        <p:nvCxnSpPr>
          <p:cNvPr id="767" name="Shape 767"/>
          <p:cNvCxnSpPr>
            <a:stCxn id="764" idx="4"/>
            <a:endCxn id="756" idx="0"/>
          </p:cNvCxnSpPr>
          <p:nvPr/>
        </p:nvCxnSpPr>
        <p:spPr>
          <a:xfrm flipH="1">
            <a:off x="3401531" y="4152675"/>
            <a:ext cx="1575" cy="222975"/>
          </a:xfrm>
          <a:prstGeom prst="straightConnector1">
            <a:avLst/>
          </a:prstGeom>
          <a:noFill/>
          <a:ln w="9525" cap="flat" cmpd="sng">
            <a:solidFill>
              <a:schemeClr val="dk2"/>
            </a:solidFill>
            <a:prstDash val="solid"/>
            <a:round/>
            <a:headEnd type="none" w="lg" len="lg"/>
            <a:tailEnd type="none" w="lg" len="lg"/>
          </a:ln>
        </p:spPr>
      </p:cxnSp>
      <p:sp>
        <p:nvSpPr>
          <p:cNvPr id="768" name="Shape 768"/>
          <p:cNvSpPr txBox="1"/>
          <p:nvPr/>
        </p:nvSpPr>
        <p:spPr>
          <a:xfrm>
            <a:off x="4238906" y="4186575"/>
            <a:ext cx="4306275" cy="502425"/>
          </a:xfrm>
          <a:prstGeom prst="rect">
            <a:avLst/>
          </a:prstGeom>
          <a:noFill/>
          <a:ln>
            <a:noFill/>
          </a:ln>
        </p:spPr>
        <p:txBody>
          <a:bodyPr wrap="square" lIns="68569" tIns="68569" rIns="68569" bIns="68569" anchor="t" anchorCtr="0">
            <a:noAutofit/>
          </a:bodyPr>
          <a:lstStyle/>
          <a:p>
            <a:pPr algn="ctr"/>
            <a:r>
              <a:rPr lang="en-GB" sz="1350"/>
              <a:t>If operation is commutative and associative, can be run in parallel. Reduction uses all cores!</a:t>
            </a:r>
            <a:endParaRPr lang="en-GB" sz="135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Transform</a:t>
            </a:r>
            <a:endParaRPr lang="en-GB" sz="2250" b="1"/>
          </a:p>
        </p:txBody>
      </p:sp>
      <p:sp>
        <p:nvSpPr>
          <p:cNvPr id="774" name="Shape 774"/>
          <p:cNvSpPr txBox="1"/>
          <p:nvPr/>
        </p:nvSpPr>
        <p:spPr>
          <a:xfrm>
            <a:off x="429750" y="4348013"/>
            <a:ext cx="7958700" cy="1398375"/>
          </a:xfrm>
          <a:prstGeom prst="rect">
            <a:avLst/>
          </a:prstGeom>
          <a:noFill/>
          <a:ln>
            <a:noFill/>
          </a:ln>
        </p:spPr>
        <p:txBody>
          <a:bodyPr wrap="square" lIns="68569" tIns="68569" rIns="68569" bIns="68569" anchor="t" anchorCtr="0">
            <a:noAutofit/>
          </a:bodyPr>
          <a:lstStyle/>
          <a:p>
            <a:pPr marL="342900" indent="-285750" algn="ctr">
              <a:buSzPct val="100000"/>
              <a:buChar char="●"/>
            </a:pPr>
            <a:r>
              <a:rPr lang="en-GB"/>
              <a:t>transform (a.k.a map) applies a function to an input range and stores the result on the output range. Operation is out of order.</a:t>
            </a:r>
            <a:endParaRPr lang="en-GB"/>
          </a:p>
          <a:p/>
        </p:txBody>
      </p:sp>
      <p:sp>
        <p:nvSpPr>
          <p:cNvPr id="775" name="Shape 775"/>
          <p:cNvSpPr txBox="1"/>
          <p:nvPr/>
        </p:nvSpPr>
        <p:spPr>
          <a:xfrm>
            <a:off x="398250" y="2199488"/>
            <a:ext cx="8021700" cy="1478250"/>
          </a:xfrm>
          <a:prstGeom prst="rect">
            <a:avLst/>
          </a:prstGeom>
          <a:noFill/>
          <a:ln>
            <a:noFill/>
          </a:ln>
        </p:spPr>
        <p:txBody>
          <a:bodyPr wrap="square" lIns="68569" tIns="68569" rIns="68569" bIns="68569" anchor="ctr" anchorCtr="0">
            <a:noAutofit/>
          </a:bodyPr>
          <a:lstStyle/>
          <a:p>
            <a:r>
              <a:rPr lang="en-GB" sz="2100">
                <a:latin typeface="Source Code Pro"/>
                <a:ea typeface="Source Code Pro"/>
                <a:cs typeface="Source Code Pro"/>
                <a:sym typeface="Source Code Pro"/>
              </a:rPr>
              <a:t>std::transform(std::execution::par, </a:t>
            </a:r>
            <a:endParaRPr lang="en-GB" sz="2100">
              <a:latin typeface="Source Code Pro"/>
              <a:ea typeface="Source Code Pro"/>
              <a:cs typeface="Source Code Pro"/>
              <a:sym typeface="Source Code Pro"/>
            </a:endParaRPr>
          </a:p>
          <a:p>
            <a:r>
              <a:rPr lang="en-GB" sz="2100">
                <a:latin typeface="Source Code Pro"/>
                <a:ea typeface="Source Code Pro"/>
                <a:cs typeface="Source Code Pro"/>
                <a:sym typeface="Source Code Pro"/>
              </a:rPr>
              <a:t>               v1.begin(), v1.end(), </a:t>
            </a:r>
            <a:endParaRPr lang="en-GB" sz="2100">
              <a:latin typeface="Source Code Pro"/>
              <a:ea typeface="Source Code Pro"/>
              <a:cs typeface="Source Code Pro"/>
              <a:sym typeface="Source Code Pro"/>
            </a:endParaRPr>
          </a:p>
          <a:p>
            <a:r>
              <a:rPr lang="en-GB" sz="2100">
                <a:latin typeface="Source Code Pro"/>
                <a:ea typeface="Source Code Pro"/>
                <a:cs typeface="Source Code Pro"/>
                <a:sym typeface="Source Code Pro"/>
              </a:rPr>
              <a:t>               v2.begin(), output.begin(), </a:t>
            </a:r>
            <a:endParaRPr lang="en-GB" sz="2100">
              <a:latin typeface="Source Code Pro"/>
              <a:ea typeface="Source Code Pro"/>
              <a:cs typeface="Source Code Pro"/>
              <a:sym typeface="Source Code Pro"/>
            </a:endParaRPr>
          </a:p>
          <a:p>
            <a:r>
              <a:rPr lang="en-GB" sz="2100">
                <a:latin typeface="Source Code Pro"/>
                <a:ea typeface="Source Code Pro"/>
                <a:cs typeface="Source Code Pro"/>
                <a:sym typeface="Source Code Pro"/>
              </a:rPr>
              <a:t>               [=](int val1, int val2) </a:t>
            </a:r>
            <a:endParaRPr lang="en-GB" sz="2100">
              <a:latin typeface="Source Code Pro"/>
              <a:ea typeface="Source Code Pro"/>
              <a:cs typeface="Source Code Pro"/>
              <a:sym typeface="Source Code Pro"/>
            </a:endParaRPr>
          </a:p>
          <a:p>
            <a:r>
              <a:rPr lang="en-GB" sz="2100">
                <a:latin typeface="Source Code Pro"/>
                <a:ea typeface="Source Code Pro"/>
                <a:cs typeface="Source Code Pro"/>
                <a:sym typeface="Source Code Pro"/>
              </a:rPr>
              <a:t>                  { return val1 + val2 + 1; });</a:t>
            </a:r>
            <a:endParaRPr lang="en-GB" sz="2100">
              <a:latin typeface="Source Code Pro"/>
              <a:ea typeface="Source Code Pro"/>
              <a:cs typeface="Source Code Pro"/>
              <a:sym typeface="Source Code Pro"/>
            </a:endParaRPr>
          </a:p>
          <a:p>
            <a:endParaRPr sz="2100">
              <a:latin typeface="Source Code Pro"/>
              <a:ea typeface="Source Code Pro"/>
              <a:cs typeface="Source Code Pro"/>
              <a:sym typeface="Source Code Pro"/>
            </a:endParaRPr>
          </a:p>
        </p:txBody>
      </p:sp>
      <p:pic>
        <p:nvPicPr>
          <p:cNvPr id="776" name="Shape 776"/>
          <p:cNvPicPr preferRelativeResize="0"/>
          <p:nvPr/>
        </p:nvPicPr>
        <p:blipFill>
          <a:blip r:embed="rId1"/>
          <a:stretch>
            <a:fillRect/>
          </a:stretch>
        </p:blipFill>
        <p:spPr>
          <a:xfrm>
            <a:off x="6281569" y="857250"/>
            <a:ext cx="2862431" cy="1575488"/>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85726"/>
            <a:ext cx="7886700" cy="1207135"/>
          </a:xfrm>
        </p:spPr>
        <p:txBody>
          <a:bodyPr/>
          <a:lstStyle/>
          <a:p>
            <a:r>
              <a:rPr lang="en-GB" dirty="0" smtClean="0">
                <a:solidFill>
                  <a:srgbClr val="FF0000"/>
                </a:solidFill>
              </a:rPr>
              <a:t>If you have to remember 2 things</a:t>
            </a:r>
            <a:endParaRPr lang="en-GB" dirty="0">
              <a:solidFill>
                <a:srgbClr val="FF0000"/>
              </a:solidFill>
            </a:endParaRPr>
          </a:p>
        </p:txBody>
      </p:sp>
      <p:sp>
        <p:nvSpPr>
          <p:cNvPr id="6" name="Text Placeholder 5"/>
          <p:cNvSpPr>
            <a:spLocks noGrp="1"/>
          </p:cNvSpPr>
          <p:nvPr>
            <p:ph type="body" idx="1"/>
          </p:nvPr>
        </p:nvSpPr>
        <p:spPr/>
        <p:txBody>
          <a:bodyPr/>
          <a:lstStyle/>
          <a:p>
            <a:r>
              <a:rPr lang="en-GB" dirty="0" smtClean="0"/>
              <a:t>Expose more parallelism</a:t>
            </a:r>
            <a:endParaRPr lang="en-GB" dirty="0" smtClean="0"/>
          </a:p>
          <a:p>
            <a:r>
              <a:rPr lang="en-GB" dirty="0" smtClean="0"/>
              <a:t>Increase Locality of reference</a:t>
            </a:r>
            <a:endParaRPr lang="en-GB" dirty="0" smtClean="0"/>
          </a:p>
          <a:p>
            <a:endParaRPr lang="en-GB" dirty="0"/>
          </a:p>
          <a:p>
            <a:pPr marL="203200" indent="0">
              <a:buNone/>
            </a:pPr>
            <a:endParaRPr lang="en-GB"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Transform reduce</a:t>
            </a:r>
            <a:endParaRPr lang="en-GB" sz="2250" b="1"/>
          </a:p>
        </p:txBody>
      </p:sp>
      <p:sp>
        <p:nvSpPr>
          <p:cNvPr id="782" name="Shape 782"/>
          <p:cNvSpPr txBox="1"/>
          <p:nvPr/>
        </p:nvSpPr>
        <p:spPr>
          <a:xfrm>
            <a:off x="429750" y="4150706"/>
            <a:ext cx="7958700" cy="790425"/>
          </a:xfrm>
          <a:prstGeom prst="rect">
            <a:avLst/>
          </a:prstGeom>
          <a:noFill/>
          <a:ln>
            <a:noFill/>
          </a:ln>
        </p:spPr>
        <p:txBody>
          <a:bodyPr wrap="square" lIns="68569" tIns="68569" rIns="68569" bIns="68569" anchor="t" anchorCtr="0">
            <a:noAutofit/>
          </a:bodyPr>
          <a:lstStyle/>
          <a:p>
            <a:pPr marL="342900" indent="-285750" algn="ctr">
              <a:buSzPct val="100000"/>
              <a:buChar char="●"/>
            </a:pPr>
            <a:r>
              <a:rPr lang="en-GB"/>
              <a:t>transform_reduce applies a function to an input range and then applies the binary operation to reduce the values</a:t>
            </a:r>
            <a:endParaRPr lang="en-GB"/>
          </a:p>
          <a:p/>
        </p:txBody>
      </p:sp>
      <p:pic>
        <p:nvPicPr>
          <p:cNvPr id="783" name="Shape 783"/>
          <p:cNvPicPr preferRelativeResize="0"/>
          <p:nvPr/>
        </p:nvPicPr>
        <p:blipFill>
          <a:blip r:embed="rId1"/>
          <a:stretch>
            <a:fillRect/>
          </a:stretch>
        </p:blipFill>
        <p:spPr>
          <a:xfrm>
            <a:off x="508979" y="1614956"/>
            <a:ext cx="8093869" cy="2457450"/>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Transform Reduce example</a:t>
            </a:r>
            <a:endParaRPr lang="en-GB" sz="2250" b="1"/>
          </a:p>
        </p:txBody>
      </p:sp>
      <p:sp>
        <p:nvSpPr>
          <p:cNvPr id="789" name="Shape 789"/>
          <p:cNvSpPr/>
          <p:nvPr/>
        </p:nvSpPr>
        <p:spPr>
          <a:xfrm>
            <a:off x="471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0,1</a:t>
            </a:r>
            <a:endParaRPr lang="en-GB" sz="1350"/>
          </a:p>
        </p:txBody>
      </p:sp>
      <p:sp>
        <p:nvSpPr>
          <p:cNvPr id="790" name="Shape 790"/>
          <p:cNvSpPr/>
          <p:nvPr/>
        </p:nvSpPr>
        <p:spPr>
          <a:xfrm>
            <a:off x="928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2,3</a:t>
            </a:r>
            <a:endParaRPr lang="en-GB" sz="1350"/>
          </a:p>
        </p:txBody>
      </p:sp>
      <p:sp>
        <p:nvSpPr>
          <p:cNvPr id="791" name="Shape 791"/>
          <p:cNvSpPr/>
          <p:nvPr/>
        </p:nvSpPr>
        <p:spPr>
          <a:xfrm>
            <a:off x="13858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4,5</a:t>
            </a:r>
            <a:endParaRPr lang="en-GB" sz="1350"/>
          </a:p>
        </p:txBody>
      </p:sp>
      <p:sp>
        <p:nvSpPr>
          <p:cNvPr id="792" name="Shape 792"/>
          <p:cNvSpPr/>
          <p:nvPr/>
        </p:nvSpPr>
        <p:spPr>
          <a:xfrm>
            <a:off x="18430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6,7</a:t>
            </a:r>
            <a:endParaRPr lang="en-GB" sz="1350"/>
          </a:p>
        </p:txBody>
      </p:sp>
      <p:sp>
        <p:nvSpPr>
          <p:cNvPr id="793" name="Shape 793"/>
          <p:cNvSpPr/>
          <p:nvPr/>
        </p:nvSpPr>
        <p:spPr>
          <a:xfrm>
            <a:off x="23002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8,9</a:t>
            </a:r>
            <a:endParaRPr lang="en-GB" sz="1350"/>
          </a:p>
        </p:txBody>
      </p:sp>
      <p:sp>
        <p:nvSpPr>
          <p:cNvPr id="794" name="Shape 794"/>
          <p:cNvSpPr/>
          <p:nvPr/>
        </p:nvSpPr>
        <p:spPr>
          <a:xfrm>
            <a:off x="27574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10,</a:t>
            </a:r>
            <a:endParaRPr lang="en-GB" sz="1350"/>
          </a:p>
          <a:p>
            <a:pPr algn="ctr"/>
            <a:r>
              <a:rPr lang="en-GB" sz="1350"/>
              <a:t>11</a:t>
            </a:r>
            <a:endParaRPr lang="en-GB" sz="1350"/>
          </a:p>
        </p:txBody>
      </p:sp>
      <p:sp>
        <p:nvSpPr>
          <p:cNvPr id="795" name="Shape 795"/>
          <p:cNvSpPr/>
          <p:nvPr/>
        </p:nvSpPr>
        <p:spPr>
          <a:xfrm>
            <a:off x="3214688" y="1869000"/>
            <a:ext cx="403650"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12, 13</a:t>
            </a:r>
            <a:endParaRPr lang="en-GB" sz="1350"/>
          </a:p>
        </p:txBody>
      </p:sp>
      <p:sp>
        <p:nvSpPr>
          <p:cNvPr id="796" name="Shape 796"/>
          <p:cNvSpPr/>
          <p:nvPr/>
        </p:nvSpPr>
        <p:spPr>
          <a:xfrm>
            <a:off x="1008758" y="25493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97" name="Shape 797"/>
          <p:cNvSpPr/>
          <p:nvPr/>
        </p:nvSpPr>
        <p:spPr>
          <a:xfrm>
            <a:off x="1915682" y="26064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98" name="Shape 798"/>
          <p:cNvSpPr/>
          <p:nvPr/>
        </p:nvSpPr>
        <p:spPr>
          <a:xfrm>
            <a:off x="2830082" y="26064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sp>
        <p:nvSpPr>
          <p:cNvPr id="799" name="Shape 799"/>
          <p:cNvSpPr/>
          <p:nvPr/>
        </p:nvSpPr>
        <p:spPr>
          <a:xfrm>
            <a:off x="3279806" y="329227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800" name="Shape 800"/>
          <p:cNvCxnSpPr>
            <a:stCxn id="789" idx="2"/>
            <a:endCxn id="796" idx="2"/>
          </p:cNvCxnSpPr>
          <p:nvPr/>
        </p:nvCxnSpPr>
        <p:spPr>
          <a:xfrm rot="-5400000" flipH="1">
            <a:off x="641025" y="2297513"/>
            <a:ext cx="400050" cy="335475"/>
          </a:xfrm>
          <a:prstGeom prst="bentConnector2">
            <a:avLst/>
          </a:prstGeom>
          <a:noFill/>
          <a:ln w="9525" cap="flat" cmpd="sng">
            <a:solidFill>
              <a:schemeClr val="dk2"/>
            </a:solidFill>
            <a:prstDash val="solid"/>
            <a:round/>
            <a:headEnd type="none" w="lg" len="lg"/>
            <a:tailEnd type="none" w="lg" len="lg"/>
          </a:ln>
        </p:spPr>
      </p:cxnSp>
      <p:cxnSp>
        <p:nvCxnSpPr>
          <p:cNvPr id="801" name="Shape 801"/>
          <p:cNvCxnSpPr>
            <a:stCxn id="790" idx="2"/>
            <a:endCxn id="796" idx="0"/>
          </p:cNvCxnSpPr>
          <p:nvPr/>
        </p:nvCxnSpPr>
        <p:spPr>
          <a:xfrm rot="-5400000" flipH="1">
            <a:off x="989213" y="2406525"/>
            <a:ext cx="284175" cy="1575"/>
          </a:xfrm>
          <a:prstGeom prst="bentConnector3">
            <a:avLst>
              <a:gd name="adj1" fmla="val 49987"/>
            </a:avLst>
          </a:prstGeom>
          <a:noFill/>
          <a:ln w="9525" cap="flat" cmpd="sng">
            <a:solidFill>
              <a:schemeClr val="dk2"/>
            </a:solidFill>
            <a:prstDash val="solid"/>
            <a:round/>
            <a:headEnd type="none" w="lg" len="lg"/>
            <a:tailEnd type="none" w="lg" len="lg"/>
          </a:ln>
        </p:spPr>
      </p:cxnSp>
      <p:cxnSp>
        <p:nvCxnSpPr>
          <p:cNvPr id="802" name="Shape 802"/>
          <p:cNvCxnSpPr>
            <a:stCxn id="792" idx="2"/>
            <a:endCxn id="797" idx="0"/>
          </p:cNvCxnSpPr>
          <p:nvPr/>
        </p:nvCxnSpPr>
        <p:spPr>
          <a:xfrm flipH="1">
            <a:off x="2039063" y="2265225"/>
            <a:ext cx="5850" cy="341325"/>
          </a:xfrm>
          <a:prstGeom prst="straightConnector1">
            <a:avLst/>
          </a:prstGeom>
          <a:noFill/>
          <a:ln w="9525" cap="flat" cmpd="sng">
            <a:solidFill>
              <a:schemeClr val="dk2"/>
            </a:solidFill>
            <a:prstDash val="solid"/>
            <a:round/>
            <a:headEnd type="none" w="lg" len="lg"/>
            <a:tailEnd type="none" w="lg" len="lg"/>
          </a:ln>
        </p:spPr>
      </p:cxnSp>
      <p:cxnSp>
        <p:nvCxnSpPr>
          <p:cNvPr id="803" name="Shape 803"/>
          <p:cNvCxnSpPr>
            <a:stCxn id="799" idx="0"/>
            <a:endCxn id="795" idx="2"/>
          </p:cNvCxnSpPr>
          <p:nvPr/>
        </p:nvCxnSpPr>
        <p:spPr>
          <a:xfrm rot="10800000" flipH="1">
            <a:off x="3403106" y="2265150"/>
            <a:ext cx="13500" cy="1027125"/>
          </a:xfrm>
          <a:prstGeom prst="straightConnector1">
            <a:avLst/>
          </a:prstGeom>
          <a:noFill/>
          <a:ln w="9525" cap="flat" cmpd="sng">
            <a:solidFill>
              <a:schemeClr val="dk2"/>
            </a:solidFill>
            <a:prstDash val="solid"/>
            <a:round/>
            <a:headEnd type="none" w="lg" len="lg"/>
            <a:tailEnd type="none" w="lg" len="lg"/>
          </a:ln>
        </p:spPr>
      </p:cxnSp>
      <p:cxnSp>
        <p:nvCxnSpPr>
          <p:cNvPr id="804" name="Shape 804"/>
          <p:cNvCxnSpPr>
            <a:stCxn id="791" idx="2"/>
            <a:endCxn id="797" idx="2"/>
          </p:cNvCxnSpPr>
          <p:nvPr/>
        </p:nvCxnSpPr>
        <p:spPr>
          <a:xfrm rot="-5400000" flipH="1">
            <a:off x="1523138" y="2329800"/>
            <a:ext cx="457200" cy="328050"/>
          </a:xfrm>
          <a:prstGeom prst="bentConnector2">
            <a:avLst/>
          </a:prstGeom>
          <a:noFill/>
          <a:ln w="9525" cap="flat" cmpd="sng">
            <a:solidFill>
              <a:schemeClr val="dk2"/>
            </a:solidFill>
            <a:prstDash val="solid"/>
            <a:round/>
            <a:headEnd type="none" w="lg" len="lg"/>
            <a:tailEnd type="none" w="lg" len="lg"/>
          </a:ln>
        </p:spPr>
      </p:cxnSp>
      <p:sp>
        <p:nvSpPr>
          <p:cNvPr id="805" name="Shape 805"/>
          <p:cNvSpPr/>
          <p:nvPr/>
        </p:nvSpPr>
        <p:spPr>
          <a:xfrm>
            <a:off x="2911841" y="4375650"/>
            <a:ext cx="979425" cy="396225"/>
          </a:xfrm>
          <a:prstGeom prst="rect">
            <a:avLst/>
          </a:prstGeom>
          <a:solidFill>
            <a:srgbClr val="FFD966"/>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350"/>
              <a:t>1275.4866..</a:t>
            </a:r>
            <a:endParaRPr lang="en-GB" sz="1350"/>
          </a:p>
        </p:txBody>
      </p:sp>
      <p:cxnSp>
        <p:nvCxnSpPr>
          <p:cNvPr id="806" name="Shape 806"/>
          <p:cNvCxnSpPr>
            <a:stCxn id="794" idx="2"/>
            <a:endCxn id="798" idx="0"/>
          </p:cNvCxnSpPr>
          <p:nvPr/>
        </p:nvCxnSpPr>
        <p:spPr>
          <a:xfrm flipH="1">
            <a:off x="2953463" y="2265225"/>
            <a:ext cx="5850" cy="341325"/>
          </a:xfrm>
          <a:prstGeom prst="straightConnector1">
            <a:avLst/>
          </a:prstGeom>
          <a:noFill/>
          <a:ln w="9525" cap="flat" cmpd="sng">
            <a:solidFill>
              <a:schemeClr val="dk2"/>
            </a:solidFill>
            <a:prstDash val="solid"/>
            <a:round/>
            <a:headEnd type="none" w="lg" len="lg"/>
            <a:tailEnd type="none" w="lg" len="lg"/>
          </a:ln>
        </p:spPr>
      </p:cxnSp>
      <p:cxnSp>
        <p:nvCxnSpPr>
          <p:cNvPr id="807" name="Shape 807"/>
          <p:cNvCxnSpPr>
            <a:stCxn id="793" idx="2"/>
            <a:endCxn id="798" idx="2"/>
          </p:cNvCxnSpPr>
          <p:nvPr/>
        </p:nvCxnSpPr>
        <p:spPr>
          <a:xfrm rot="-5400000" flipH="1">
            <a:off x="2437538" y="2329800"/>
            <a:ext cx="457200" cy="328050"/>
          </a:xfrm>
          <a:prstGeom prst="bentConnector2">
            <a:avLst/>
          </a:prstGeom>
          <a:noFill/>
          <a:ln w="9525" cap="flat" cmpd="sng">
            <a:solidFill>
              <a:schemeClr val="dk2"/>
            </a:solidFill>
            <a:prstDash val="solid"/>
            <a:round/>
            <a:headEnd type="none" w="lg" len="lg"/>
            <a:tailEnd type="none" w="lg" len="lg"/>
          </a:ln>
        </p:spPr>
      </p:cxnSp>
      <p:sp>
        <p:nvSpPr>
          <p:cNvPr id="808" name="Shape 808"/>
          <p:cNvSpPr/>
          <p:nvPr/>
        </p:nvSpPr>
        <p:spPr>
          <a:xfrm>
            <a:off x="1430746" y="3277969"/>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809" name="Shape 809"/>
          <p:cNvCxnSpPr>
            <a:stCxn id="796" idx="4"/>
            <a:endCxn id="808" idx="2"/>
          </p:cNvCxnSpPr>
          <p:nvPr/>
        </p:nvCxnSpPr>
        <p:spPr>
          <a:xfrm rot="-5400000" flipH="1">
            <a:off x="975121" y="2938013"/>
            <a:ext cx="612675" cy="298800"/>
          </a:xfrm>
          <a:prstGeom prst="bentConnector2">
            <a:avLst/>
          </a:prstGeom>
          <a:noFill/>
          <a:ln w="9525" cap="flat" cmpd="sng">
            <a:solidFill>
              <a:schemeClr val="dk2"/>
            </a:solidFill>
            <a:prstDash val="solid"/>
            <a:round/>
            <a:headEnd type="none" w="lg" len="lg"/>
            <a:tailEnd type="none" w="lg" len="lg"/>
          </a:ln>
        </p:spPr>
      </p:cxnSp>
      <p:cxnSp>
        <p:nvCxnSpPr>
          <p:cNvPr id="810" name="Shape 810"/>
          <p:cNvCxnSpPr>
            <a:stCxn id="797" idx="4"/>
            <a:endCxn id="808" idx="6"/>
          </p:cNvCxnSpPr>
          <p:nvPr/>
        </p:nvCxnSpPr>
        <p:spPr>
          <a:xfrm rot="5400000">
            <a:off x="1580432" y="2935200"/>
            <a:ext cx="555525" cy="361575"/>
          </a:xfrm>
          <a:prstGeom prst="bentConnector2">
            <a:avLst/>
          </a:prstGeom>
          <a:noFill/>
          <a:ln w="9525" cap="flat" cmpd="sng">
            <a:solidFill>
              <a:schemeClr val="dk2"/>
            </a:solidFill>
            <a:prstDash val="solid"/>
            <a:round/>
            <a:headEnd type="none" w="lg" len="lg"/>
            <a:tailEnd type="none" w="lg" len="lg"/>
          </a:ln>
        </p:spPr>
      </p:cxnSp>
      <p:cxnSp>
        <p:nvCxnSpPr>
          <p:cNvPr id="811" name="Shape 811"/>
          <p:cNvCxnSpPr>
            <a:stCxn id="808" idx="4"/>
            <a:endCxn id="812" idx="2"/>
          </p:cNvCxnSpPr>
          <p:nvPr/>
        </p:nvCxnSpPr>
        <p:spPr>
          <a:xfrm rot="-5400000" flipH="1">
            <a:off x="2153333" y="2910431"/>
            <a:ext cx="527175" cy="1725750"/>
          </a:xfrm>
          <a:prstGeom prst="bentConnector2">
            <a:avLst/>
          </a:prstGeom>
          <a:noFill/>
          <a:ln w="9525" cap="flat" cmpd="sng">
            <a:solidFill>
              <a:schemeClr val="dk2"/>
            </a:solidFill>
            <a:prstDash val="solid"/>
            <a:round/>
            <a:headEnd type="none" w="lg" len="lg"/>
            <a:tailEnd type="none" w="lg" len="lg"/>
          </a:ln>
        </p:spPr>
      </p:cxnSp>
      <p:cxnSp>
        <p:nvCxnSpPr>
          <p:cNvPr id="813" name="Shape 813"/>
          <p:cNvCxnSpPr>
            <a:stCxn id="798" idx="4"/>
            <a:endCxn id="799" idx="2"/>
          </p:cNvCxnSpPr>
          <p:nvPr/>
        </p:nvCxnSpPr>
        <p:spPr>
          <a:xfrm rot="-5400000" flipH="1">
            <a:off x="2831657" y="2959950"/>
            <a:ext cx="569925" cy="326475"/>
          </a:xfrm>
          <a:prstGeom prst="bentConnector2">
            <a:avLst/>
          </a:prstGeom>
          <a:noFill/>
          <a:ln w="9525" cap="flat" cmpd="sng">
            <a:solidFill>
              <a:schemeClr val="dk2"/>
            </a:solidFill>
            <a:prstDash val="solid"/>
            <a:round/>
            <a:headEnd type="none" w="lg" len="lg"/>
            <a:tailEnd type="none" w="lg" len="lg"/>
          </a:ln>
        </p:spPr>
      </p:cxnSp>
      <p:sp>
        <p:nvSpPr>
          <p:cNvPr id="812" name="Shape 812"/>
          <p:cNvSpPr/>
          <p:nvPr/>
        </p:nvSpPr>
        <p:spPr>
          <a:xfrm>
            <a:off x="3279806" y="3920925"/>
            <a:ext cx="246600" cy="23175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endParaRPr sz="1350"/>
          </a:p>
        </p:txBody>
      </p:sp>
      <p:cxnSp>
        <p:nvCxnSpPr>
          <p:cNvPr id="814" name="Shape 814"/>
          <p:cNvCxnSpPr>
            <a:stCxn id="799" idx="4"/>
            <a:endCxn id="812" idx="0"/>
          </p:cNvCxnSpPr>
          <p:nvPr/>
        </p:nvCxnSpPr>
        <p:spPr>
          <a:xfrm>
            <a:off x="3403106" y="3524025"/>
            <a:ext cx="0" cy="396900"/>
          </a:xfrm>
          <a:prstGeom prst="straightConnector1">
            <a:avLst/>
          </a:prstGeom>
          <a:noFill/>
          <a:ln w="9525" cap="flat" cmpd="sng">
            <a:solidFill>
              <a:schemeClr val="dk2"/>
            </a:solidFill>
            <a:prstDash val="solid"/>
            <a:round/>
            <a:headEnd type="none" w="lg" len="lg"/>
            <a:tailEnd type="none" w="lg" len="lg"/>
          </a:ln>
        </p:spPr>
      </p:cxnSp>
      <p:cxnSp>
        <p:nvCxnSpPr>
          <p:cNvPr id="815" name="Shape 815"/>
          <p:cNvCxnSpPr>
            <a:stCxn id="812" idx="4"/>
            <a:endCxn id="805" idx="0"/>
          </p:cNvCxnSpPr>
          <p:nvPr/>
        </p:nvCxnSpPr>
        <p:spPr>
          <a:xfrm flipH="1">
            <a:off x="3401531" y="4152675"/>
            <a:ext cx="1575" cy="222975"/>
          </a:xfrm>
          <a:prstGeom prst="straightConnector1">
            <a:avLst/>
          </a:prstGeom>
          <a:noFill/>
          <a:ln w="9525" cap="flat" cmpd="sng">
            <a:solidFill>
              <a:schemeClr val="dk2"/>
            </a:solidFill>
            <a:prstDash val="solid"/>
            <a:round/>
            <a:headEnd type="none" w="lg" len="lg"/>
            <a:tailEnd type="none" w="lg" len="lg"/>
          </a:ln>
        </p:spPr>
      </p:cxnSp>
      <p:pic>
        <p:nvPicPr>
          <p:cNvPr id="816" name="Shape 816"/>
          <p:cNvPicPr preferRelativeResize="0"/>
          <p:nvPr/>
        </p:nvPicPr>
        <p:blipFill rotWithShape="1">
          <a:blip r:embed="rId1"/>
          <a:srcRect l="4441" t="10647" r="18457" b="8629"/>
          <a:stretch>
            <a:fillRect/>
          </a:stretch>
        </p:blipFill>
        <p:spPr>
          <a:xfrm>
            <a:off x="3924900" y="2926275"/>
            <a:ext cx="5187768" cy="962175"/>
          </a:xfrm>
          <a:prstGeom prst="rect">
            <a:avLst/>
          </a:prstGeom>
          <a:noFill/>
          <a:ln>
            <a:noFill/>
          </a:ln>
        </p:spPr>
      </p:pic>
      <p:pic>
        <p:nvPicPr>
          <p:cNvPr id="817" name="Shape 817"/>
          <p:cNvPicPr preferRelativeResize="0"/>
          <p:nvPr/>
        </p:nvPicPr>
        <p:blipFill>
          <a:blip r:embed="rId2"/>
          <a:stretch>
            <a:fillRect/>
          </a:stretch>
        </p:blipFill>
        <p:spPr>
          <a:xfrm>
            <a:off x="4115775" y="2095845"/>
            <a:ext cx="1134150" cy="657480"/>
          </a:xfrm>
          <a:prstGeom prst="rect">
            <a:avLst/>
          </a:prstGeom>
          <a:noFill/>
          <a:ln>
            <a:noFill/>
          </a:ln>
        </p:spPr>
      </p:pic>
      <p:sp>
        <p:nvSpPr>
          <p:cNvPr id="818" name="Shape 818"/>
          <p:cNvSpPr/>
          <p:nvPr/>
        </p:nvSpPr>
        <p:spPr>
          <a:xfrm>
            <a:off x="6818119" y="2223263"/>
            <a:ext cx="1057950" cy="555525"/>
          </a:xfrm>
          <a:prstGeom prst="wedgeRoundRectCallout">
            <a:avLst>
              <a:gd name="adj1" fmla="val 93451"/>
              <a:gd name="adj2" fmla="val 143270"/>
              <a:gd name="adj3" fmla="val 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Apply to each element of v</a:t>
            </a:r>
            <a:endParaRPr lang="en-GB" sz="1350"/>
          </a:p>
        </p:txBody>
      </p:sp>
      <p:sp>
        <p:nvSpPr>
          <p:cNvPr id="819" name="Shape 819"/>
          <p:cNvSpPr/>
          <p:nvPr/>
        </p:nvSpPr>
        <p:spPr>
          <a:xfrm>
            <a:off x="4644769" y="4061400"/>
            <a:ext cx="1057950" cy="555525"/>
          </a:xfrm>
          <a:prstGeom prst="wedgeRoundRectCallout">
            <a:avLst>
              <a:gd name="adj1" fmla="val 30354"/>
              <a:gd name="adj2" fmla="val -100422"/>
              <a:gd name="adj3" fmla="val 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Reduction function: addition</a:t>
            </a:r>
            <a:endParaRPr lang="en-GB" sz="1350"/>
          </a:p>
        </p:txBody>
      </p:sp>
      <p:sp>
        <p:nvSpPr>
          <p:cNvPr id="820" name="Shape 820"/>
          <p:cNvSpPr/>
          <p:nvPr/>
        </p:nvSpPr>
        <p:spPr>
          <a:xfrm>
            <a:off x="673313" y="3625425"/>
            <a:ext cx="668475" cy="284175"/>
          </a:xfrm>
          <a:prstGeom prst="wedgeRectCallout">
            <a:avLst>
              <a:gd name="adj1" fmla="val 54129"/>
              <a:gd name="adj2" fmla="val -80704"/>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Addition</a:t>
            </a:r>
            <a:endParaRPr lang="en-GB" sz="1350"/>
          </a:p>
        </p:txBody>
      </p:sp>
      <p:sp>
        <p:nvSpPr>
          <p:cNvPr id="821" name="Shape 821"/>
          <p:cNvSpPr/>
          <p:nvPr/>
        </p:nvSpPr>
        <p:spPr>
          <a:xfrm>
            <a:off x="1691035" y="3509550"/>
            <a:ext cx="1134225" cy="341325"/>
          </a:xfrm>
          <a:prstGeom prst="wedgeRectCallout">
            <a:avLst>
              <a:gd name="adj1" fmla="val 12488"/>
              <a:gd name="adj2" fmla="val -405795"/>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Multiplication per element</a:t>
            </a:r>
            <a:endParaRPr lang="en-GB" sz="1350"/>
          </a:p>
        </p:txBody>
      </p:sp>
      <p:sp>
        <p:nvSpPr>
          <p:cNvPr id="822" name="Shape 822"/>
          <p:cNvSpPr/>
          <p:nvPr/>
        </p:nvSpPr>
        <p:spPr>
          <a:xfrm>
            <a:off x="3618338" y="3814800"/>
            <a:ext cx="923400" cy="451125"/>
          </a:xfrm>
          <a:prstGeom prst="wedgeRoundRectCallout">
            <a:avLst>
              <a:gd name="adj1" fmla="val 33396"/>
              <a:gd name="adj2" fmla="val -129996"/>
              <a:gd name="adj3" fmla="val 0"/>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350"/>
              <a:t>Neutral element of reduction</a:t>
            </a:r>
            <a:endParaRPr lang="en-GB" sz="135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Shape 827"/>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What can I do with a Parallel For Each?</a:t>
            </a:r>
            <a:endParaRPr lang="en-GB" sz="2250" b="1"/>
          </a:p>
        </p:txBody>
      </p:sp>
      <p:pic>
        <p:nvPicPr>
          <p:cNvPr id="828" name="Shape 828"/>
          <p:cNvPicPr preferRelativeResize="0"/>
          <p:nvPr/>
        </p:nvPicPr>
        <p:blipFill>
          <a:blip r:embed="rId1"/>
          <a:stretch>
            <a:fillRect/>
          </a:stretch>
        </p:blipFill>
        <p:spPr>
          <a:xfrm>
            <a:off x="577800" y="1536656"/>
            <a:ext cx="2386013" cy="3571875"/>
          </a:xfrm>
          <a:prstGeom prst="rect">
            <a:avLst/>
          </a:prstGeom>
          <a:noFill/>
          <a:ln>
            <a:noFill/>
          </a:ln>
        </p:spPr>
      </p:pic>
      <p:sp>
        <p:nvSpPr>
          <p:cNvPr id="829" name="Shape 829"/>
          <p:cNvSpPr txBox="1"/>
          <p:nvPr/>
        </p:nvSpPr>
        <p:spPr>
          <a:xfrm>
            <a:off x="587944" y="5107031"/>
            <a:ext cx="2432925" cy="351450"/>
          </a:xfrm>
          <a:prstGeom prst="rect">
            <a:avLst/>
          </a:prstGeom>
          <a:noFill/>
          <a:ln>
            <a:noFill/>
          </a:ln>
        </p:spPr>
        <p:txBody>
          <a:bodyPr wrap="square" lIns="68569" tIns="68569" rIns="68569" bIns="68569" anchor="t" anchorCtr="0">
            <a:noAutofit/>
          </a:bodyPr>
          <a:lstStyle/>
          <a:p>
            <a:pPr algn="ctr"/>
            <a:r>
              <a:rPr lang="en-GB" sz="1350" b="1"/>
              <a:t>Intel Core i7 7th generation</a:t>
            </a:r>
            <a:endParaRPr lang="en-GB" sz="1350" b="1"/>
          </a:p>
        </p:txBody>
      </p:sp>
      <p:sp>
        <p:nvSpPr>
          <p:cNvPr id="830" name="Shape 830"/>
          <p:cNvSpPr txBox="1"/>
          <p:nvPr/>
        </p:nvSpPr>
        <p:spPr>
          <a:xfrm>
            <a:off x="3588488" y="2220356"/>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std::fill_n(std::begin(v1),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t>
            </a:r>
            <a:r>
              <a:rPr lang="en-GB" sz="1350">
                <a:solidFill>
                  <a:srgbClr val="00808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for_each</a:t>
            </a:r>
            <a:r>
              <a:rPr lang="en-GB" sz="1350">
                <a:solidFill>
                  <a:srgbClr val="00800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std::begin(v), std::end(v),</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buClr>
                <a:schemeClr val="dk1"/>
              </a:buClr>
              <a:buSzPct val="61000"/>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a:t>
            </a:r>
            <a:r>
              <a:rPr lang="en-GB" sz="1350">
                <a:highlight>
                  <a:srgbClr val="F9F9F9"/>
                </a:highlight>
                <a:latin typeface="Verdana" panose="020B0604030504040204"/>
                <a:ea typeface="Verdana" panose="020B0604030504040204"/>
                <a:cs typeface="Verdana" panose="020B0604030504040204"/>
                <a:sym typeface="Verdana" panose="020B0604030504040204"/>
              </a:rPr>
              <a:t>[=](float f) { f * f + f });</a:t>
            </a:r>
            <a:endParaRPr lang="en-GB" sz="1350">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831" name="Shape 831"/>
          <p:cNvSpPr txBox="1"/>
          <p:nvPr/>
        </p:nvSpPr>
        <p:spPr>
          <a:xfrm>
            <a:off x="3394106" y="3939863"/>
            <a:ext cx="5016375" cy="777600"/>
          </a:xfrm>
          <a:prstGeom prst="rect">
            <a:avLst/>
          </a:prstGeom>
          <a:noFill/>
          <a:ln>
            <a:noFill/>
          </a:ln>
        </p:spPr>
        <p:txBody>
          <a:bodyPr wrap="square" lIns="68569" tIns="68569" rIns="68569" bIns="68569" anchor="t" anchorCtr="0">
            <a:noAutofit/>
          </a:bodyPr>
          <a:lstStyle/>
          <a:p>
            <a:pPr algn="ctr"/>
            <a:r>
              <a:rPr lang="en-GB" b="1">
                <a:solidFill>
                  <a:srgbClr val="CC0000"/>
                </a:solidFill>
              </a:rPr>
              <a:t>Traditional for each uses only one core, </a:t>
            </a:r>
            <a:endParaRPr lang="en-GB" b="1">
              <a:solidFill>
                <a:srgbClr val="CC0000"/>
              </a:solidFill>
            </a:endParaRPr>
          </a:p>
          <a:p>
            <a:pPr algn="ctr"/>
            <a:r>
              <a:rPr lang="en-GB" b="1">
                <a:solidFill>
                  <a:srgbClr val="CC0000"/>
                </a:solidFill>
              </a:rPr>
              <a:t>rest of the die is unutilized!</a:t>
            </a:r>
            <a:endParaRPr lang="en-GB" b="1">
              <a:solidFill>
                <a:srgbClr val="CC0000"/>
              </a:solidFill>
            </a:endParaRPr>
          </a:p>
        </p:txBody>
      </p:sp>
      <p:sp>
        <p:nvSpPr>
          <p:cNvPr id="832" name="Shape 832"/>
          <p:cNvSpPr/>
          <p:nvPr/>
        </p:nvSpPr>
        <p:spPr>
          <a:xfrm>
            <a:off x="658388" y="2382225"/>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10000 elems</a:t>
            </a:r>
            <a:endParaRPr lang="en-GB" sz="900" b="1"/>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What can I do with a Parallel For Each?</a:t>
            </a:r>
            <a:endParaRPr lang="en-GB" sz="2250" b="1"/>
          </a:p>
        </p:txBody>
      </p:sp>
      <p:pic>
        <p:nvPicPr>
          <p:cNvPr id="838" name="Shape 838"/>
          <p:cNvPicPr preferRelativeResize="0"/>
          <p:nvPr/>
        </p:nvPicPr>
        <p:blipFill>
          <a:blip r:embed="rId1"/>
          <a:stretch>
            <a:fillRect/>
          </a:stretch>
        </p:blipFill>
        <p:spPr>
          <a:xfrm>
            <a:off x="577800" y="1536656"/>
            <a:ext cx="2386013" cy="3571875"/>
          </a:xfrm>
          <a:prstGeom prst="rect">
            <a:avLst/>
          </a:prstGeom>
          <a:noFill/>
          <a:ln>
            <a:noFill/>
          </a:ln>
        </p:spPr>
      </p:pic>
      <p:sp>
        <p:nvSpPr>
          <p:cNvPr id="839" name="Shape 839"/>
          <p:cNvSpPr txBox="1"/>
          <p:nvPr/>
        </p:nvSpPr>
        <p:spPr>
          <a:xfrm>
            <a:off x="587944" y="5107031"/>
            <a:ext cx="2432925" cy="351450"/>
          </a:xfrm>
          <a:prstGeom prst="rect">
            <a:avLst/>
          </a:prstGeom>
          <a:noFill/>
          <a:ln>
            <a:noFill/>
          </a:ln>
        </p:spPr>
        <p:txBody>
          <a:bodyPr wrap="square" lIns="68569" tIns="68569" rIns="68569" bIns="68569" anchor="t" anchorCtr="0">
            <a:noAutofit/>
          </a:bodyPr>
          <a:lstStyle/>
          <a:p>
            <a:pPr algn="ctr"/>
            <a:r>
              <a:rPr lang="en-GB" sz="1350" b="1"/>
              <a:t>Intel Core i7 7th generation</a:t>
            </a:r>
            <a:endParaRPr lang="en-GB" sz="1350" b="1"/>
          </a:p>
        </p:txBody>
      </p:sp>
      <p:sp>
        <p:nvSpPr>
          <p:cNvPr id="840" name="Shape 840"/>
          <p:cNvSpPr txBox="1"/>
          <p:nvPr/>
        </p:nvSpPr>
        <p:spPr>
          <a:xfrm>
            <a:off x="3588488" y="2220356"/>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std::fill_n(</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std::execution_policy::par</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t>
            </a:r>
            <a:r>
              <a:rPr lang="en-GB" sz="1350">
                <a:solidFill>
                  <a:srgbClr val="00808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for_each</a:t>
            </a:r>
            <a:r>
              <a:rPr lang="en-GB" sz="1350">
                <a:solidFill>
                  <a:srgbClr val="00800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std::execution_policy::par,</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 std::end(v),</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[=](float f) { f * f + f });</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841" name="Shape 841"/>
          <p:cNvSpPr txBox="1"/>
          <p:nvPr/>
        </p:nvSpPr>
        <p:spPr>
          <a:xfrm>
            <a:off x="3424013" y="4680881"/>
            <a:ext cx="5016375" cy="777600"/>
          </a:xfrm>
          <a:prstGeom prst="rect">
            <a:avLst/>
          </a:prstGeom>
          <a:noFill/>
          <a:ln>
            <a:noFill/>
          </a:ln>
        </p:spPr>
        <p:txBody>
          <a:bodyPr wrap="square" lIns="68569" tIns="68569" rIns="68569" bIns="68569" anchor="t" anchorCtr="0">
            <a:noAutofit/>
          </a:bodyPr>
          <a:lstStyle/>
          <a:p>
            <a:pPr algn="ctr"/>
            <a:r>
              <a:rPr lang="en-GB" b="1">
                <a:solidFill>
                  <a:srgbClr val="CC0000"/>
                </a:solidFill>
              </a:rPr>
              <a:t>Workload is distributed across cores!</a:t>
            </a:r>
            <a:endParaRPr lang="en-GB" b="1">
              <a:solidFill>
                <a:srgbClr val="CC0000"/>
              </a:solidFill>
            </a:endParaRPr>
          </a:p>
          <a:p>
            <a:pPr algn="ctr"/>
            <a:endParaRPr sz="1350" b="1"/>
          </a:p>
          <a:p>
            <a:pPr algn="ctr"/>
            <a:r>
              <a:rPr lang="en-GB" sz="1350"/>
              <a:t>(mileage may vary, implementation-specific behaviour)</a:t>
            </a:r>
            <a:endParaRPr lang="en-GB" sz="1350"/>
          </a:p>
        </p:txBody>
      </p:sp>
      <p:sp>
        <p:nvSpPr>
          <p:cNvPr id="842" name="Shape 842"/>
          <p:cNvSpPr/>
          <p:nvPr/>
        </p:nvSpPr>
        <p:spPr>
          <a:xfrm>
            <a:off x="658388" y="2382225"/>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43" name="Shape 843"/>
          <p:cNvSpPr/>
          <p:nvPr/>
        </p:nvSpPr>
        <p:spPr>
          <a:xfrm>
            <a:off x="1915688" y="2382225"/>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44" name="Shape 844"/>
          <p:cNvSpPr/>
          <p:nvPr/>
        </p:nvSpPr>
        <p:spPr>
          <a:xfrm>
            <a:off x="658388" y="3096281"/>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45" name="Shape 845"/>
          <p:cNvSpPr/>
          <p:nvPr/>
        </p:nvSpPr>
        <p:spPr>
          <a:xfrm>
            <a:off x="1856719" y="3096281"/>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Shape 850"/>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What can I do with a Parallel For Each?</a:t>
            </a:r>
            <a:endParaRPr lang="en-GB" sz="2250" b="1"/>
          </a:p>
        </p:txBody>
      </p:sp>
      <p:pic>
        <p:nvPicPr>
          <p:cNvPr id="851" name="Shape 851"/>
          <p:cNvPicPr preferRelativeResize="0"/>
          <p:nvPr/>
        </p:nvPicPr>
        <p:blipFill>
          <a:blip r:embed="rId1"/>
          <a:stretch>
            <a:fillRect/>
          </a:stretch>
        </p:blipFill>
        <p:spPr>
          <a:xfrm>
            <a:off x="577800" y="1536656"/>
            <a:ext cx="2386013" cy="3571875"/>
          </a:xfrm>
          <a:prstGeom prst="rect">
            <a:avLst/>
          </a:prstGeom>
          <a:noFill/>
          <a:ln>
            <a:noFill/>
          </a:ln>
        </p:spPr>
      </p:pic>
      <p:sp>
        <p:nvSpPr>
          <p:cNvPr id="852" name="Shape 852"/>
          <p:cNvSpPr txBox="1"/>
          <p:nvPr/>
        </p:nvSpPr>
        <p:spPr>
          <a:xfrm>
            <a:off x="587944" y="5107031"/>
            <a:ext cx="2432925" cy="351450"/>
          </a:xfrm>
          <a:prstGeom prst="rect">
            <a:avLst/>
          </a:prstGeom>
          <a:noFill/>
          <a:ln>
            <a:noFill/>
          </a:ln>
        </p:spPr>
        <p:txBody>
          <a:bodyPr wrap="square" lIns="68569" tIns="68569" rIns="68569" bIns="68569" anchor="t" anchorCtr="0">
            <a:noAutofit/>
          </a:bodyPr>
          <a:lstStyle/>
          <a:p>
            <a:pPr algn="ctr"/>
            <a:r>
              <a:rPr lang="en-GB" sz="1350" b="1"/>
              <a:t>Intel Core i7 7th generation</a:t>
            </a:r>
            <a:endParaRPr lang="en-GB" sz="1350" b="1"/>
          </a:p>
        </p:txBody>
      </p:sp>
      <p:sp>
        <p:nvSpPr>
          <p:cNvPr id="853" name="Shape 853"/>
          <p:cNvSpPr txBox="1"/>
          <p:nvPr/>
        </p:nvSpPr>
        <p:spPr>
          <a:xfrm>
            <a:off x="3588488" y="2220356"/>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std::fill_n(</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std::execution_policy::par</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t>
            </a:r>
            <a:r>
              <a:rPr lang="en-GB" sz="1350">
                <a:solidFill>
                  <a:srgbClr val="00808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for_each</a:t>
            </a:r>
            <a:r>
              <a:rPr lang="en-GB" sz="1350">
                <a:solidFill>
                  <a:srgbClr val="00800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std::execution_policy::par,</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 std::end(v),</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[=](float f) { f * f + f });</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854" name="Shape 854"/>
          <p:cNvSpPr txBox="1"/>
          <p:nvPr/>
        </p:nvSpPr>
        <p:spPr>
          <a:xfrm>
            <a:off x="3424013" y="4680881"/>
            <a:ext cx="5016375" cy="777600"/>
          </a:xfrm>
          <a:prstGeom prst="rect">
            <a:avLst/>
          </a:prstGeom>
          <a:noFill/>
          <a:ln>
            <a:noFill/>
          </a:ln>
        </p:spPr>
        <p:txBody>
          <a:bodyPr wrap="square" lIns="68569" tIns="68569" rIns="68569" bIns="68569" anchor="t" anchorCtr="0">
            <a:noAutofit/>
          </a:bodyPr>
          <a:lstStyle/>
          <a:p>
            <a:pPr algn="ctr"/>
            <a:r>
              <a:rPr lang="en-GB" b="1">
                <a:solidFill>
                  <a:srgbClr val="CC0000"/>
                </a:solidFill>
              </a:rPr>
              <a:t>Workload is distributed across cores!</a:t>
            </a:r>
            <a:endParaRPr lang="en-GB" b="1">
              <a:solidFill>
                <a:srgbClr val="CC0000"/>
              </a:solidFill>
            </a:endParaRPr>
          </a:p>
          <a:p>
            <a:pPr algn="ctr"/>
            <a:endParaRPr sz="1350" b="1"/>
          </a:p>
          <a:p>
            <a:pPr algn="ctr"/>
            <a:r>
              <a:rPr lang="en-GB" sz="1350"/>
              <a:t>(mileage may vary, implementation-specific behaviour)</a:t>
            </a:r>
            <a:endParaRPr lang="en-GB" sz="1350"/>
          </a:p>
        </p:txBody>
      </p:sp>
      <p:sp>
        <p:nvSpPr>
          <p:cNvPr id="855" name="Shape 855"/>
          <p:cNvSpPr/>
          <p:nvPr/>
        </p:nvSpPr>
        <p:spPr>
          <a:xfrm>
            <a:off x="658388" y="2382225"/>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56" name="Shape 856"/>
          <p:cNvSpPr/>
          <p:nvPr/>
        </p:nvSpPr>
        <p:spPr>
          <a:xfrm>
            <a:off x="1915688" y="2382225"/>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57" name="Shape 857"/>
          <p:cNvSpPr/>
          <p:nvPr/>
        </p:nvSpPr>
        <p:spPr>
          <a:xfrm>
            <a:off x="658388" y="3096281"/>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58" name="Shape 858"/>
          <p:cNvSpPr/>
          <p:nvPr/>
        </p:nvSpPr>
        <p:spPr>
          <a:xfrm>
            <a:off x="1856719" y="3096281"/>
            <a:ext cx="807525" cy="45112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2500 elems</a:t>
            </a:r>
            <a:endParaRPr lang="en-GB" sz="900" b="1"/>
          </a:p>
        </p:txBody>
      </p:sp>
      <p:sp>
        <p:nvSpPr>
          <p:cNvPr id="859" name="Shape 859"/>
          <p:cNvSpPr/>
          <p:nvPr/>
        </p:nvSpPr>
        <p:spPr>
          <a:xfrm>
            <a:off x="3128869" y="4119281"/>
            <a:ext cx="1755225" cy="561600"/>
          </a:xfrm>
          <a:prstGeom prst="wedgeRoundRectCallout">
            <a:avLst>
              <a:gd name="adj1" fmla="val -92209"/>
              <a:gd name="adj2" fmla="val 19438"/>
              <a:gd name="adj3" fmla="val 0"/>
            </a:avLst>
          </a:prstGeom>
          <a:solidFill>
            <a:srgbClr val="E69138"/>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r>
              <a:rPr lang="en-GB" sz="1500"/>
              <a:t>What about this part?</a:t>
            </a:r>
            <a:endParaRPr lang="en-GB" sz="150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subTitle" idx="1"/>
          </p:nvPr>
        </p:nvSpPr>
        <p:spPr>
          <a:xfrm>
            <a:off x="1371600" y="4888774"/>
            <a:ext cx="6400799" cy="803366"/>
          </a:xfrm>
          <a:prstGeom prst="rect">
            <a:avLst/>
          </a:prstGeom>
          <a:noFill/>
          <a:ln>
            <a:noFill/>
          </a:ln>
        </p:spPr>
        <p:txBody>
          <a:bodyPr vert="horz" lIns="81583" tIns="40792" rIns="81583" bIns="40792" rtlCol="0" anchor="t" anchorCtr="0">
            <a:noAutofit/>
          </a:bodyPr>
          <a:lstStyle/>
          <a:p>
            <a:pPr>
              <a:buSzPct val="25000"/>
            </a:pPr>
            <a:endParaRPr lang="en-US" dirty="0"/>
          </a:p>
        </p:txBody>
      </p:sp>
      <p:pic>
        <p:nvPicPr>
          <p:cNvPr id="706" name="Shape 706" descr="C:\Users\ntrevett\Khronos\Logos\SYCL_500px_Nov14.png"/>
          <p:cNvPicPr preferRelativeResize="0"/>
          <p:nvPr/>
        </p:nvPicPr>
        <p:blipFill rotWithShape="1">
          <a:blip r:embed="rId1"/>
          <a:srcRect/>
          <a:stretch>
            <a:fillRect/>
          </a:stretch>
        </p:blipFill>
        <p:spPr>
          <a:xfrm>
            <a:off x="2890000" y="3207105"/>
            <a:ext cx="3364000" cy="1529249"/>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698501" y="1016001"/>
            <a:ext cx="8318499" cy="527844"/>
          </a:xfrm>
          <a:prstGeom prst="rect">
            <a:avLst/>
          </a:prstGeom>
          <a:noFill/>
          <a:ln>
            <a:noFill/>
          </a:ln>
        </p:spPr>
        <p:txBody>
          <a:bodyPr vert="horz" lIns="81583" tIns="40792" rIns="81583" bIns="40792" rtlCol="0" anchor="ctr" anchorCtr="0">
            <a:noAutofit/>
          </a:bodyPr>
          <a:lstStyle/>
          <a:p>
            <a:pPr>
              <a:spcBef>
                <a:spcPts val="0"/>
              </a:spcBef>
              <a:buSzPct val="25000"/>
            </a:pPr>
            <a:r>
              <a:rPr lang="en-US" sz="2915" b="1">
                <a:solidFill>
                  <a:schemeClr val="dk1"/>
                </a:solidFill>
                <a:latin typeface="Trebuchet MS" panose="020B0603020202020204"/>
                <a:ea typeface="Trebuchet MS" panose="020B0603020202020204"/>
                <a:cs typeface="Trebuchet MS" panose="020B0603020202020204"/>
                <a:sym typeface="Trebuchet MS" panose="020B0603020202020204"/>
              </a:rPr>
              <a:t>Khronos APIs Connect Software to Silicon</a:t>
            </a:r>
            <a:endParaRPr lang="en-US" sz="291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28" name="Shape 228"/>
          <p:cNvSpPr/>
          <p:nvPr/>
        </p:nvSpPr>
        <p:spPr>
          <a:xfrm>
            <a:off x="6598919" y="1909783"/>
            <a:ext cx="2164080" cy="2540000"/>
          </a:xfrm>
          <a:prstGeom prst="flowChartCollate">
            <a:avLst/>
          </a:prstGeom>
          <a:gradFill>
            <a:gsLst>
              <a:gs pos="0">
                <a:srgbClr val="D8D8D8"/>
              </a:gs>
              <a:gs pos="50000">
                <a:schemeClr val="lt1"/>
              </a:gs>
              <a:gs pos="100000">
                <a:srgbClr val="D8D8D8"/>
              </a:gs>
            </a:gsLst>
            <a:lin ang="5400000" scaled="0"/>
          </a:gradFill>
          <a:ln>
            <a:noFill/>
          </a:ln>
        </p:spPr>
        <p:txBody>
          <a:bodyPr lIns="76188" tIns="38083" rIns="76188" bIns="38083" anchor="ctr" anchorCtr="0">
            <a:noAutofit/>
          </a:bodyPr>
          <a:lstStyle/>
          <a:p>
            <a:pPr algn="ctr">
              <a:lnSpc>
                <a:spcPct val="99000"/>
              </a:lnSpc>
            </a:pPr>
            <a:endParaRPr sz="1335">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pic>
        <p:nvPicPr>
          <p:cNvPr id="229" name="Shape 229" descr="Khronos_500px_Nov14.png"/>
          <p:cNvPicPr preferRelativeResize="0"/>
          <p:nvPr/>
        </p:nvPicPr>
        <p:blipFill rotWithShape="1">
          <a:blip r:embed="rId1"/>
          <a:srcRect/>
          <a:stretch>
            <a:fillRect/>
          </a:stretch>
        </p:blipFill>
        <p:spPr>
          <a:xfrm>
            <a:off x="7032553" y="2614042"/>
            <a:ext cx="1322892" cy="1311377"/>
          </a:xfrm>
          <a:prstGeom prst="rect">
            <a:avLst/>
          </a:prstGeom>
          <a:noFill/>
          <a:ln>
            <a:noFill/>
          </a:ln>
        </p:spPr>
      </p:pic>
      <p:sp>
        <p:nvSpPr>
          <p:cNvPr id="230" name="Shape 230"/>
          <p:cNvSpPr txBox="1"/>
          <p:nvPr/>
        </p:nvSpPr>
        <p:spPr>
          <a:xfrm>
            <a:off x="7084057" y="2002846"/>
            <a:ext cx="1219884" cy="381622"/>
          </a:xfrm>
          <a:prstGeom prst="rect">
            <a:avLst/>
          </a:prstGeom>
          <a:noFill/>
          <a:ln>
            <a:noFill/>
          </a:ln>
        </p:spPr>
        <p:txBody>
          <a:bodyPr lIns="76188" tIns="38083" rIns="76188" bIns="38083" anchor="t" anchorCtr="0">
            <a:noAutofit/>
          </a:bodyPr>
          <a:lstStyle/>
          <a:p>
            <a:pPr>
              <a:lnSpc>
                <a:spcPct val="99000"/>
              </a:lnSpc>
              <a:buSzPct val="25000"/>
            </a:pPr>
            <a:r>
              <a:rPr lang="en-US" sz="2000" b="1">
                <a:solidFill>
                  <a:srgbClr val="000000"/>
                </a:solidFill>
                <a:latin typeface="Trebuchet MS" panose="020B0603020202020204"/>
                <a:ea typeface="Trebuchet MS" panose="020B0603020202020204"/>
                <a:cs typeface="Trebuchet MS" panose="020B0603020202020204"/>
                <a:sym typeface="Trebuchet MS" panose="020B0603020202020204"/>
              </a:rPr>
              <a:t>Software</a:t>
            </a:r>
            <a:endParaRPr lang="en-US" sz="2000" b="1">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31" name="Shape 231"/>
          <p:cNvSpPr txBox="1"/>
          <p:nvPr/>
        </p:nvSpPr>
        <p:spPr>
          <a:xfrm>
            <a:off x="7223652" y="3793021"/>
            <a:ext cx="940696" cy="381622"/>
          </a:xfrm>
          <a:prstGeom prst="rect">
            <a:avLst/>
          </a:prstGeom>
          <a:noFill/>
          <a:ln>
            <a:noFill/>
          </a:ln>
        </p:spPr>
        <p:txBody>
          <a:bodyPr lIns="76188" tIns="38083" rIns="76188" bIns="38083" anchor="t" anchorCtr="0">
            <a:noAutofit/>
          </a:bodyPr>
          <a:lstStyle/>
          <a:p>
            <a:pPr>
              <a:lnSpc>
                <a:spcPct val="99000"/>
              </a:lnSpc>
              <a:buSzPct val="25000"/>
            </a:pPr>
            <a:r>
              <a:rPr lang="en-US" sz="2000" b="1">
                <a:solidFill>
                  <a:srgbClr val="000000"/>
                </a:solidFill>
                <a:latin typeface="Trebuchet MS" panose="020B0603020202020204"/>
                <a:ea typeface="Trebuchet MS" panose="020B0603020202020204"/>
                <a:cs typeface="Trebuchet MS" panose="020B0603020202020204"/>
                <a:sym typeface="Trebuchet MS" panose="020B0603020202020204"/>
              </a:rPr>
              <a:t>Silicon</a:t>
            </a:r>
            <a:endParaRPr lang="en-US" sz="2000" b="1">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32" name="Shape 232"/>
          <p:cNvSpPr txBox="1"/>
          <p:nvPr/>
        </p:nvSpPr>
        <p:spPr>
          <a:xfrm>
            <a:off x="663547" y="4867973"/>
            <a:ext cx="7908953" cy="889559"/>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t>Khronos is an International Industry Consortium of over 100 companies creating </a:t>
            </a:r>
            <a:b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t>royalty-free, </a:t>
            </a:r>
            <a:r>
              <a:rPr lang="en-US" sz="1335" b="1">
                <a:solidFill>
                  <a:srgbClr val="C00000"/>
                </a:solidFill>
                <a:latin typeface="Trebuchet MS" panose="020B0603020202020204"/>
                <a:ea typeface="Trebuchet MS" panose="020B0603020202020204"/>
                <a:cs typeface="Trebuchet MS" panose="020B0603020202020204"/>
                <a:sym typeface="Trebuchet MS" panose="020B0603020202020204"/>
              </a:rPr>
              <a:t>open standard APIs </a:t>
            </a:r>
            <a: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t>to enable software to access hardware acceleration for </a:t>
            </a:r>
            <a:b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335" b="1">
                <a:solidFill>
                  <a:srgbClr val="C00000"/>
                </a:solidFill>
                <a:latin typeface="Trebuchet MS" panose="020B0603020202020204"/>
                <a:ea typeface="Trebuchet MS" panose="020B0603020202020204"/>
                <a:cs typeface="Trebuchet MS" panose="020B0603020202020204"/>
                <a:sym typeface="Trebuchet MS" panose="020B0603020202020204"/>
              </a:rPr>
              <a:t>3D graphics, Virtual and Augmented Reality, Parallel Computing, </a:t>
            </a:r>
            <a:br>
              <a:rPr lang="en-US" sz="1335" b="1">
                <a:solidFill>
                  <a:srgbClr val="C00000"/>
                </a:solidFill>
                <a:latin typeface="Trebuchet MS" panose="020B0603020202020204"/>
                <a:ea typeface="Trebuchet MS" panose="020B0603020202020204"/>
                <a:cs typeface="Trebuchet MS" panose="020B0603020202020204"/>
                <a:sym typeface="Trebuchet MS" panose="020B0603020202020204"/>
              </a:rPr>
            </a:br>
            <a:r>
              <a:rPr lang="en-US" sz="1335" b="1">
                <a:solidFill>
                  <a:srgbClr val="C00000"/>
                </a:solidFill>
                <a:latin typeface="Trebuchet MS" panose="020B0603020202020204"/>
                <a:ea typeface="Trebuchet MS" panose="020B0603020202020204"/>
                <a:cs typeface="Trebuchet MS" panose="020B0603020202020204"/>
                <a:sym typeface="Trebuchet MS" panose="020B0603020202020204"/>
              </a:rPr>
              <a:t>Neural Networks and Vision Processing</a:t>
            </a:r>
            <a:endParaRPr lang="en-US" sz="133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pic>
        <p:nvPicPr>
          <p:cNvPr id="233" name="Shape 233"/>
          <p:cNvPicPr preferRelativeResize="0"/>
          <p:nvPr/>
        </p:nvPicPr>
        <p:blipFill rotWithShape="1">
          <a:blip r:embed="rId2"/>
          <a:srcRect/>
          <a:stretch>
            <a:fillRect/>
          </a:stretch>
        </p:blipFill>
        <p:spPr>
          <a:xfrm>
            <a:off x="774916" y="1556300"/>
            <a:ext cx="5587999" cy="3234686"/>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rot="5400000" flipH="1">
            <a:off x="6699251" y="4460963"/>
            <a:ext cx="888999" cy="1587499"/>
          </a:xfrm>
          <a:prstGeom prst="downArrow">
            <a:avLst>
              <a:gd name="adj1" fmla="val 59102"/>
              <a:gd name="adj2" fmla="val 50000"/>
            </a:avLst>
          </a:prstGeom>
          <a:gradFill>
            <a:gsLst>
              <a:gs pos="0">
                <a:schemeClr val="lt1"/>
              </a:gs>
              <a:gs pos="50000">
                <a:srgbClr val="D8D8D8"/>
              </a:gs>
              <a:gs pos="100000">
                <a:schemeClr val="lt1"/>
              </a:gs>
            </a:gsLst>
            <a:lin ang="5400000" scaled="0"/>
          </a:gradFill>
          <a:ln>
            <a:noFill/>
          </a:ln>
        </p:spPr>
        <p:txBody>
          <a:bodyPr lIns="76188" tIns="38083" rIns="76188" bIns="38083" anchor="t" anchorCtr="0">
            <a:noAutofit/>
          </a:bodyPr>
          <a:lstStyle/>
          <a:p>
            <a:pPr>
              <a:lnSpc>
                <a:spcPct val="99000"/>
              </a:lnSpc>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269" name="Shape 269"/>
          <p:cNvSpPr txBox="1">
            <a:spLocks noGrp="1"/>
          </p:cNvSpPr>
          <p:nvPr>
            <p:ph type="title"/>
          </p:nvPr>
        </p:nvSpPr>
        <p:spPr>
          <a:xfrm>
            <a:off x="698501" y="1016001"/>
            <a:ext cx="8381999" cy="527844"/>
          </a:xfrm>
          <a:prstGeom prst="rect">
            <a:avLst/>
          </a:prstGeom>
          <a:noFill/>
          <a:ln>
            <a:noFill/>
          </a:ln>
        </p:spPr>
        <p:txBody>
          <a:bodyPr vert="horz" lIns="81583" tIns="40792" rIns="81583" bIns="40792" rtlCol="0" anchor="ctr" anchorCtr="0">
            <a:noAutofit/>
          </a:bodyPr>
          <a:lstStyle/>
          <a:p>
            <a:pPr>
              <a:buSzPct val="25000"/>
            </a:pPr>
            <a:r>
              <a:rPr lang="en-US"/>
              <a:t>OpenCL – Low-level Parallel Programing</a:t>
            </a:r>
            <a:endParaRPr lang="en-US"/>
          </a:p>
        </p:txBody>
      </p:sp>
      <p:sp>
        <p:nvSpPr>
          <p:cNvPr id="270" name="Shape 270"/>
          <p:cNvSpPr txBox="1">
            <a:spLocks noGrp="1"/>
          </p:cNvSpPr>
          <p:nvPr>
            <p:ph type="body" idx="1"/>
          </p:nvPr>
        </p:nvSpPr>
        <p:spPr>
          <a:xfrm>
            <a:off x="698501" y="1524001"/>
            <a:ext cx="8381999" cy="4190999"/>
          </a:xfrm>
          <a:prstGeom prst="rect">
            <a:avLst/>
          </a:prstGeom>
          <a:noFill/>
          <a:ln>
            <a:noFill/>
          </a:ln>
        </p:spPr>
        <p:txBody>
          <a:bodyPr vert="horz" lIns="81583" tIns="40792" rIns="81583" bIns="40792" rtlCol="0" anchor="t" anchorCtr="0">
            <a:noAutofit/>
          </a:bodyPr>
          <a:lstStyle/>
          <a:p>
            <a:pPr indent="-149860">
              <a:spcBef>
                <a:spcPts val="0"/>
              </a:spcBef>
              <a:buClr>
                <a:srgbClr val="FF0000"/>
              </a:buClr>
              <a:buSzPct val="100000"/>
              <a:buFont typeface="Trebuchet MS" panose="020B0603020202020204"/>
              <a:buChar char="•"/>
            </a:pPr>
            <a:r>
              <a:rPr lang="en-US"/>
              <a:t>Low-level, explicit programming of heterogeneous parallel compute resources</a:t>
            </a:r>
            <a:endParaRPr lang="en-US"/>
          </a:p>
          <a:p>
            <a:pPr lvl="1" indent="-163830">
              <a:buClr>
                <a:srgbClr val="FF0000"/>
              </a:buClr>
              <a:buSzPct val="100000"/>
              <a:buFont typeface="Times New Roman" panose="02020603050405020304"/>
              <a:buChar char="-"/>
            </a:pPr>
            <a:r>
              <a:rPr lang="en-US"/>
              <a:t>One code tree can be executed on CPUs, GPUs, DSPs and FPGA …</a:t>
            </a:r>
            <a:endParaRPr lang="en-US"/>
          </a:p>
          <a:p>
            <a:pPr indent="-149860">
              <a:buClr>
                <a:srgbClr val="FF0000"/>
              </a:buClr>
              <a:buSzPct val="100000"/>
              <a:buFont typeface="Trebuchet MS" panose="020B0603020202020204"/>
              <a:buChar char="•"/>
            </a:pPr>
            <a:r>
              <a:rPr lang="en-US"/>
              <a:t>OpenCL C or C++ language to write kernel programs to execute on any compute device</a:t>
            </a:r>
            <a:endParaRPr lang="en-US"/>
          </a:p>
          <a:p>
            <a:pPr lvl="1" indent="-163830">
              <a:buClr>
                <a:srgbClr val="FF0000"/>
              </a:buClr>
              <a:buSzPct val="100000"/>
              <a:buFont typeface="Times New Roman" panose="02020603050405020304"/>
              <a:buChar char="-"/>
            </a:pPr>
            <a:r>
              <a:rPr lang="en-US"/>
              <a:t>Platform Layer API - to query, select and initialize compute devices</a:t>
            </a:r>
            <a:endParaRPr lang="en-US"/>
          </a:p>
          <a:p>
            <a:pPr lvl="1" indent="-163830">
              <a:buClr>
                <a:srgbClr val="FF0000"/>
              </a:buClr>
              <a:buSzPct val="100000"/>
              <a:buFont typeface="Times New Roman" panose="02020603050405020304"/>
              <a:buChar char="-"/>
            </a:pPr>
            <a:r>
              <a:rPr lang="en-US"/>
              <a:t>Runtime API - to build and execute kernels programs on multiple devices</a:t>
            </a:r>
            <a:endParaRPr lang="en-US"/>
          </a:p>
          <a:p>
            <a:pPr indent="-149860">
              <a:buClr>
                <a:srgbClr val="FF0000"/>
              </a:buClr>
              <a:buSzPct val="100000"/>
              <a:buFont typeface="Trebuchet MS" panose="020B0603020202020204"/>
              <a:buChar char="•"/>
            </a:pPr>
            <a:r>
              <a:rPr lang="en-US"/>
              <a:t>The programmer gets to control:</a:t>
            </a:r>
            <a:endParaRPr lang="en-US"/>
          </a:p>
          <a:p>
            <a:pPr lvl="1" indent="-163830">
              <a:buClr>
                <a:srgbClr val="FF0000"/>
              </a:buClr>
              <a:buSzPct val="100000"/>
              <a:buFont typeface="Times New Roman" panose="02020603050405020304"/>
              <a:buChar char="-"/>
            </a:pPr>
            <a:r>
              <a:rPr lang="en-US"/>
              <a:t>What programs execute on what device </a:t>
            </a:r>
            <a:endParaRPr lang="en-US"/>
          </a:p>
          <a:p>
            <a:pPr lvl="1" indent="-163830">
              <a:buClr>
                <a:srgbClr val="FF0000"/>
              </a:buClr>
              <a:buSzPct val="100000"/>
              <a:buFont typeface="Times New Roman" panose="02020603050405020304"/>
              <a:buChar char="-"/>
            </a:pPr>
            <a:r>
              <a:rPr lang="en-US"/>
              <a:t>Where data is stored in various speed and size memories in the system</a:t>
            </a:r>
            <a:endParaRPr lang="en-US"/>
          </a:p>
          <a:p>
            <a:pPr lvl="1" indent="-163830">
              <a:buClr>
                <a:srgbClr val="FF0000"/>
              </a:buClr>
              <a:buSzPct val="100000"/>
              <a:buFont typeface="Times New Roman" panose="02020603050405020304"/>
              <a:buChar char="-"/>
            </a:pPr>
            <a:r>
              <a:rPr lang="en-US"/>
              <a:t>When programs are run, and what operations are dependent on earlier operations</a:t>
            </a:r>
            <a:endParaRPr lang="en-US"/>
          </a:p>
          <a:p>
            <a:pPr lvl="1" indent="-163830">
              <a:buClr>
                <a:srgbClr val="FF0000"/>
              </a:buClr>
              <a:buSzPct val="100000"/>
            </a:pPr>
          </a:p>
        </p:txBody>
      </p:sp>
      <p:sp>
        <p:nvSpPr>
          <p:cNvPr id="271" name="Shape 271"/>
          <p:cNvSpPr/>
          <p:nvPr/>
        </p:nvSpPr>
        <p:spPr>
          <a:xfrm rot="-5400000">
            <a:off x="3270251" y="4460964"/>
            <a:ext cx="888999" cy="1587498"/>
          </a:xfrm>
          <a:prstGeom prst="downArrow">
            <a:avLst>
              <a:gd name="adj1" fmla="val 57585"/>
              <a:gd name="adj2" fmla="val 50000"/>
            </a:avLst>
          </a:prstGeom>
          <a:gradFill>
            <a:gsLst>
              <a:gs pos="0">
                <a:schemeClr val="lt1"/>
              </a:gs>
              <a:gs pos="50000">
                <a:srgbClr val="D8D8D8"/>
              </a:gs>
              <a:gs pos="100000">
                <a:schemeClr val="lt1"/>
              </a:gs>
            </a:gsLst>
            <a:lin ang="5400000" scaled="0"/>
          </a:gradFill>
          <a:ln>
            <a:noFill/>
          </a:ln>
        </p:spPr>
        <p:txBody>
          <a:bodyPr lIns="76188" tIns="38083" rIns="76188" bIns="38083" anchor="t" anchorCtr="0">
            <a:noAutofit/>
          </a:bodyPr>
          <a:lstStyle/>
          <a:p>
            <a:pPr>
              <a:lnSpc>
                <a:spcPct val="99000"/>
              </a:lnSpc>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272" name="Shape 272"/>
          <p:cNvSpPr/>
          <p:nvPr/>
        </p:nvSpPr>
        <p:spPr>
          <a:xfrm>
            <a:off x="2286000" y="4785277"/>
            <a:ext cx="635000" cy="571499"/>
          </a:xfrm>
          <a:prstGeom prst="snip1Rect">
            <a:avLst>
              <a:gd name="adj" fmla="val 16667"/>
            </a:avLst>
          </a:prstGeom>
          <a:solidFill>
            <a:srgbClr val="FFFF99"/>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t" anchorCtr="0">
            <a:noAutofit/>
          </a:bodyPr>
          <a:lstStyle/>
          <a:p>
            <a:pPr>
              <a:lnSpc>
                <a:spcPct val="99000"/>
              </a:lnSpc>
              <a:buSzPct val="25000"/>
            </a:pPr>
            <a:r>
              <a:rPr lang="en-US" sz="835" b="1">
                <a:solidFill>
                  <a:schemeClr val="dk1"/>
                </a:solidFill>
                <a:latin typeface="Courier New" panose="02070309020205020404"/>
                <a:ea typeface="Courier New" panose="02070309020205020404"/>
                <a:cs typeface="Courier New" panose="02070309020205020404"/>
                <a:sym typeface="Courier New" panose="02070309020205020404"/>
              </a:rPr>
              <a:t>OpenCL Kernel Code</a:t>
            </a:r>
            <a:endParaRPr lang="en-US" sz="835"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273" name="Shape 273"/>
          <p:cNvSpPr/>
          <p:nvPr/>
        </p:nvSpPr>
        <p:spPr>
          <a:xfrm>
            <a:off x="2413000" y="4912277"/>
            <a:ext cx="635000" cy="571499"/>
          </a:xfrm>
          <a:prstGeom prst="snip1Rect">
            <a:avLst>
              <a:gd name="adj" fmla="val 16667"/>
            </a:avLst>
          </a:prstGeom>
          <a:solidFill>
            <a:srgbClr val="FFFF99"/>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t" anchorCtr="0">
            <a:noAutofit/>
          </a:bodyPr>
          <a:lstStyle/>
          <a:p>
            <a:pPr>
              <a:lnSpc>
                <a:spcPct val="99000"/>
              </a:lnSpc>
              <a:buSzPct val="25000"/>
            </a:pPr>
            <a:r>
              <a:rPr lang="en-US" sz="835" b="1">
                <a:solidFill>
                  <a:schemeClr val="dk1"/>
                </a:solidFill>
                <a:latin typeface="Courier New" panose="02070309020205020404"/>
                <a:ea typeface="Courier New" panose="02070309020205020404"/>
                <a:cs typeface="Courier New" panose="02070309020205020404"/>
                <a:sym typeface="Courier New" panose="02070309020205020404"/>
              </a:rPr>
              <a:t>OpenCL Kernel Code</a:t>
            </a:r>
            <a:endParaRPr lang="en-US" sz="835"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274" name="Shape 274"/>
          <p:cNvSpPr/>
          <p:nvPr/>
        </p:nvSpPr>
        <p:spPr>
          <a:xfrm>
            <a:off x="2540000" y="5039277"/>
            <a:ext cx="635000" cy="571499"/>
          </a:xfrm>
          <a:prstGeom prst="snip1Rect">
            <a:avLst>
              <a:gd name="adj" fmla="val 16667"/>
            </a:avLst>
          </a:prstGeom>
          <a:solidFill>
            <a:srgbClr val="FFFF99"/>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t" anchorCtr="0">
            <a:noAutofit/>
          </a:bodyPr>
          <a:lstStyle/>
          <a:p>
            <a:pPr>
              <a:lnSpc>
                <a:spcPct val="99000"/>
              </a:lnSpc>
              <a:buSzPct val="25000"/>
            </a:pPr>
            <a:r>
              <a:rPr lang="en-US" sz="835" b="1">
                <a:solidFill>
                  <a:schemeClr val="dk1"/>
                </a:solidFill>
                <a:latin typeface="Courier New" panose="02070309020205020404"/>
                <a:ea typeface="Courier New" panose="02070309020205020404"/>
                <a:cs typeface="Courier New" panose="02070309020205020404"/>
                <a:sym typeface="Courier New" panose="02070309020205020404"/>
              </a:rPr>
              <a:t>OpenCL Kernel Code</a:t>
            </a:r>
            <a:endParaRPr lang="en-US" sz="835"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275" name="Shape 275"/>
          <p:cNvSpPr/>
          <p:nvPr/>
        </p:nvSpPr>
        <p:spPr>
          <a:xfrm>
            <a:off x="2667000" y="5166277"/>
            <a:ext cx="635000" cy="571499"/>
          </a:xfrm>
          <a:prstGeom prst="snip1Rect">
            <a:avLst>
              <a:gd name="adj" fmla="val 16667"/>
            </a:avLst>
          </a:prstGeom>
          <a:solidFill>
            <a:srgbClr val="FFFF99"/>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t" anchorCtr="0">
            <a:noAutofit/>
          </a:bodyPr>
          <a:lstStyle/>
          <a:p>
            <a:pPr>
              <a:lnSpc>
                <a:spcPct val="99000"/>
              </a:lnSpc>
              <a:buSzPct val="25000"/>
            </a:pPr>
            <a:r>
              <a:rPr lang="en-US" sz="835" b="1">
                <a:solidFill>
                  <a:schemeClr val="dk1"/>
                </a:solidFill>
                <a:latin typeface="Courier New" panose="02070309020205020404"/>
                <a:ea typeface="Courier New" panose="02070309020205020404"/>
                <a:cs typeface="Courier New" panose="02070309020205020404"/>
                <a:sym typeface="Courier New" panose="02070309020205020404"/>
              </a:rPr>
              <a:t>OpenCL Kernel Code</a:t>
            </a:r>
            <a:endParaRPr lang="en-US" sz="835" b="1">
              <a:solidFill>
                <a:schemeClr val="dk1"/>
              </a:solidFill>
              <a:latin typeface="Courier New" panose="02070309020205020404"/>
              <a:ea typeface="Courier New" panose="02070309020205020404"/>
              <a:cs typeface="Courier New" panose="02070309020205020404"/>
              <a:sym typeface="Courier New" panose="02070309020205020404"/>
            </a:endParaRPr>
          </a:p>
        </p:txBody>
      </p:sp>
      <p:sp>
        <p:nvSpPr>
          <p:cNvPr id="276" name="Shape 276"/>
          <p:cNvSpPr/>
          <p:nvPr/>
        </p:nvSpPr>
        <p:spPr>
          <a:xfrm>
            <a:off x="4271247" y="4694321"/>
            <a:ext cx="677707" cy="294898"/>
          </a:xfrm>
          <a:prstGeom prst="roundRect">
            <a:avLst>
              <a:gd name="adj" fmla="val 16667"/>
            </a:avLst>
          </a:prstGeom>
          <a:solidFill>
            <a:srgbClr val="C1FEEF"/>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165" b="1">
                <a:solidFill>
                  <a:schemeClr val="dk1"/>
                </a:solidFill>
                <a:latin typeface="Trebuchet MS" panose="020B0603020202020204"/>
                <a:ea typeface="Trebuchet MS" panose="020B0603020202020204"/>
                <a:cs typeface="Trebuchet MS" panose="020B0603020202020204"/>
                <a:sym typeface="Trebuchet MS" panose="020B0603020202020204"/>
              </a:rPr>
              <a:t>GPU</a:t>
            </a:r>
            <a:endParaRPr lang="en-US" sz="116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77" name="Shape 277"/>
          <p:cNvSpPr/>
          <p:nvPr/>
        </p:nvSpPr>
        <p:spPr>
          <a:xfrm>
            <a:off x="4530446" y="4934836"/>
            <a:ext cx="677707" cy="294898"/>
          </a:xfrm>
          <a:prstGeom prst="roundRect">
            <a:avLst>
              <a:gd name="adj" fmla="val 16667"/>
            </a:avLst>
          </a:prstGeom>
          <a:solidFill>
            <a:srgbClr val="FFEFEF"/>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165" b="1">
                <a:solidFill>
                  <a:schemeClr val="dk1"/>
                </a:solidFill>
                <a:latin typeface="Trebuchet MS" panose="020B0603020202020204"/>
                <a:ea typeface="Trebuchet MS" panose="020B0603020202020204"/>
                <a:cs typeface="Trebuchet MS" panose="020B0603020202020204"/>
                <a:sym typeface="Trebuchet MS" panose="020B0603020202020204"/>
              </a:rPr>
              <a:t>DSP</a:t>
            </a:r>
            <a:endParaRPr lang="en-US" sz="116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78" name="Shape 278"/>
          <p:cNvSpPr/>
          <p:nvPr/>
        </p:nvSpPr>
        <p:spPr>
          <a:xfrm>
            <a:off x="5270500" y="4787829"/>
            <a:ext cx="677707" cy="294898"/>
          </a:xfrm>
          <a:prstGeom prst="roundRect">
            <a:avLst>
              <a:gd name="adj" fmla="val 16667"/>
            </a:avLst>
          </a:prstGeom>
          <a:solidFill>
            <a:srgbClr val="D0D0F4"/>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165" b="1">
                <a:solidFill>
                  <a:schemeClr val="dk1"/>
                </a:solidFill>
                <a:latin typeface="Trebuchet MS" panose="020B0603020202020204"/>
                <a:ea typeface="Trebuchet MS" panose="020B0603020202020204"/>
                <a:cs typeface="Trebuchet MS" panose="020B0603020202020204"/>
                <a:sym typeface="Trebuchet MS" panose="020B0603020202020204"/>
              </a:rPr>
              <a:t>CPU</a:t>
            </a:r>
            <a:endParaRPr lang="en-US" sz="116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79" name="Shape 279"/>
          <p:cNvSpPr/>
          <p:nvPr/>
        </p:nvSpPr>
        <p:spPr>
          <a:xfrm>
            <a:off x="5529699" y="5051854"/>
            <a:ext cx="677707" cy="294898"/>
          </a:xfrm>
          <a:prstGeom prst="roundRect">
            <a:avLst>
              <a:gd name="adj" fmla="val 16667"/>
            </a:avLst>
          </a:prstGeom>
          <a:solidFill>
            <a:srgbClr val="D0D0F4"/>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165" b="1">
                <a:solidFill>
                  <a:schemeClr val="dk1"/>
                </a:solidFill>
                <a:latin typeface="Trebuchet MS" panose="020B0603020202020204"/>
                <a:ea typeface="Trebuchet MS" panose="020B0603020202020204"/>
                <a:cs typeface="Trebuchet MS" panose="020B0603020202020204"/>
                <a:sym typeface="Trebuchet MS" panose="020B0603020202020204"/>
              </a:rPr>
              <a:t>CPU</a:t>
            </a:r>
            <a:endParaRPr lang="en-US" sz="116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80" name="Shape 280"/>
          <p:cNvSpPr/>
          <p:nvPr/>
        </p:nvSpPr>
        <p:spPr>
          <a:xfrm>
            <a:off x="4779290" y="5190622"/>
            <a:ext cx="677707" cy="294898"/>
          </a:xfrm>
          <a:prstGeom prst="roundRect">
            <a:avLst>
              <a:gd name="adj" fmla="val 16667"/>
            </a:avLst>
          </a:prstGeom>
          <a:solidFill>
            <a:srgbClr val="FBD575"/>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165" b="1">
                <a:solidFill>
                  <a:schemeClr val="dk1"/>
                </a:solidFill>
                <a:latin typeface="Trebuchet MS" panose="020B0603020202020204"/>
                <a:ea typeface="Trebuchet MS" panose="020B0603020202020204"/>
                <a:cs typeface="Trebuchet MS" panose="020B0603020202020204"/>
                <a:sym typeface="Trebuchet MS" panose="020B0603020202020204"/>
              </a:rPr>
              <a:t>FPGA</a:t>
            </a:r>
            <a:endParaRPr lang="en-US" sz="116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81" name="Shape 281"/>
          <p:cNvSpPr txBox="1"/>
          <p:nvPr/>
        </p:nvSpPr>
        <p:spPr>
          <a:xfrm>
            <a:off x="3120573" y="4983186"/>
            <a:ext cx="1270000" cy="533961"/>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chemeClr val="dk2"/>
                </a:solidFill>
                <a:latin typeface="Trebuchet MS" panose="020B0603020202020204"/>
                <a:ea typeface="Trebuchet MS" panose="020B0603020202020204"/>
                <a:cs typeface="Trebuchet MS" panose="020B0603020202020204"/>
                <a:sym typeface="Trebuchet MS" panose="020B0603020202020204"/>
              </a:rPr>
              <a:t>Kernel code compiled for devices</a:t>
            </a:r>
            <a:endParaRPr lang="en-US" sz="1000">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282" name="Shape 282"/>
          <p:cNvSpPr txBox="1"/>
          <p:nvPr/>
        </p:nvSpPr>
        <p:spPr>
          <a:xfrm>
            <a:off x="5831679" y="5406385"/>
            <a:ext cx="614751" cy="229283"/>
          </a:xfrm>
          <a:prstGeom prst="rect">
            <a:avLst/>
          </a:prstGeom>
          <a:noFill/>
          <a:ln>
            <a:noFill/>
          </a:ln>
        </p:spPr>
        <p:txBody>
          <a:bodyPr lIns="76188" tIns="38083" rIns="76188" bIns="38083" anchor="t" anchorCtr="0">
            <a:noAutofit/>
          </a:bodyPr>
          <a:lstStyle/>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Devices</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283" name="Shape 283"/>
          <p:cNvSpPr/>
          <p:nvPr/>
        </p:nvSpPr>
        <p:spPr>
          <a:xfrm>
            <a:off x="7921015" y="5039277"/>
            <a:ext cx="651486" cy="376673"/>
          </a:xfrm>
          <a:prstGeom prst="roundRect">
            <a:avLst>
              <a:gd name="adj" fmla="val 16667"/>
            </a:avLst>
          </a:prstGeom>
          <a:solidFill>
            <a:srgbClr val="D0D0F4"/>
          </a:solidFill>
          <a:ln w="9525" cap="flat" cmpd="sng">
            <a:solidFill>
              <a:schemeClr val="dk1"/>
            </a:solidFill>
            <a:prstDash val="solid"/>
            <a:round/>
            <a:headEnd type="none" w="med" len="med"/>
            <a:tailEnd type="none" w="med" len="med"/>
          </a:ln>
          <a:effectLst>
            <a:outerShdw blurRad="44450" dist="27939" dir="5400000" algn="ctr">
              <a:srgbClr val="000000">
                <a:alpha val="31764"/>
              </a:srgbClr>
            </a:outerShdw>
          </a:effectLst>
        </p:spPr>
        <p:txBody>
          <a:bodyPr lIns="76188" tIns="38083" rIns="76188" bIns="38083" anchor="ctr" anchorCtr="0">
            <a:noAutofit/>
          </a:bodyPr>
          <a:lstStyle/>
          <a:p>
            <a:pPr algn="ctr">
              <a:lnSpc>
                <a:spcPct val="99000"/>
              </a:lnSpc>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CPU</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84" name="Shape 284"/>
          <p:cNvSpPr txBox="1"/>
          <p:nvPr/>
        </p:nvSpPr>
        <p:spPr>
          <a:xfrm>
            <a:off x="8048015" y="5481654"/>
            <a:ext cx="509221" cy="28009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Host</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285" name="Shape 285"/>
          <p:cNvSpPr txBox="1"/>
          <p:nvPr/>
        </p:nvSpPr>
        <p:spPr>
          <a:xfrm>
            <a:off x="6485363" y="4981101"/>
            <a:ext cx="1460500" cy="533961"/>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chemeClr val="dk2"/>
                </a:solidFill>
                <a:latin typeface="Trebuchet MS" panose="020B0603020202020204"/>
                <a:ea typeface="Trebuchet MS" panose="020B0603020202020204"/>
                <a:cs typeface="Trebuchet MS" panose="020B0603020202020204"/>
                <a:sym typeface="Trebuchet MS" panose="020B0603020202020204"/>
              </a:rPr>
              <a:t>Runtime API</a:t>
            </a:r>
            <a:br>
              <a:rPr lang="en-US" sz="1000">
                <a:solidFill>
                  <a:schemeClr val="dk2"/>
                </a:solidFill>
                <a:latin typeface="Trebuchet MS" panose="020B0603020202020204"/>
                <a:ea typeface="Trebuchet MS" panose="020B0603020202020204"/>
                <a:cs typeface="Trebuchet MS" panose="020B0603020202020204"/>
                <a:sym typeface="Trebuchet MS" panose="020B0603020202020204"/>
              </a:rPr>
            </a:br>
            <a:r>
              <a:rPr lang="en-US" sz="1000">
                <a:solidFill>
                  <a:schemeClr val="dk2"/>
                </a:solidFill>
                <a:latin typeface="Trebuchet MS" panose="020B0603020202020204"/>
                <a:ea typeface="Trebuchet MS" panose="020B0603020202020204"/>
                <a:cs typeface="Trebuchet MS" panose="020B0603020202020204"/>
                <a:sym typeface="Trebuchet MS" panose="020B0603020202020204"/>
              </a:rPr>
              <a:t>loads and executes kernels across devices</a:t>
            </a:r>
            <a:endParaRPr lang="en-US" sz="1000">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286" name="Shape 286"/>
          <p:cNvSpPr/>
          <p:nvPr/>
        </p:nvSpPr>
        <p:spPr>
          <a:xfrm rot="-5400000">
            <a:off x="5209081" y="1222869"/>
            <a:ext cx="440335" cy="6667500"/>
          </a:xfrm>
          <a:prstGeom prst="rightBrace">
            <a:avLst>
              <a:gd name="adj1" fmla="val 8333"/>
              <a:gd name="adj2" fmla="val 50102"/>
            </a:avLst>
          </a:prstGeom>
          <a:noFill/>
          <a:ln w="25400" cap="flat" cmpd="sng">
            <a:solidFill>
              <a:schemeClr val="dk1"/>
            </a:solidFill>
            <a:prstDash val="solid"/>
            <a:round/>
            <a:headEnd type="none" w="med" len="med"/>
            <a:tailEnd type="none" w="med" len="med"/>
          </a:ln>
        </p:spPr>
        <p:txBody>
          <a:bodyPr lIns="76188" tIns="38083" rIns="76188" bIns="38083" anchor="ctr" anchorCtr="0">
            <a:noAutofit/>
          </a:bodyPr>
          <a:lstStyle/>
          <a:p>
            <a:pPr algn="ct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pic>
        <p:nvPicPr>
          <p:cNvPr id="287" name="Shape 287" descr="OpenCL_Logo_RGB.jpg"/>
          <p:cNvPicPr preferRelativeResize="0"/>
          <p:nvPr/>
        </p:nvPicPr>
        <p:blipFill rotWithShape="1">
          <a:blip r:embed="rId1"/>
          <a:srcRect/>
          <a:stretch>
            <a:fillRect/>
          </a:stretch>
        </p:blipFill>
        <p:spPr>
          <a:xfrm>
            <a:off x="5191814" y="3979209"/>
            <a:ext cx="474871" cy="504268"/>
          </a:xfrm>
          <a:prstGeom prst="rect">
            <a:avLst/>
          </a:prstGeom>
          <a:noFill/>
          <a:ln>
            <a:noFill/>
          </a:ln>
        </p:spPr>
      </p:pic>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698501" y="1016001"/>
            <a:ext cx="8318499" cy="527844"/>
          </a:xfrm>
          <a:prstGeom prst="rect">
            <a:avLst/>
          </a:prstGeom>
          <a:noFill/>
          <a:ln>
            <a:noFill/>
          </a:ln>
        </p:spPr>
        <p:txBody>
          <a:bodyPr vert="horz" lIns="81583" tIns="40792" rIns="81583" bIns="40792" rtlCol="0" anchor="ctr" anchorCtr="0">
            <a:noAutofit/>
          </a:bodyPr>
          <a:lstStyle/>
          <a:p>
            <a:pPr>
              <a:spcBef>
                <a:spcPts val="0"/>
              </a:spcBef>
              <a:buSzPct val="25000"/>
            </a:pPr>
            <a:r>
              <a:rPr lang="en-US" sz="2915" b="1">
                <a:solidFill>
                  <a:schemeClr val="dk1"/>
                </a:solidFill>
                <a:latin typeface="Trebuchet MS" panose="020B0603020202020204"/>
                <a:ea typeface="Trebuchet MS" panose="020B0603020202020204"/>
                <a:cs typeface="Trebuchet MS" panose="020B0603020202020204"/>
                <a:sym typeface="Trebuchet MS" panose="020B0603020202020204"/>
              </a:rPr>
              <a:t>OpenCL 2.2 Released in May 2017 </a:t>
            </a:r>
            <a:endParaRPr lang="en-US" sz="291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grpSp>
        <p:nvGrpSpPr>
          <p:cNvPr id="294" name="Shape 294"/>
          <p:cNvGrpSpPr/>
          <p:nvPr/>
        </p:nvGrpSpPr>
        <p:grpSpPr>
          <a:xfrm>
            <a:off x="915858" y="2008991"/>
            <a:ext cx="581284" cy="884952"/>
            <a:chOff x="1099029" y="2876161"/>
            <a:chExt cx="697541" cy="1061942"/>
          </a:xfrm>
        </p:grpSpPr>
        <p:pic>
          <p:nvPicPr>
            <p:cNvPr id="295" name="Shape 295" descr="OpenCL_Logo_RGB.jpg"/>
            <p:cNvPicPr preferRelativeResize="0"/>
            <p:nvPr/>
          </p:nvPicPr>
          <p:blipFill rotWithShape="1">
            <a:blip r:embed="rId1"/>
            <a:srcRect/>
            <a:stretch>
              <a:fillRect/>
            </a:stretch>
          </p:blipFill>
          <p:spPr>
            <a:xfrm>
              <a:off x="1099029" y="2876161"/>
              <a:ext cx="666328" cy="707578"/>
            </a:xfrm>
            <a:prstGeom prst="rect">
              <a:avLst/>
            </a:prstGeom>
            <a:noFill/>
            <a:ln>
              <a:noFill/>
            </a:ln>
          </p:spPr>
        </p:pic>
        <p:sp>
          <p:nvSpPr>
            <p:cNvPr id="296" name="Shape 296"/>
            <p:cNvSpPr txBox="1"/>
            <p:nvPr/>
          </p:nvSpPr>
          <p:spPr>
            <a:xfrm>
              <a:off x="1099029" y="3586828"/>
              <a:ext cx="697541" cy="351275"/>
            </a:xfrm>
            <a:prstGeom prst="rect">
              <a:avLst/>
            </a:prstGeom>
            <a:noFill/>
            <a:ln>
              <a:noFill/>
            </a:ln>
          </p:spPr>
          <p:txBody>
            <a:bodyPr lIns="76146" tIns="38083" rIns="76146" bIns="38083" anchor="t" anchorCtr="0">
              <a:noAutofit/>
            </a:bodyPr>
            <a:lstStyle/>
            <a:p>
              <a:pPr>
                <a:lnSpc>
                  <a:spcPct val="99000"/>
                </a:lnSpc>
                <a:buSzPct val="25000"/>
              </a:pPr>
              <a:r>
                <a:rPr lang="en-US" sz="1415" b="1">
                  <a:solidFill>
                    <a:srgbClr val="C00000"/>
                  </a:solidFill>
                  <a:latin typeface="Trebuchet MS" panose="020B0603020202020204"/>
                  <a:ea typeface="Trebuchet MS" panose="020B0603020202020204"/>
                  <a:cs typeface="Trebuchet MS" panose="020B0603020202020204"/>
                  <a:sym typeface="Trebuchet MS" panose="020B0603020202020204"/>
                </a:rPr>
                <a:t>2011</a:t>
              </a:r>
              <a:endParaRPr lang="en-US" sz="14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grpSp>
      <p:sp>
        <p:nvSpPr>
          <p:cNvPr id="297" name="Shape 297"/>
          <p:cNvSpPr txBox="1"/>
          <p:nvPr/>
        </p:nvSpPr>
        <p:spPr>
          <a:xfrm>
            <a:off x="635000" y="2883936"/>
            <a:ext cx="1079500" cy="1185000"/>
          </a:xfrm>
          <a:prstGeom prst="rect">
            <a:avLst/>
          </a:prstGeom>
          <a:noFill/>
          <a:ln>
            <a:noFill/>
          </a:ln>
        </p:spPr>
        <p:txBody>
          <a:bodyPr lIns="76146" tIns="38083" rIns="76146" bIns="38083" anchor="t" anchorCtr="0">
            <a:noAutofit/>
          </a:bodyPr>
          <a:lstStyle/>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OpenCL 1.2</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pPr>
            <a:endParaRPr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Becomes industry baseline for heterogeneous</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parallel computing</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98" name="Shape 298"/>
          <p:cNvSpPr txBox="1"/>
          <p:nvPr/>
        </p:nvSpPr>
        <p:spPr>
          <a:xfrm>
            <a:off x="3533754" y="2901073"/>
            <a:ext cx="1069250" cy="1011750"/>
          </a:xfrm>
          <a:prstGeom prst="rect">
            <a:avLst/>
          </a:prstGeom>
          <a:noFill/>
          <a:ln>
            <a:noFill/>
          </a:ln>
        </p:spPr>
        <p:txBody>
          <a:bodyPr lIns="76146" tIns="38083" rIns="76146" bIns="38083" anchor="t" anchorCtr="0">
            <a:noAutofit/>
          </a:bodyPr>
          <a:lstStyle/>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OpenCL 2.1</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SPIR-V 1.0</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 </a:t>
            </a:r>
            <a:b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SPIR-V in Core</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Kernel Language Flexibility</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pPr>
            <a:endParaRPr sz="10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99" name="Shape 299"/>
          <p:cNvSpPr txBox="1"/>
          <p:nvPr/>
        </p:nvSpPr>
        <p:spPr>
          <a:xfrm>
            <a:off x="4889500" y="2901073"/>
            <a:ext cx="1841500" cy="2495500"/>
          </a:xfrm>
          <a:prstGeom prst="rect">
            <a:avLst/>
          </a:prstGeom>
          <a:noFill/>
          <a:ln>
            <a:noFill/>
          </a:ln>
        </p:spPr>
        <p:txBody>
          <a:bodyPr lIns="76146" tIns="38083" rIns="76146" bIns="38083" anchor="t" anchorCtr="0">
            <a:noAutofit/>
          </a:bodyPr>
          <a:lstStyle/>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OpenCL 2.2</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SPIR-V 1.2 </a:t>
            </a:r>
            <a:b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b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C++ Kernel Language</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 Static subset of C++14</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Templates and Lambdas</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pPr>
            <a:endParaRPr sz="875"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spcBef>
                <a:spcPts val="250"/>
              </a:spcBef>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SPIR-V 1.2 </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OpenCL C++ support</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pPr>
            <a:endParaRPr sz="875"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Pipes</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Efficient device-scope communication between kernels</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pPr>
            <a:endParaRPr sz="875"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80000"/>
              </a:lnSpc>
              <a:spcBef>
                <a:spcPts val="250"/>
              </a:spcBef>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Code Generation Optimizations </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 Specialization constants at </a:t>
            </a:r>
            <a:b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SPIR-V compilation time</a:t>
            </a:r>
            <a:b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 Constructors and destructors of program scope global objects</a:t>
            </a:r>
            <a:b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 User callbacks can be set at program release time</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300" name="Shape 300"/>
          <p:cNvSpPr txBox="1"/>
          <p:nvPr/>
        </p:nvSpPr>
        <p:spPr>
          <a:xfrm>
            <a:off x="5496976" y="2601213"/>
            <a:ext cx="581250" cy="292750"/>
          </a:xfrm>
          <a:prstGeom prst="rect">
            <a:avLst/>
          </a:prstGeom>
          <a:noFill/>
          <a:ln>
            <a:noFill/>
          </a:ln>
        </p:spPr>
        <p:txBody>
          <a:bodyPr lIns="76146" tIns="38083" rIns="76146" bIns="38083" anchor="t" anchorCtr="0">
            <a:noAutofit/>
          </a:bodyPr>
          <a:lstStyle/>
          <a:p>
            <a:pPr>
              <a:lnSpc>
                <a:spcPct val="99000"/>
              </a:lnSpc>
              <a:buSzPct val="25000"/>
            </a:pPr>
            <a:r>
              <a:rPr lang="en-US" sz="1415" b="1">
                <a:solidFill>
                  <a:srgbClr val="C00000"/>
                </a:solidFill>
                <a:latin typeface="Trebuchet MS" panose="020B0603020202020204"/>
                <a:ea typeface="Trebuchet MS" panose="020B0603020202020204"/>
                <a:cs typeface="Trebuchet MS" panose="020B0603020202020204"/>
                <a:sym typeface="Trebuchet MS" panose="020B0603020202020204"/>
              </a:rPr>
              <a:t>2017</a:t>
            </a:r>
            <a:endParaRPr lang="en-US" sz="14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pic>
        <p:nvPicPr>
          <p:cNvPr id="301" name="Shape 301" descr="OpenCL_Logo_RGB.jpg"/>
          <p:cNvPicPr preferRelativeResize="0"/>
          <p:nvPr/>
        </p:nvPicPr>
        <p:blipFill rotWithShape="1">
          <a:blip r:embed="rId1"/>
          <a:srcRect/>
          <a:stretch>
            <a:fillRect/>
          </a:stretch>
        </p:blipFill>
        <p:spPr>
          <a:xfrm>
            <a:off x="5509982" y="2008992"/>
            <a:ext cx="555250" cy="589749"/>
          </a:xfrm>
          <a:prstGeom prst="rect">
            <a:avLst/>
          </a:prstGeom>
          <a:noFill/>
          <a:ln>
            <a:noFill/>
          </a:ln>
        </p:spPr>
      </p:pic>
      <p:pic>
        <p:nvPicPr>
          <p:cNvPr id="302" name="Shape 302"/>
          <p:cNvPicPr preferRelativeResize="0"/>
          <p:nvPr/>
        </p:nvPicPr>
        <p:blipFill rotWithShape="1">
          <a:blip r:embed="rId2"/>
          <a:srcRect/>
          <a:stretch>
            <a:fillRect/>
          </a:stretch>
        </p:blipFill>
        <p:spPr>
          <a:xfrm>
            <a:off x="3258218" y="1651000"/>
            <a:ext cx="813000" cy="406500"/>
          </a:xfrm>
          <a:prstGeom prst="rect">
            <a:avLst/>
          </a:prstGeom>
          <a:noFill/>
          <a:ln>
            <a:noFill/>
          </a:ln>
        </p:spPr>
      </p:pic>
      <p:sp>
        <p:nvSpPr>
          <p:cNvPr id="303" name="Shape 303"/>
          <p:cNvSpPr txBox="1"/>
          <p:nvPr/>
        </p:nvSpPr>
        <p:spPr>
          <a:xfrm>
            <a:off x="3758868" y="2601213"/>
            <a:ext cx="581250" cy="292750"/>
          </a:xfrm>
          <a:prstGeom prst="rect">
            <a:avLst/>
          </a:prstGeom>
          <a:noFill/>
          <a:ln>
            <a:noFill/>
          </a:ln>
        </p:spPr>
        <p:txBody>
          <a:bodyPr lIns="76146" tIns="38083" rIns="76146" bIns="38083" anchor="t" anchorCtr="0">
            <a:noAutofit/>
          </a:bodyPr>
          <a:lstStyle/>
          <a:p>
            <a:pPr>
              <a:lnSpc>
                <a:spcPct val="99000"/>
              </a:lnSpc>
              <a:buSzPct val="25000"/>
            </a:pPr>
            <a:r>
              <a:rPr lang="en-US" sz="1415" b="1">
                <a:solidFill>
                  <a:srgbClr val="C00000"/>
                </a:solidFill>
                <a:latin typeface="Trebuchet MS" panose="020B0603020202020204"/>
                <a:ea typeface="Trebuchet MS" panose="020B0603020202020204"/>
                <a:cs typeface="Trebuchet MS" panose="020B0603020202020204"/>
                <a:sym typeface="Trebuchet MS" panose="020B0603020202020204"/>
              </a:rPr>
              <a:t>2015</a:t>
            </a:r>
            <a:endParaRPr lang="en-US" sz="14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pic>
        <p:nvPicPr>
          <p:cNvPr id="304" name="Shape 304" descr="OpenCL_Logo_RGB.jpg"/>
          <p:cNvPicPr preferRelativeResize="0"/>
          <p:nvPr/>
        </p:nvPicPr>
        <p:blipFill rotWithShape="1">
          <a:blip r:embed="rId1"/>
          <a:srcRect/>
          <a:stretch>
            <a:fillRect/>
          </a:stretch>
        </p:blipFill>
        <p:spPr>
          <a:xfrm>
            <a:off x="3771873" y="2008992"/>
            <a:ext cx="555250" cy="589749"/>
          </a:xfrm>
          <a:prstGeom prst="rect">
            <a:avLst/>
          </a:prstGeom>
          <a:noFill/>
          <a:ln>
            <a:noFill/>
          </a:ln>
        </p:spPr>
      </p:pic>
      <p:cxnSp>
        <p:nvCxnSpPr>
          <p:cNvPr id="305" name="Shape 305"/>
          <p:cNvCxnSpPr/>
          <p:nvPr/>
        </p:nvCxnSpPr>
        <p:spPr>
          <a:xfrm>
            <a:off x="762000" y="2850040"/>
            <a:ext cx="5483000" cy="0"/>
          </a:xfrm>
          <a:prstGeom prst="straightConnector1">
            <a:avLst/>
          </a:prstGeom>
          <a:solidFill>
            <a:srgbClr val="E66714"/>
          </a:solidFill>
          <a:ln w="9525" cap="flat" cmpd="sng">
            <a:solidFill>
              <a:schemeClr val="dk1"/>
            </a:solidFill>
            <a:prstDash val="solid"/>
            <a:round/>
            <a:headEnd type="none" w="med" len="med"/>
            <a:tailEnd type="triangle" w="lg" len="lg"/>
          </a:ln>
        </p:spPr>
      </p:cxnSp>
      <p:grpSp>
        <p:nvGrpSpPr>
          <p:cNvPr id="306" name="Shape 306"/>
          <p:cNvGrpSpPr/>
          <p:nvPr/>
        </p:nvGrpSpPr>
        <p:grpSpPr>
          <a:xfrm>
            <a:off x="2208897" y="2002069"/>
            <a:ext cx="581284" cy="884952"/>
            <a:chOff x="2650676" y="2867855"/>
            <a:chExt cx="697541" cy="1061942"/>
          </a:xfrm>
        </p:grpSpPr>
        <p:pic>
          <p:nvPicPr>
            <p:cNvPr id="307" name="Shape 307" descr="OpenCL_Logo_RGB.jpg"/>
            <p:cNvPicPr preferRelativeResize="0"/>
            <p:nvPr/>
          </p:nvPicPr>
          <p:blipFill rotWithShape="1">
            <a:blip r:embed="rId1"/>
            <a:srcRect/>
            <a:stretch>
              <a:fillRect/>
            </a:stretch>
          </p:blipFill>
          <p:spPr>
            <a:xfrm>
              <a:off x="2650676" y="2867855"/>
              <a:ext cx="666328" cy="707578"/>
            </a:xfrm>
            <a:prstGeom prst="rect">
              <a:avLst/>
            </a:prstGeom>
            <a:noFill/>
            <a:ln>
              <a:noFill/>
            </a:ln>
          </p:spPr>
        </p:pic>
        <p:sp>
          <p:nvSpPr>
            <p:cNvPr id="308" name="Shape 308"/>
            <p:cNvSpPr txBox="1"/>
            <p:nvPr/>
          </p:nvSpPr>
          <p:spPr>
            <a:xfrm>
              <a:off x="2650676" y="3578521"/>
              <a:ext cx="697541" cy="351275"/>
            </a:xfrm>
            <a:prstGeom prst="rect">
              <a:avLst/>
            </a:prstGeom>
            <a:noFill/>
            <a:ln>
              <a:noFill/>
            </a:ln>
          </p:spPr>
          <p:txBody>
            <a:bodyPr lIns="76146" tIns="38083" rIns="76146" bIns="38083" anchor="t" anchorCtr="0">
              <a:noAutofit/>
            </a:bodyPr>
            <a:lstStyle/>
            <a:p>
              <a:pPr>
                <a:lnSpc>
                  <a:spcPct val="99000"/>
                </a:lnSpc>
                <a:buSzPct val="25000"/>
              </a:pPr>
              <a:r>
                <a:rPr lang="en-US" sz="1415" b="1">
                  <a:solidFill>
                    <a:srgbClr val="C00000"/>
                  </a:solidFill>
                  <a:latin typeface="Trebuchet MS" panose="020B0603020202020204"/>
                  <a:ea typeface="Trebuchet MS" panose="020B0603020202020204"/>
                  <a:cs typeface="Trebuchet MS" panose="020B0603020202020204"/>
                  <a:sym typeface="Trebuchet MS" panose="020B0603020202020204"/>
                </a:rPr>
                <a:t>2013</a:t>
              </a:r>
              <a:endParaRPr lang="en-US" sz="14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grpSp>
      <p:sp>
        <p:nvSpPr>
          <p:cNvPr id="309" name="Shape 309"/>
          <p:cNvSpPr txBox="1"/>
          <p:nvPr/>
        </p:nvSpPr>
        <p:spPr>
          <a:xfrm>
            <a:off x="1841500" y="2877014"/>
            <a:ext cx="1270000" cy="994499"/>
          </a:xfrm>
          <a:prstGeom prst="rect">
            <a:avLst/>
          </a:prstGeom>
          <a:noFill/>
          <a:ln>
            <a:noFill/>
          </a:ln>
        </p:spPr>
        <p:txBody>
          <a:bodyPr lIns="76146" tIns="38083" rIns="76146" bIns="38083" anchor="t" anchorCtr="0">
            <a:noAutofit/>
          </a:bodyPr>
          <a:lstStyle/>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OpenCL 2.0</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pPr>
            <a:endParaRPr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1000" b="1">
                <a:solidFill>
                  <a:schemeClr val="dk1"/>
                </a:solidFill>
                <a:latin typeface="Trebuchet MS" panose="020B0603020202020204"/>
                <a:ea typeface="Trebuchet MS" panose="020B0603020202020204"/>
                <a:cs typeface="Trebuchet MS" panose="020B0603020202020204"/>
                <a:sym typeface="Trebuchet MS" panose="020B0603020202020204"/>
              </a:rPr>
              <a:t>Enables new class of hardware </a:t>
            </a:r>
            <a:endParaRPr lang="en-US" sz="1000" b="1">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SVM</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Generic Addresses</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a:p>
            <a:pPr algn="ctr">
              <a:lnSpc>
                <a:spcPct val="90000"/>
              </a:lnSpc>
              <a:buSzPct val="25000"/>
            </a:pPr>
            <a:r>
              <a:rPr lang="en-US" sz="875">
                <a:solidFill>
                  <a:schemeClr val="dk1"/>
                </a:solidFill>
                <a:latin typeface="Trebuchet MS" panose="020B0603020202020204"/>
                <a:ea typeface="Trebuchet MS" panose="020B0603020202020204"/>
                <a:cs typeface="Trebuchet MS" panose="020B0603020202020204"/>
                <a:sym typeface="Trebuchet MS" panose="020B0603020202020204"/>
              </a:rPr>
              <a:t>On-device dispatch</a:t>
            </a:r>
            <a:endParaRPr lang="en-US" sz="875">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310" name="Shape 310"/>
          <p:cNvPicPr preferRelativeResize="0"/>
          <p:nvPr/>
        </p:nvPicPr>
        <p:blipFill rotWithShape="1">
          <a:blip r:embed="rId2"/>
          <a:srcRect/>
          <a:stretch>
            <a:fillRect/>
          </a:stretch>
        </p:blipFill>
        <p:spPr>
          <a:xfrm>
            <a:off x="4996613" y="1651000"/>
            <a:ext cx="813000" cy="406500"/>
          </a:xfrm>
          <a:prstGeom prst="rect">
            <a:avLst/>
          </a:prstGeom>
          <a:noFill/>
          <a:ln>
            <a:noFill/>
          </a:ln>
        </p:spPr>
      </p:pic>
      <p:pic>
        <p:nvPicPr>
          <p:cNvPr id="311" name="Shape 311"/>
          <p:cNvPicPr preferRelativeResize="0"/>
          <p:nvPr/>
        </p:nvPicPr>
        <p:blipFill rotWithShape="1">
          <a:blip r:embed="rId3"/>
          <a:srcRect/>
          <a:stretch>
            <a:fillRect/>
          </a:stretch>
        </p:blipFill>
        <p:spPr>
          <a:xfrm>
            <a:off x="7272708" y="3420354"/>
            <a:ext cx="1663250" cy="2210750"/>
          </a:xfrm>
          <a:prstGeom prst="rect">
            <a:avLst/>
          </a:prstGeom>
          <a:noFill/>
          <a:ln>
            <a:noFill/>
          </a:ln>
        </p:spPr>
      </p:pic>
      <p:sp>
        <p:nvSpPr>
          <p:cNvPr id="312" name="Shape 312"/>
          <p:cNvSpPr txBox="1"/>
          <p:nvPr/>
        </p:nvSpPr>
        <p:spPr>
          <a:xfrm>
            <a:off x="735028" y="5097110"/>
            <a:ext cx="2883750" cy="280000"/>
          </a:xfrm>
          <a:prstGeom prst="rect">
            <a:avLst/>
          </a:prstGeom>
          <a:noFill/>
          <a:ln>
            <a:noFill/>
          </a:ln>
        </p:spPr>
        <p:txBody>
          <a:bodyPr lIns="76188" tIns="38083" rIns="76188" bIns="38083" anchor="t" anchorCtr="0">
            <a:noAutofit/>
          </a:bodyPr>
          <a:lstStyle/>
          <a:p>
            <a:pPr algn="ctr">
              <a:lnSpc>
                <a:spcPct val="99000"/>
              </a:lnSpc>
              <a:buSzPct val="25000"/>
            </a:pPr>
            <a:r>
              <a:rPr lang="en-US" sz="1335" b="1" u="sng">
                <a:solidFill>
                  <a:schemeClr val="hlink"/>
                </a:solidFill>
                <a:latin typeface="Trebuchet MS" panose="020B0603020202020204"/>
                <a:ea typeface="Trebuchet MS" panose="020B0603020202020204"/>
                <a:cs typeface="Trebuchet MS" panose="020B0603020202020204"/>
                <a:sym typeface="Trebuchet MS" panose="020B0603020202020204"/>
                <a:hlinkClick r:id="rId4"/>
              </a:rPr>
              <a:t>https://www.khronos.org/opencl/</a:t>
            </a: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 </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p:nvPr/>
        </p:nvSpPr>
        <p:spPr>
          <a:xfrm>
            <a:off x="3221753" y="1903499"/>
            <a:ext cx="2603499" cy="3952788"/>
          </a:xfrm>
          <a:prstGeom prst="rect">
            <a:avLst/>
          </a:prstGeom>
          <a:solidFill>
            <a:srgbClr val="EFFFEF"/>
          </a:solidFill>
          <a:ln w="9525" cap="flat" cmpd="sng">
            <a:solidFill>
              <a:schemeClr val="dk1"/>
            </a:solidFill>
            <a:prstDash val="solid"/>
            <a:round/>
            <a:headEnd type="none" w="med" len="med"/>
            <a:tailEnd type="none" w="med" len="med"/>
          </a:ln>
        </p:spPr>
        <p:txBody>
          <a:bodyPr lIns="76188" tIns="38083" rIns="76188" bIns="38083" anchor="ctr" anchorCtr="0">
            <a:noAutofit/>
          </a:bodyPr>
          <a:lstStyle/>
          <a:p>
            <a:pPr algn="ctr">
              <a:lnSpc>
                <a:spcPct val="99000"/>
              </a:lnSpc>
              <a:buClr>
                <a:srgbClr val="FFFFFF"/>
              </a:buClr>
            </a:pPr>
            <a:endParaRPr sz="1335">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368" name="Shape 368"/>
          <p:cNvPicPr preferRelativeResize="0"/>
          <p:nvPr/>
        </p:nvPicPr>
        <p:blipFill rotWithShape="1">
          <a:blip r:embed="rId1"/>
          <a:srcRect/>
          <a:stretch>
            <a:fillRect/>
          </a:stretch>
        </p:blipFill>
        <p:spPr>
          <a:xfrm>
            <a:off x="3543394" y="4634313"/>
            <a:ext cx="1897147" cy="948573"/>
          </a:xfrm>
          <a:prstGeom prst="rect">
            <a:avLst/>
          </a:prstGeom>
          <a:noFill/>
          <a:ln>
            <a:noFill/>
          </a:ln>
        </p:spPr>
      </p:pic>
      <p:sp>
        <p:nvSpPr>
          <p:cNvPr id="369" name="Shape 369"/>
          <p:cNvSpPr txBox="1">
            <a:spLocks noGrp="1"/>
          </p:cNvSpPr>
          <p:nvPr>
            <p:ph type="title"/>
          </p:nvPr>
        </p:nvSpPr>
        <p:spPr>
          <a:xfrm>
            <a:off x="698501" y="1016001"/>
            <a:ext cx="8318499" cy="527844"/>
          </a:xfrm>
          <a:prstGeom prst="rect">
            <a:avLst/>
          </a:prstGeom>
          <a:noFill/>
          <a:ln>
            <a:noFill/>
          </a:ln>
        </p:spPr>
        <p:txBody>
          <a:bodyPr vert="horz" lIns="81583" tIns="40792" rIns="81583" bIns="40792" rtlCol="0" anchor="ctr" anchorCtr="0">
            <a:noAutofit/>
          </a:bodyPr>
          <a:lstStyle/>
          <a:p>
            <a:pPr>
              <a:spcBef>
                <a:spcPts val="0"/>
              </a:spcBef>
              <a:buSzPct val="25000"/>
            </a:pPr>
            <a:r>
              <a:rPr lang="en-US" sz="2915" b="1">
                <a:solidFill>
                  <a:schemeClr val="dk1"/>
                </a:solidFill>
                <a:latin typeface="Trebuchet MS" panose="020B0603020202020204"/>
                <a:ea typeface="Trebuchet MS" panose="020B0603020202020204"/>
                <a:cs typeface="Trebuchet MS" panose="020B0603020202020204"/>
                <a:sym typeface="Trebuchet MS" panose="020B0603020202020204"/>
              </a:rPr>
              <a:t>OpenCL Ecosystem</a:t>
            </a:r>
            <a:endParaRPr lang="en-US" sz="291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370" name="Shape 370" descr="OpenCL_Logo_RGB.jpg"/>
          <p:cNvPicPr preferRelativeResize="0"/>
          <p:nvPr/>
        </p:nvPicPr>
        <p:blipFill rotWithShape="1">
          <a:blip r:embed="rId2"/>
          <a:srcRect/>
          <a:stretch>
            <a:fillRect/>
          </a:stretch>
        </p:blipFill>
        <p:spPr>
          <a:xfrm>
            <a:off x="3912528" y="3108889"/>
            <a:ext cx="1158880" cy="1230624"/>
          </a:xfrm>
          <a:prstGeom prst="rect">
            <a:avLst/>
          </a:prstGeom>
          <a:noFill/>
          <a:ln>
            <a:noFill/>
          </a:ln>
        </p:spPr>
      </p:pic>
      <p:pic>
        <p:nvPicPr>
          <p:cNvPr id="371" name="Shape 371" descr="codeplay-logo.png"/>
          <p:cNvPicPr preferRelativeResize="0"/>
          <p:nvPr/>
        </p:nvPicPr>
        <p:blipFill rotWithShape="1">
          <a:blip r:embed="rId3"/>
          <a:srcRect t="14743" b="12558"/>
          <a:stretch>
            <a:fillRect/>
          </a:stretch>
        </p:blipFill>
        <p:spPr>
          <a:xfrm>
            <a:off x="7989907" y="5232169"/>
            <a:ext cx="1048618" cy="261365"/>
          </a:xfrm>
          <a:prstGeom prst="rect">
            <a:avLst/>
          </a:prstGeom>
          <a:noFill/>
          <a:ln>
            <a:noFill/>
          </a:ln>
        </p:spPr>
      </p:pic>
      <p:pic>
        <p:nvPicPr>
          <p:cNvPr id="372" name="Shape 372"/>
          <p:cNvPicPr preferRelativeResize="0"/>
          <p:nvPr/>
        </p:nvPicPr>
        <p:blipFill rotWithShape="1">
          <a:blip r:embed="rId4"/>
          <a:srcRect/>
          <a:stretch>
            <a:fillRect/>
          </a:stretch>
        </p:blipFill>
        <p:spPr>
          <a:xfrm>
            <a:off x="7674425" y="2142500"/>
            <a:ext cx="349001" cy="444743"/>
          </a:xfrm>
          <a:prstGeom prst="rect">
            <a:avLst/>
          </a:prstGeom>
          <a:noFill/>
          <a:ln>
            <a:noFill/>
          </a:ln>
        </p:spPr>
      </p:pic>
      <p:pic>
        <p:nvPicPr>
          <p:cNvPr id="373" name="Shape 373" descr="Datoteka:AMD Logo.svg"/>
          <p:cNvPicPr preferRelativeResize="0"/>
          <p:nvPr/>
        </p:nvPicPr>
        <p:blipFill rotWithShape="1">
          <a:blip r:embed="rId5"/>
          <a:srcRect/>
          <a:stretch>
            <a:fillRect/>
          </a:stretch>
        </p:blipFill>
        <p:spPr>
          <a:xfrm>
            <a:off x="2019173" y="2645119"/>
            <a:ext cx="694603" cy="160739"/>
          </a:xfrm>
          <a:prstGeom prst="rect">
            <a:avLst/>
          </a:prstGeom>
          <a:noFill/>
          <a:ln>
            <a:noFill/>
          </a:ln>
        </p:spPr>
      </p:pic>
      <p:pic>
        <p:nvPicPr>
          <p:cNvPr id="374" name="Shape 374" descr="http://img.talkandroid.com/uploads/2012/06/Samsung-Logo.jpg"/>
          <p:cNvPicPr preferRelativeResize="0"/>
          <p:nvPr/>
        </p:nvPicPr>
        <p:blipFill rotWithShape="1">
          <a:blip r:embed="rId6"/>
          <a:srcRect l="8242" t="20243" r="4985" b="23170"/>
          <a:stretch>
            <a:fillRect/>
          </a:stretch>
        </p:blipFill>
        <p:spPr>
          <a:xfrm>
            <a:off x="2031002" y="4713264"/>
            <a:ext cx="670943" cy="255826"/>
          </a:xfrm>
          <a:prstGeom prst="rect">
            <a:avLst/>
          </a:prstGeom>
          <a:noFill/>
          <a:ln>
            <a:noFill/>
          </a:ln>
        </p:spPr>
      </p:pic>
      <p:pic>
        <p:nvPicPr>
          <p:cNvPr id="375" name="Shape 375" descr="http://t1.gstatic.com/images?q=tbn:ANd9GcQ_KGRpVIYOeAfy0nxKnBsC-Nc2rvJE0yf9eLJFK1UGirX-9Z5QfCKxgRM"/>
          <p:cNvPicPr preferRelativeResize="0"/>
          <p:nvPr/>
        </p:nvPicPr>
        <p:blipFill rotWithShape="1">
          <a:blip r:embed="rId7"/>
          <a:srcRect/>
          <a:stretch>
            <a:fillRect/>
          </a:stretch>
        </p:blipFill>
        <p:spPr>
          <a:xfrm>
            <a:off x="1328135" y="2221312"/>
            <a:ext cx="374273" cy="448112"/>
          </a:xfrm>
          <a:prstGeom prst="rect">
            <a:avLst/>
          </a:prstGeom>
          <a:noFill/>
          <a:ln>
            <a:noFill/>
          </a:ln>
        </p:spPr>
      </p:pic>
      <p:pic>
        <p:nvPicPr>
          <p:cNvPr id="376" name="Shape 376" descr="File:IBM logo.svg"/>
          <p:cNvPicPr preferRelativeResize="0"/>
          <p:nvPr/>
        </p:nvPicPr>
        <p:blipFill rotWithShape="1">
          <a:blip r:embed="rId8"/>
          <a:srcRect/>
          <a:stretch>
            <a:fillRect/>
          </a:stretch>
        </p:blipFill>
        <p:spPr>
          <a:xfrm>
            <a:off x="1268514" y="2808315"/>
            <a:ext cx="493514" cy="197407"/>
          </a:xfrm>
          <a:prstGeom prst="rect">
            <a:avLst/>
          </a:prstGeom>
          <a:noFill/>
          <a:ln>
            <a:noFill/>
          </a:ln>
        </p:spPr>
      </p:pic>
      <p:pic>
        <p:nvPicPr>
          <p:cNvPr id="377" name="Shape 377" descr="ARM Logo"/>
          <p:cNvPicPr preferRelativeResize="0"/>
          <p:nvPr/>
        </p:nvPicPr>
        <p:blipFill rotWithShape="1">
          <a:blip r:embed="rId9"/>
          <a:srcRect/>
          <a:stretch>
            <a:fillRect/>
          </a:stretch>
        </p:blipFill>
        <p:spPr>
          <a:xfrm>
            <a:off x="2019355" y="3553953"/>
            <a:ext cx="694237" cy="229545"/>
          </a:xfrm>
          <a:prstGeom prst="rect">
            <a:avLst/>
          </a:prstGeom>
          <a:noFill/>
          <a:ln>
            <a:noFill/>
          </a:ln>
        </p:spPr>
      </p:pic>
      <p:pic>
        <p:nvPicPr>
          <p:cNvPr id="378" name="Shape 378" descr="http://upload.wikimedia.org/wikipedia/en/thumb/c/c4/QualcommLogo.svg/564px-QualcommLogo.svg.png"/>
          <p:cNvPicPr preferRelativeResize="0"/>
          <p:nvPr/>
        </p:nvPicPr>
        <p:blipFill rotWithShape="1">
          <a:blip r:embed="rId10"/>
          <a:srcRect/>
          <a:stretch>
            <a:fillRect/>
          </a:stretch>
        </p:blipFill>
        <p:spPr>
          <a:xfrm>
            <a:off x="1947903" y="3959546"/>
            <a:ext cx="837140" cy="187021"/>
          </a:xfrm>
          <a:prstGeom prst="rect">
            <a:avLst/>
          </a:prstGeom>
          <a:noFill/>
          <a:ln>
            <a:noFill/>
          </a:ln>
        </p:spPr>
      </p:pic>
      <p:pic>
        <p:nvPicPr>
          <p:cNvPr id="379" name="Shape 379" descr="http://i1-news.softpedia-static.com/images/news2/Nokia-Closes-Agreement-for-3G-Chipset-Development-2.jpg"/>
          <p:cNvPicPr preferRelativeResize="0"/>
          <p:nvPr/>
        </p:nvPicPr>
        <p:blipFill rotWithShape="1">
          <a:blip r:embed="rId11"/>
          <a:srcRect l="3951" t="18445" b="19044"/>
          <a:stretch>
            <a:fillRect/>
          </a:stretch>
        </p:blipFill>
        <p:spPr>
          <a:xfrm>
            <a:off x="1301728" y="4625527"/>
            <a:ext cx="427085" cy="277958"/>
          </a:xfrm>
          <a:prstGeom prst="rect">
            <a:avLst/>
          </a:prstGeom>
          <a:noFill/>
          <a:ln>
            <a:noFill/>
          </a:ln>
        </p:spPr>
      </p:pic>
      <p:pic>
        <p:nvPicPr>
          <p:cNvPr id="380" name="Shape 380" descr="https://encrypted-tbn1.gstatic.com/images?q=tbn:ANd9GcTviPDLt1ylld1kBu4mBtrX4oU0UusZcotDGj0VI3dLeTo6zpii"/>
          <p:cNvPicPr preferRelativeResize="0"/>
          <p:nvPr/>
        </p:nvPicPr>
        <p:blipFill rotWithShape="1">
          <a:blip r:embed="rId12"/>
          <a:srcRect/>
          <a:stretch>
            <a:fillRect/>
          </a:stretch>
        </p:blipFill>
        <p:spPr>
          <a:xfrm>
            <a:off x="1219494" y="3144614"/>
            <a:ext cx="591553" cy="433504"/>
          </a:xfrm>
          <a:prstGeom prst="rect">
            <a:avLst/>
          </a:prstGeom>
          <a:noFill/>
          <a:ln>
            <a:noFill/>
          </a:ln>
        </p:spPr>
      </p:pic>
      <p:pic>
        <p:nvPicPr>
          <p:cNvPr id="381" name="Shape 381" descr="Altera logo"/>
          <p:cNvPicPr preferRelativeResize="0"/>
          <p:nvPr/>
        </p:nvPicPr>
        <p:blipFill rotWithShape="1">
          <a:blip r:embed="rId13"/>
          <a:srcRect/>
          <a:stretch>
            <a:fillRect/>
          </a:stretch>
        </p:blipFill>
        <p:spPr>
          <a:xfrm>
            <a:off x="1168988" y="5042377"/>
            <a:ext cx="692565" cy="155827"/>
          </a:xfrm>
          <a:prstGeom prst="rect">
            <a:avLst/>
          </a:prstGeom>
          <a:noFill/>
          <a:ln>
            <a:noFill/>
          </a:ln>
        </p:spPr>
      </p:pic>
      <p:pic>
        <p:nvPicPr>
          <p:cNvPr id="382" name="Shape 382" descr="Intel - logo"/>
          <p:cNvPicPr preferRelativeResize="0"/>
          <p:nvPr/>
        </p:nvPicPr>
        <p:blipFill rotWithShape="1">
          <a:blip r:embed="rId14"/>
          <a:srcRect t="10369" b="11066"/>
          <a:stretch>
            <a:fillRect/>
          </a:stretch>
        </p:blipFill>
        <p:spPr>
          <a:xfrm>
            <a:off x="2095129" y="2981907"/>
            <a:ext cx="542690" cy="395999"/>
          </a:xfrm>
          <a:prstGeom prst="rect">
            <a:avLst/>
          </a:prstGeom>
          <a:noFill/>
          <a:ln>
            <a:noFill/>
          </a:ln>
        </p:spPr>
      </p:pic>
      <p:pic>
        <p:nvPicPr>
          <p:cNvPr id="383" name="Shape 383"/>
          <p:cNvPicPr preferRelativeResize="0"/>
          <p:nvPr/>
        </p:nvPicPr>
        <p:blipFill rotWithShape="1">
          <a:blip r:embed="rId15"/>
          <a:srcRect/>
          <a:stretch>
            <a:fillRect/>
          </a:stretch>
        </p:blipFill>
        <p:spPr>
          <a:xfrm>
            <a:off x="1992387" y="5145137"/>
            <a:ext cx="748175" cy="194330"/>
          </a:xfrm>
          <a:prstGeom prst="rect">
            <a:avLst/>
          </a:prstGeom>
          <a:noFill/>
          <a:ln>
            <a:noFill/>
          </a:ln>
        </p:spPr>
      </p:pic>
      <p:pic>
        <p:nvPicPr>
          <p:cNvPr id="384" name="Shape 384" descr="Mediatek-Logotype-Color.png"/>
          <p:cNvPicPr preferRelativeResize="0"/>
          <p:nvPr/>
        </p:nvPicPr>
        <p:blipFill rotWithShape="1">
          <a:blip r:embed="rId16"/>
          <a:srcRect/>
          <a:stretch>
            <a:fillRect/>
          </a:stretch>
        </p:blipFill>
        <p:spPr>
          <a:xfrm>
            <a:off x="1938949" y="4322615"/>
            <a:ext cx="855050" cy="214601"/>
          </a:xfrm>
          <a:prstGeom prst="rect">
            <a:avLst/>
          </a:prstGeom>
          <a:noFill/>
          <a:ln>
            <a:noFill/>
          </a:ln>
        </p:spPr>
      </p:pic>
      <p:pic>
        <p:nvPicPr>
          <p:cNvPr id="385" name="Shape 385" descr="huawei-logo.jpg"/>
          <p:cNvPicPr preferRelativeResize="0"/>
          <p:nvPr/>
        </p:nvPicPr>
        <p:blipFill rotWithShape="1">
          <a:blip r:embed="rId17"/>
          <a:srcRect/>
          <a:stretch>
            <a:fillRect/>
          </a:stretch>
        </p:blipFill>
        <p:spPr>
          <a:xfrm>
            <a:off x="7559286" y="3100090"/>
            <a:ext cx="454276" cy="447178"/>
          </a:xfrm>
          <a:prstGeom prst="rect">
            <a:avLst/>
          </a:prstGeom>
          <a:noFill/>
          <a:ln>
            <a:noFill/>
          </a:ln>
        </p:spPr>
      </p:pic>
      <p:pic>
        <p:nvPicPr>
          <p:cNvPr id="386" name="Shape 386"/>
          <p:cNvPicPr preferRelativeResize="0"/>
          <p:nvPr/>
        </p:nvPicPr>
        <p:blipFill rotWithShape="1">
          <a:blip r:embed="rId18"/>
          <a:srcRect/>
          <a:stretch>
            <a:fillRect/>
          </a:stretch>
        </p:blipFill>
        <p:spPr>
          <a:xfrm>
            <a:off x="7205884" y="4874012"/>
            <a:ext cx="817542" cy="258888"/>
          </a:xfrm>
          <a:prstGeom prst="rect">
            <a:avLst/>
          </a:prstGeom>
          <a:noFill/>
          <a:ln>
            <a:noFill/>
          </a:ln>
        </p:spPr>
      </p:pic>
      <p:pic>
        <p:nvPicPr>
          <p:cNvPr id="387" name="Shape 387"/>
          <p:cNvPicPr preferRelativeResize="0"/>
          <p:nvPr/>
        </p:nvPicPr>
        <p:blipFill rotWithShape="1">
          <a:blip r:embed="rId19"/>
          <a:srcRect l="6144" t="18693" r="6145" b="18694"/>
          <a:stretch>
            <a:fillRect/>
          </a:stretch>
        </p:blipFill>
        <p:spPr>
          <a:xfrm>
            <a:off x="6161864" y="4163099"/>
            <a:ext cx="1064833" cy="289977"/>
          </a:xfrm>
          <a:prstGeom prst="rect">
            <a:avLst/>
          </a:prstGeom>
          <a:noFill/>
          <a:ln>
            <a:noFill/>
          </a:ln>
        </p:spPr>
      </p:pic>
      <p:sp>
        <p:nvSpPr>
          <p:cNvPr id="388" name="Shape 388"/>
          <p:cNvSpPr txBox="1"/>
          <p:nvPr/>
        </p:nvSpPr>
        <p:spPr>
          <a:xfrm>
            <a:off x="947056" y="1707506"/>
            <a:ext cx="2121575" cy="43243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Hardware Implementers</a:t>
            </a:r>
            <a:b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b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Desktop/Mobile/Embedded/FPGA</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389" name="Shape 389"/>
          <p:cNvSpPr txBox="1"/>
          <p:nvPr/>
        </p:nvSpPr>
        <p:spPr>
          <a:xfrm>
            <a:off x="6301879" y="1077855"/>
            <a:ext cx="2647146" cy="94026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100s of applications using OpenCL acceleration</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Rendering, visualization, video editing, simulation, image processing, vision and neural network inferencing</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390" name="Shape 390"/>
          <p:cNvSpPr txBox="1"/>
          <p:nvPr/>
        </p:nvSpPr>
        <p:spPr>
          <a:xfrm>
            <a:off x="3468584" y="2690529"/>
            <a:ext cx="2046767" cy="229283"/>
          </a:xfrm>
          <a:prstGeom prst="rect">
            <a:avLst/>
          </a:prstGeom>
          <a:noFill/>
          <a:ln>
            <a:noFill/>
          </a:ln>
        </p:spPr>
        <p:txBody>
          <a:bodyPr lIns="76188" tIns="38083" rIns="76188" bIns="38083" anchor="t" anchorCtr="0">
            <a:noAutofit/>
          </a:bodyPr>
          <a:lstStyle/>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Single Source C++ Programming</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391" name="Shape 391"/>
          <p:cNvSpPr txBox="1"/>
          <p:nvPr/>
        </p:nvSpPr>
        <p:spPr>
          <a:xfrm>
            <a:off x="3238500" y="5527675"/>
            <a:ext cx="2506937" cy="229283"/>
          </a:xfrm>
          <a:prstGeom prst="rect">
            <a:avLst/>
          </a:prstGeom>
          <a:noFill/>
          <a:ln>
            <a:noFill/>
          </a:ln>
        </p:spPr>
        <p:txBody>
          <a:bodyPr lIns="76188" tIns="38083" rIns="76188" bIns="38083" anchor="t" anchorCtr="0">
            <a:noAutofit/>
          </a:bodyPr>
          <a:lstStyle/>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Portable Kernel Intermediate Language</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392" name="Shape 392"/>
          <p:cNvSpPr txBox="1"/>
          <p:nvPr/>
        </p:nvSpPr>
        <p:spPr>
          <a:xfrm>
            <a:off x="3548255" y="4361363"/>
            <a:ext cx="1887429" cy="229283"/>
          </a:xfrm>
          <a:prstGeom prst="rect">
            <a:avLst/>
          </a:prstGeom>
          <a:noFill/>
          <a:ln>
            <a:noFill/>
          </a:ln>
        </p:spPr>
        <p:txBody>
          <a:bodyPr lIns="76188" tIns="38083" rIns="76188" bIns="38083" anchor="t" anchorCtr="0">
            <a:noAutofit/>
          </a:bodyPr>
          <a:lstStyle/>
          <a:p>
            <a:pPr algn="ctr">
              <a:lnSpc>
                <a:spcPct val="99000"/>
              </a:lnSpc>
              <a:buSzPct val="25000"/>
            </a:pPr>
            <a:r>
              <a:rPr lang="en-US" sz="1000" b="1">
                <a:solidFill>
                  <a:schemeClr val="dk2"/>
                </a:solidFill>
                <a:latin typeface="Trebuchet MS" panose="020B0603020202020204"/>
                <a:ea typeface="Trebuchet MS" panose="020B0603020202020204"/>
                <a:cs typeface="Trebuchet MS" panose="020B0603020202020204"/>
                <a:sym typeface="Trebuchet MS" panose="020B0603020202020204"/>
              </a:rPr>
              <a:t>Core API and Language Specs</a:t>
            </a:r>
            <a:endParaRPr lang="en-US" sz="1000"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pic>
        <p:nvPicPr>
          <p:cNvPr id="393" name="Shape 393" descr="ti"/>
          <p:cNvPicPr preferRelativeResize="0"/>
          <p:nvPr/>
        </p:nvPicPr>
        <p:blipFill rotWithShape="1">
          <a:blip r:embed="rId20"/>
          <a:srcRect/>
          <a:stretch>
            <a:fillRect/>
          </a:stretch>
        </p:blipFill>
        <p:spPr>
          <a:xfrm>
            <a:off x="1193982" y="5337098"/>
            <a:ext cx="642579" cy="226550"/>
          </a:xfrm>
          <a:prstGeom prst="rect">
            <a:avLst/>
          </a:prstGeom>
          <a:noFill/>
          <a:ln>
            <a:noFill/>
          </a:ln>
        </p:spPr>
      </p:pic>
      <p:pic>
        <p:nvPicPr>
          <p:cNvPr id="394" name="Shape 394" descr="https://semiaccurate.com/assets/uploads/2011/09/Marvell-logo.png"/>
          <p:cNvPicPr preferRelativeResize="0"/>
          <p:nvPr/>
        </p:nvPicPr>
        <p:blipFill rotWithShape="1">
          <a:blip r:embed="rId21"/>
          <a:srcRect/>
          <a:stretch>
            <a:fillRect/>
          </a:stretch>
        </p:blipFill>
        <p:spPr>
          <a:xfrm>
            <a:off x="2108659" y="5515516"/>
            <a:ext cx="515628" cy="298903"/>
          </a:xfrm>
          <a:prstGeom prst="rect">
            <a:avLst/>
          </a:prstGeom>
          <a:noFill/>
          <a:ln>
            <a:noFill/>
          </a:ln>
        </p:spPr>
      </p:pic>
      <p:pic>
        <p:nvPicPr>
          <p:cNvPr id="395" name="Shape 395" descr="University-of-Windsor-logo-wide.png"/>
          <p:cNvPicPr preferRelativeResize="0"/>
          <p:nvPr/>
        </p:nvPicPr>
        <p:blipFill rotWithShape="1">
          <a:blip r:embed="rId22"/>
          <a:srcRect/>
          <a:stretch>
            <a:fillRect/>
          </a:stretch>
        </p:blipFill>
        <p:spPr>
          <a:xfrm>
            <a:off x="6308559" y="3758579"/>
            <a:ext cx="803343" cy="330624"/>
          </a:xfrm>
          <a:prstGeom prst="rect">
            <a:avLst/>
          </a:prstGeom>
          <a:noFill/>
          <a:ln>
            <a:noFill/>
          </a:ln>
        </p:spPr>
      </p:pic>
      <p:pic>
        <p:nvPicPr>
          <p:cNvPr id="396" name="Shape 396"/>
          <p:cNvPicPr preferRelativeResize="0"/>
          <p:nvPr/>
        </p:nvPicPr>
        <p:blipFill rotWithShape="1">
          <a:blip r:embed="rId23"/>
          <a:srcRect/>
          <a:stretch>
            <a:fillRect/>
          </a:stretch>
        </p:blipFill>
        <p:spPr>
          <a:xfrm>
            <a:off x="1079500" y="4217482"/>
            <a:ext cx="871541" cy="269153"/>
          </a:xfrm>
          <a:prstGeom prst="rect">
            <a:avLst/>
          </a:prstGeom>
          <a:noFill/>
          <a:ln>
            <a:noFill/>
          </a:ln>
        </p:spPr>
      </p:pic>
      <p:pic>
        <p:nvPicPr>
          <p:cNvPr id="397" name="Shape 397"/>
          <p:cNvPicPr preferRelativeResize="0"/>
          <p:nvPr/>
        </p:nvPicPr>
        <p:blipFill rotWithShape="1">
          <a:blip r:embed="rId24"/>
          <a:srcRect/>
          <a:stretch>
            <a:fillRect/>
          </a:stretch>
        </p:blipFill>
        <p:spPr>
          <a:xfrm>
            <a:off x="3703278" y="1920246"/>
            <a:ext cx="1798499" cy="817499"/>
          </a:xfrm>
          <a:prstGeom prst="rect">
            <a:avLst/>
          </a:prstGeom>
          <a:noFill/>
          <a:ln>
            <a:noFill/>
          </a:ln>
        </p:spPr>
      </p:pic>
      <p:sp>
        <p:nvSpPr>
          <p:cNvPr id="398" name="Shape 398"/>
          <p:cNvSpPr txBox="1"/>
          <p:nvPr/>
        </p:nvSpPr>
        <p:spPr>
          <a:xfrm>
            <a:off x="3143124" y="1622208"/>
            <a:ext cx="2775250" cy="280000"/>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OpenCL 2.2 – Top to Bottom C++</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pic>
        <p:nvPicPr>
          <p:cNvPr id="399" name="Shape 399"/>
          <p:cNvPicPr preferRelativeResize="0"/>
          <p:nvPr/>
        </p:nvPicPr>
        <p:blipFill rotWithShape="1">
          <a:blip r:embed="rId25"/>
          <a:srcRect/>
          <a:stretch>
            <a:fillRect/>
          </a:stretch>
        </p:blipFill>
        <p:spPr>
          <a:xfrm>
            <a:off x="7167059" y="3634184"/>
            <a:ext cx="762000" cy="270933"/>
          </a:xfrm>
          <a:prstGeom prst="rect">
            <a:avLst/>
          </a:prstGeom>
          <a:noFill/>
          <a:ln>
            <a:noFill/>
          </a:ln>
        </p:spPr>
      </p:pic>
      <p:pic>
        <p:nvPicPr>
          <p:cNvPr id="400" name="Shape 400" descr="https://streamhpc.com/wp-content/uploads/2017/05/Logo2017_v4_250px.jpg"/>
          <p:cNvPicPr preferRelativeResize="0"/>
          <p:nvPr/>
        </p:nvPicPr>
        <p:blipFill rotWithShape="1">
          <a:blip r:embed="rId26"/>
          <a:srcRect/>
          <a:stretch>
            <a:fillRect/>
          </a:stretch>
        </p:blipFill>
        <p:spPr>
          <a:xfrm>
            <a:off x="6218624" y="3323680"/>
            <a:ext cx="983208" cy="283163"/>
          </a:xfrm>
          <a:prstGeom prst="rect">
            <a:avLst/>
          </a:prstGeom>
          <a:noFill/>
          <a:ln>
            <a:noFill/>
          </a:ln>
        </p:spPr>
      </p:pic>
      <p:pic>
        <p:nvPicPr>
          <p:cNvPr id="401" name="Shape 401" descr="Image result for yetiware logo"/>
          <p:cNvPicPr preferRelativeResize="0"/>
          <p:nvPr/>
        </p:nvPicPr>
        <p:blipFill rotWithShape="1">
          <a:blip r:embed="rId27"/>
          <a:srcRect l="5384" t="29529" r="5013" b="38135"/>
          <a:stretch>
            <a:fillRect/>
          </a:stretch>
        </p:blipFill>
        <p:spPr>
          <a:xfrm>
            <a:off x="7139708" y="5216391"/>
            <a:ext cx="677381" cy="244459"/>
          </a:xfrm>
          <a:prstGeom prst="rect">
            <a:avLst/>
          </a:prstGeom>
          <a:noFill/>
          <a:ln>
            <a:noFill/>
          </a:ln>
        </p:spPr>
      </p:pic>
      <p:pic>
        <p:nvPicPr>
          <p:cNvPr id="402" name="Shape 402" descr="http://t1.gstatic.com/images?q=tbn:ANd9GcRQFwofvDRgM52h12prRVOvh6bnFJ7ypseNQSg95HXBPJTS1A4P">
            <a:hlinkClick r:id="rId28"/>
          </p:cNvPr>
          <p:cNvPicPr preferRelativeResize="0"/>
          <p:nvPr/>
        </p:nvPicPr>
        <p:blipFill rotWithShape="1">
          <a:blip r:embed="rId29"/>
          <a:srcRect/>
          <a:stretch>
            <a:fillRect/>
          </a:stretch>
        </p:blipFill>
        <p:spPr>
          <a:xfrm>
            <a:off x="8560223" y="3006500"/>
            <a:ext cx="388803" cy="518133"/>
          </a:xfrm>
          <a:prstGeom prst="rect">
            <a:avLst/>
          </a:prstGeom>
          <a:noFill/>
          <a:ln>
            <a:noFill/>
          </a:ln>
        </p:spPr>
      </p:pic>
      <p:pic>
        <p:nvPicPr>
          <p:cNvPr id="403" name="Shape 403" descr="http://portablecl.org/pocl-80x60.png"/>
          <p:cNvPicPr preferRelativeResize="0"/>
          <p:nvPr/>
        </p:nvPicPr>
        <p:blipFill rotWithShape="1">
          <a:blip r:embed="rId30"/>
          <a:srcRect/>
          <a:stretch>
            <a:fillRect/>
          </a:stretch>
        </p:blipFill>
        <p:spPr>
          <a:xfrm>
            <a:off x="6207445" y="4566126"/>
            <a:ext cx="517258" cy="387944"/>
          </a:xfrm>
          <a:prstGeom prst="rect">
            <a:avLst/>
          </a:prstGeom>
          <a:noFill/>
          <a:ln>
            <a:noFill/>
          </a:ln>
        </p:spPr>
      </p:pic>
      <p:pic>
        <p:nvPicPr>
          <p:cNvPr id="404" name="Shape 404" descr="Wolfram"/>
          <p:cNvPicPr preferRelativeResize="0"/>
          <p:nvPr/>
        </p:nvPicPr>
        <p:blipFill rotWithShape="1">
          <a:blip r:embed="rId31"/>
          <a:srcRect/>
          <a:stretch>
            <a:fillRect/>
          </a:stretch>
        </p:blipFill>
        <p:spPr>
          <a:xfrm>
            <a:off x="7989907" y="4431370"/>
            <a:ext cx="1027633" cy="141863"/>
          </a:xfrm>
          <a:prstGeom prst="rect">
            <a:avLst/>
          </a:prstGeom>
          <a:solidFill>
            <a:schemeClr val="accent2"/>
          </a:solidFill>
          <a:ln>
            <a:noFill/>
          </a:ln>
        </p:spPr>
      </p:pic>
      <p:pic>
        <p:nvPicPr>
          <p:cNvPr id="405" name="Shape 405" descr="dassault-logo.png"/>
          <p:cNvPicPr preferRelativeResize="0"/>
          <p:nvPr/>
        </p:nvPicPr>
        <p:blipFill rotWithShape="1">
          <a:blip r:embed="rId32"/>
          <a:srcRect/>
          <a:stretch>
            <a:fillRect/>
          </a:stretch>
        </p:blipFill>
        <p:spPr>
          <a:xfrm>
            <a:off x="8194005" y="4713263"/>
            <a:ext cx="844521" cy="240807"/>
          </a:xfrm>
          <a:prstGeom prst="rect">
            <a:avLst/>
          </a:prstGeom>
          <a:noFill/>
          <a:ln>
            <a:noFill/>
          </a:ln>
        </p:spPr>
      </p:pic>
      <p:pic>
        <p:nvPicPr>
          <p:cNvPr id="406" name="Shape 406" descr="sony_logo_blue_RGB.png"/>
          <p:cNvPicPr preferRelativeResize="0"/>
          <p:nvPr/>
        </p:nvPicPr>
        <p:blipFill rotWithShape="1">
          <a:blip r:embed="rId33"/>
          <a:srcRect/>
          <a:stretch>
            <a:fillRect/>
          </a:stretch>
        </p:blipFill>
        <p:spPr>
          <a:xfrm>
            <a:off x="6756362" y="2567018"/>
            <a:ext cx="1217692" cy="437549"/>
          </a:xfrm>
          <a:prstGeom prst="rect">
            <a:avLst/>
          </a:prstGeom>
          <a:noFill/>
          <a:ln>
            <a:noFill/>
          </a:ln>
        </p:spPr>
      </p:pic>
      <p:pic>
        <p:nvPicPr>
          <p:cNvPr id="407" name="Shape 407"/>
          <p:cNvPicPr preferRelativeResize="0"/>
          <p:nvPr/>
        </p:nvPicPr>
        <p:blipFill rotWithShape="1">
          <a:blip r:embed="rId34"/>
          <a:srcRect/>
          <a:stretch>
            <a:fillRect/>
          </a:stretch>
        </p:blipFill>
        <p:spPr>
          <a:xfrm>
            <a:off x="8329479" y="2126165"/>
            <a:ext cx="405663" cy="405663"/>
          </a:xfrm>
          <a:prstGeom prst="rect">
            <a:avLst/>
          </a:prstGeom>
          <a:noFill/>
          <a:ln>
            <a:noFill/>
          </a:ln>
        </p:spPr>
      </p:pic>
      <p:pic>
        <p:nvPicPr>
          <p:cNvPr id="408" name="Shape 408" descr="Blackmagic Design logo"/>
          <p:cNvPicPr preferRelativeResize="0"/>
          <p:nvPr/>
        </p:nvPicPr>
        <p:blipFill>
          <a:blip/>
        </p:blipFill>
        <p:spPr>
          <a:xfrm>
            <a:off x="8240372" y="3547270"/>
            <a:ext cx="845760" cy="293198"/>
          </a:xfrm>
          <a:prstGeom prst="rect">
            <a:avLst/>
          </a:prstGeom>
          <a:solidFill>
            <a:srgbClr val="FFFFFF"/>
          </a:solidFill>
          <a:ln>
            <a:noFill/>
          </a:ln>
        </p:spPr>
      </p:pic>
      <p:pic>
        <p:nvPicPr>
          <p:cNvPr id="409" name="Shape 409"/>
          <p:cNvPicPr preferRelativeResize="0"/>
          <p:nvPr/>
        </p:nvPicPr>
        <p:blipFill rotWithShape="1">
          <a:blip r:embed="rId35"/>
          <a:srcRect/>
          <a:stretch>
            <a:fillRect/>
          </a:stretch>
        </p:blipFill>
        <p:spPr>
          <a:xfrm>
            <a:off x="7435718" y="5493535"/>
            <a:ext cx="1488878" cy="220031"/>
          </a:xfrm>
          <a:prstGeom prst="rect">
            <a:avLst/>
          </a:prstGeom>
          <a:noFill/>
          <a:ln>
            <a:noFill/>
          </a:ln>
        </p:spPr>
      </p:pic>
      <p:pic>
        <p:nvPicPr>
          <p:cNvPr id="410" name="Shape 410" descr="Image result for blender 3d logo"/>
          <p:cNvPicPr preferRelativeResize="0"/>
          <p:nvPr/>
        </p:nvPicPr>
        <p:blipFill rotWithShape="1">
          <a:blip r:embed="rId36"/>
          <a:srcRect/>
          <a:stretch>
            <a:fillRect/>
          </a:stretch>
        </p:blipFill>
        <p:spPr>
          <a:xfrm>
            <a:off x="6040674" y="2860059"/>
            <a:ext cx="1339108" cy="387085"/>
          </a:xfrm>
          <a:prstGeom prst="rect">
            <a:avLst/>
          </a:prstGeom>
          <a:noFill/>
          <a:ln>
            <a:noFill/>
          </a:ln>
        </p:spPr>
      </p:pic>
      <p:pic>
        <p:nvPicPr>
          <p:cNvPr id="411" name="Shape 411" descr="OpenCV_Logo_with_text.png"/>
          <p:cNvPicPr preferRelativeResize="0"/>
          <p:nvPr/>
        </p:nvPicPr>
        <p:blipFill rotWithShape="1">
          <a:blip r:embed="rId37"/>
          <a:srcRect/>
          <a:stretch>
            <a:fillRect/>
          </a:stretch>
        </p:blipFill>
        <p:spPr>
          <a:xfrm>
            <a:off x="8498976" y="3812552"/>
            <a:ext cx="407372" cy="501747"/>
          </a:xfrm>
          <a:prstGeom prst="rect">
            <a:avLst/>
          </a:prstGeom>
          <a:noFill/>
          <a:ln>
            <a:noFill/>
          </a:ln>
        </p:spPr>
      </p:pic>
      <p:pic>
        <p:nvPicPr>
          <p:cNvPr id="412" name="Shape 412" descr="Image result for otoy logo"/>
          <p:cNvPicPr preferRelativeResize="0"/>
          <p:nvPr/>
        </p:nvPicPr>
        <p:blipFill rotWithShape="1">
          <a:blip r:embed="rId38"/>
          <a:srcRect l="16686" t="9082" r="19681" b="6524"/>
          <a:stretch>
            <a:fillRect/>
          </a:stretch>
        </p:blipFill>
        <p:spPr>
          <a:xfrm>
            <a:off x="6216581" y="2218228"/>
            <a:ext cx="491604" cy="652003"/>
          </a:xfrm>
          <a:prstGeom prst="rect">
            <a:avLst/>
          </a:prstGeom>
          <a:noFill/>
          <a:ln>
            <a:noFill/>
          </a:ln>
        </p:spPr>
      </p:pic>
      <p:sp>
        <p:nvSpPr>
          <p:cNvPr id="413" name="Shape 413" descr="https://pro.radeon.com/wp-content/uploads/sites/2/2017/03/prorender_logo-01-1.svg"/>
          <p:cNvSpPr/>
          <p:nvPr/>
        </p:nvSpPr>
        <p:spPr>
          <a:xfrm>
            <a:off x="129646" y="736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14" name="Shape 414" descr="https://pro.radeon.com/wp-content/uploads/sites/2/2017/03/prorender_logo-01-1.svg"/>
          <p:cNvSpPr/>
          <p:nvPr/>
        </p:nvSpPr>
        <p:spPr>
          <a:xfrm>
            <a:off x="256646" y="863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15" name="Shape 415" descr="https://pro.radeon.com/wp-content/uploads/sites/2/2017/03/prorender_logo-01-1.svg"/>
          <p:cNvSpPr/>
          <p:nvPr/>
        </p:nvSpPr>
        <p:spPr>
          <a:xfrm>
            <a:off x="383646" y="990864"/>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16" name="Shape 416" descr="https://pro.radeon.com/wp-content/uploads/sites/2/2017/03/prorender_logo-01-1.svg"/>
          <p:cNvSpPr/>
          <p:nvPr/>
        </p:nvSpPr>
        <p:spPr>
          <a:xfrm>
            <a:off x="510646" y="1117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pic>
        <p:nvPicPr>
          <p:cNvPr id="417" name="Shape 417"/>
          <p:cNvPicPr preferRelativeResize="0"/>
          <p:nvPr/>
        </p:nvPicPr>
        <p:blipFill rotWithShape="1">
          <a:blip r:embed="rId39"/>
          <a:srcRect/>
          <a:stretch>
            <a:fillRect/>
          </a:stretch>
        </p:blipFill>
        <p:spPr>
          <a:xfrm>
            <a:off x="8098739" y="2697034"/>
            <a:ext cx="867139" cy="237391"/>
          </a:xfrm>
          <a:prstGeom prst="rect">
            <a:avLst/>
          </a:prstGeom>
          <a:noFill/>
          <a:ln>
            <a:noFill/>
          </a:ln>
        </p:spPr>
      </p:pic>
      <p:pic>
        <p:nvPicPr>
          <p:cNvPr id="418" name="Shape 418" descr="https://developer.nvidia.com/sites/default/files/akamai/cuda/images/OpenACCLogo.gif"/>
          <p:cNvPicPr preferRelativeResize="0"/>
          <p:nvPr/>
        </p:nvPicPr>
        <p:blipFill rotWithShape="1">
          <a:blip r:embed="rId40"/>
          <a:srcRect/>
          <a:stretch>
            <a:fillRect/>
          </a:stretch>
        </p:blipFill>
        <p:spPr>
          <a:xfrm>
            <a:off x="6185548" y="5057184"/>
            <a:ext cx="928423" cy="318412"/>
          </a:xfrm>
          <a:prstGeom prst="rect">
            <a:avLst/>
          </a:prstGeom>
          <a:noFill/>
          <a:ln>
            <a:noFill/>
          </a:ln>
        </p:spPr>
      </p:pic>
      <p:pic>
        <p:nvPicPr>
          <p:cNvPr id="419" name="Shape 419"/>
          <p:cNvPicPr preferRelativeResize="0"/>
          <p:nvPr/>
        </p:nvPicPr>
        <p:blipFill rotWithShape="1">
          <a:blip r:embed="rId41"/>
          <a:srcRect/>
          <a:stretch>
            <a:fillRect/>
          </a:stretch>
        </p:blipFill>
        <p:spPr>
          <a:xfrm>
            <a:off x="6710229" y="2139943"/>
            <a:ext cx="654979" cy="204850"/>
          </a:xfrm>
          <a:prstGeom prst="rect">
            <a:avLst/>
          </a:prstGeom>
          <a:noFill/>
          <a:ln>
            <a:noFill/>
          </a:ln>
        </p:spPr>
      </p:pic>
      <p:pic>
        <p:nvPicPr>
          <p:cNvPr id="420" name="Shape 420" descr="http://blogs.msdn.com/cfs-file.ashx/__key/communityserver-blogs-components-weblogfiles/00-00-01-10-58-metablogapi/3162.image_5F00_47DB465D.png"/>
          <p:cNvPicPr preferRelativeResize="0"/>
          <p:nvPr/>
        </p:nvPicPr>
        <p:blipFill rotWithShape="1">
          <a:blip r:embed="rId42"/>
          <a:srcRect l="8042" t="13667" r="16899" b="26885"/>
          <a:stretch>
            <a:fillRect/>
          </a:stretch>
        </p:blipFill>
        <p:spPr>
          <a:xfrm>
            <a:off x="6649759" y="5478359"/>
            <a:ext cx="609184" cy="264864"/>
          </a:xfrm>
          <a:prstGeom prst="rect">
            <a:avLst/>
          </a:prstGeom>
          <a:noFill/>
          <a:ln>
            <a:noFill/>
          </a:ln>
        </p:spPr>
      </p:pic>
      <p:pic>
        <p:nvPicPr>
          <p:cNvPr id="421" name="Shape 421" descr="Image result for caffe logo neural"/>
          <p:cNvPicPr preferRelativeResize="0"/>
          <p:nvPr/>
        </p:nvPicPr>
        <p:blipFill rotWithShape="1">
          <a:blip r:embed="rId43"/>
          <a:srcRect/>
          <a:stretch>
            <a:fillRect/>
          </a:stretch>
        </p:blipFill>
        <p:spPr>
          <a:xfrm>
            <a:off x="7590858" y="3879760"/>
            <a:ext cx="738620" cy="230240"/>
          </a:xfrm>
          <a:prstGeom prst="rect">
            <a:avLst/>
          </a:prstGeom>
          <a:noFill/>
          <a:ln>
            <a:noFill/>
          </a:ln>
        </p:spPr>
      </p:pic>
      <p:pic>
        <p:nvPicPr>
          <p:cNvPr id="422" name="Shape 422" descr="Image result for tensorflow logo"/>
          <p:cNvPicPr preferRelativeResize="0"/>
          <p:nvPr/>
        </p:nvPicPr>
        <p:blipFill rotWithShape="1">
          <a:blip r:embed="rId44"/>
          <a:srcRect/>
          <a:stretch>
            <a:fillRect/>
          </a:stretch>
        </p:blipFill>
        <p:spPr>
          <a:xfrm>
            <a:off x="7267902" y="4200423"/>
            <a:ext cx="601733" cy="512840"/>
          </a:xfrm>
          <a:prstGeom prst="rect">
            <a:avLst/>
          </a:prstGeom>
          <a:noFill/>
          <a:ln>
            <a:noFill/>
          </a:ln>
        </p:spPr>
      </p:pic>
      <p:pic>
        <p:nvPicPr>
          <p:cNvPr id="423" name="Shape 423" descr="Imagination_Logo_Primary_Pantone259C.eps"/>
          <p:cNvPicPr preferRelativeResize="0"/>
          <p:nvPr/>
        </p:nvPicPr>
        <p:blipFill rotWithShape="1">
          <a:blip r:embed="rId45"/>
          <a:srcRect/>
          <a:stretch>
            <a:fillRect/>
          </a:stretch>
        </p:blipFill>
        <p:spPr>
          <a:xfrm>
            <a:off x="1049616" y="3716995"/>
            <a:ext cx="767250" cy="4255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58"/>
          <p:cNvSpPr txBox="1">
            <a:spLocks noChangeArrowheads="1"/>
          </p:cNvSpPr>
          <p:nvPr/>
        </p:nvSpPr>
        <p:spPr bwMode="auto">
          <a:xfrm>
            <a:off x="6553200" y="5624514"/>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898989"/>
              </a:buClr>
              <a:buSzPct val="25000"/>
              <a:buFont typeface="Calibri" panose="020F0502020204030204" pitchFamily="34" charset="0"/>
              <a:buNone/>
            </a:pPr>
            <a:fld id="{CB9E6614-598B-4BF3-9C91-44E55D39FC53}" type="slidenum">
              <a:rPr lang="en-US" altLang="en-US" sz="1200">
                <a:solidFill>
                  <a:srgbClr val="898989"/>
                </a:solidFill>
                <a:latin typeface="Calibri" panose="020F0502020204030204" pitchFamily="34" charset="0"/>
                <a:sym typeface="Calibri" panose="020F0502020204030204" pitchFamily="34" charset="0"/>
              </a:rPr>
            </a:fld>
            <a:endParaRPr lang="en-US" altLang="en-US" sz="1200">
              <a:solidFill>
                <a:srgbClr val="898989"/>
              </a:solidFill>
              <a:latin typeface="Calibri" panose="020F0502020204030204" pitchFamily="34" charset="0"/>
              <a:sym typeface="Calibri" panose="020F0502020204030204" pitchFamily="34" charset="0"/>
            </a:endParaRPr>
          </a:p>
        </p:txBody>
      </p:sp>
      <p:sp>
        <p:nvSpPr>
          <p:cNvPr id="21507" name="Shape 159"/>
          <p:cNvSpPr txBox="1">
            <a:spLocks noGrp="1"/>
          </p:cNvSpPr>
          <p:nvPr>
            <p:ph type="title"/>
          </p:nvPr>
        </p:nvSpPr>
        <p:spPr>
          <a:xfrm>
            <a:off x="1600200" y="1371600"/>
            <a:ext cx="8229600" cy="857250"/>
          </a:xfrm>
        </p:spPr>
        <p:txBody>
          <a:bodyPr vert="horz" lIns="91440" tIns="45700" rIns="91440" bIns="45700" rtlCol="0" anchor="ctr">
            <a:normAutofit/>
          </a:bodyPr>
          <a:lstStyle/>
          <a:p>
            <a:pPr algn="l" eaLnBrk="1" hangingPunct="1">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Agenda</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160" name="Shape 160"/>
          <p:cNvSpPr txBox="1">
            <a:spLocks noGrp="1"/>
          </p:cNvSpPr>
          <p:nvPr>
            <p:ph type="body" idx="1"/>
          </p:nvPr>
        </p:nvSpPr>
        <p:spPr>
          <a:xfrm>
            <a:off x="457200" y="2057401"/>
            <a:ext cx="8229600" cy="3394075"/>
          </a:xfrm>
          <a:ln cap="flat">
            <a:solidFill>
              <a:srgbClr val="FF0000"/>
            </a:solidFill>
            <a:round/>
            <a:headEnd type="none" w="med" len="med"/>
            <a:tailEnd type="none" w="med" len="med"/>
          </a:ln>
        </p:spPr>
        <p:txBody>
          <a:bodyPr vert="horz" lIns="91440" tIns="45700" rIns="91440" bIns="45700" rtlCol="0">
            <a:noAutofit/>
          </a:bodyPr>
          <a:lstStyle/>
          <a:p>
            <a:pPr indent="-342900">
              <a:spcBef>
                <a:spcPts val="0"/>
              </a:spcBef>
              <a:buClr>
                <a:srgbClr val="FF0000"/>
              </a:buClr>
              <a:buSzPct val="100000"/>
              <a:defRPr/>
            </a:pPr>
            <a:r>
              <a:rPr lang="en-US" sz="2400" dirty="0" smtClean="0">
                <a:solidFill>
                  <a:srgbClr val="0070C0"/>
                </a:solidFill>
              </a:rPr>
              <a:t>Use the Proper abstractions?</a:t>
            </a:r>
            <a:endParaRPr lang="en-GB" sz="2400" dirty="0">
              <a:solidFill>
                <a:srgbClr val="0070C0"/>
              </a:solidFill>
            </a:endParaRPr>
          </a:p>
          <a:p>
            <a:pPr indent="-342900">
              <a:spcBef>
                <a:spcPts val="480"/>
              </a:spcBef>
              <a:buClr>
                <a:srgbClr val="0000FF"/>
              </a:buClr>
              <a:buSzPct val="100000"/>
              <a:defRPr/>
            </a:pPr>
            <a:r>
              <a:rPr lang="en-GB" sz="2400" dirty="0" smtClean="0">
                <a:solidFill>
                  <a:srgbClr val="FF0000"/>
                </a:solidFill>
              </a:rPr>
              <a:t>Why the rush to Massive Parallelism</a:t>
            </a:r>
            <a:endParaRPr lang="en-GB" sz="2400" dirty="0" smtClean="0">
              <a:solidFill>
                <a:srgbClr val="FF0000"/>
              </a:solidFill>
            </a:endParaRPr>
          </a:p>
          <a:p>
            <a:pPr indent="-342900">
              <a:spcBef>
                <a:spcPts val="480"/>
              </a:spcBef>
              <a:buClr>
                <a:srgbClr val="0000FF"/>
              </a:buClr>
              <a:buSzPct val="100000"/>
              <a:defRPr/>
            </a:pPr>
            <a:r>
              <a:rPr lang="en-GB" sz="2400" dirty="0" smtClean="0">
                <a:solidFill>
                  <a:srgbClr val="0070C0"/>
                </a:solidFill>
              </a:rPr>
              <a:t>What </a:t>
            </a:r>
            <a:r>
              <a:rPr lang="en-GB" sz="2400" dirty="0">
                <a:solidFill>
                  <a:srgbClr val="0070C0"/>
                </a:solidFill>
              </a:rPr>
              <a:t>Now?</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Hello World from </a:t>
            </a:r>
            <a:r>
              <a:rPr lang="en-GB" sz="2400" dirty="0">
                <a:solidFill>
                  <a:srgbClr val="0070C0"/>
                </a:solidFill>
              </a:rPr>
              <a:t>C++</a:t>
            </a:r>
            <a:r>
              <a:rPr lang="en-GB" sz="2400" dirty="0" smtClean="0">
                <a:solidFill>
                  <a:srgbClr val="0070C0"/>
                </a:solidFill>
              </a:rPr>
              <a:t>11/14/17 Parallelism</a:t>
            </a:r>
            <a:endParaRPr lang="en-GB" sz="2400" dirty="0">
              <a:solidFill>
                <a:srgbClr val="0070C0"/>
              </a:solidFill>
            </a:endParaRPr>
          </a:p>
          <a:p>
            <a:pPr indent="-342900">
              <a:spcBef>
                <a:spcPts val="480"/>
              </a:spcBef>
              <a:buClr>
                <a:srgbClr val="0000FF"/>
              </a:buClr>
              <a:buSzPct val="100000"/>
              <a:defRPr/>
            </a:pPr>
            <a:r>
              <a:rPr lang="en-GB" sz="2400" dirty="0" smtClean="0">
                <a:solidFill>
                  <a:srgbClr val="0070C0"/>
                </a:solidFill>
              </a:rPr>
              <a:t>SYCL: C++ Heterogeneous (GPU) Programming </a:t>
            </a:r>
            <a:endParaRPr lang="en-GB" sz="2400" dirty="0" smtClean="0">
              <a:solidFill>
                <a:srgbClr val="0070C0"/>
              </a:solidFill>
            </a:endParaRPr>
          </a:p>
          <a:p>
            <a:pPr indent="-342900">
              <a:spcBef>
                <a:spcPts val="480"/>
              </a:spcBef>
              <a:buClr>
                <a:srgbClr val="0000FF"/>
              </a:buClr>
              <a:buSzPct val="100000"/>
              <a:defRPr/>
            </a:pPr>
            <a:r>
              <a:rPr lang="en-GB" dirty="0">
                <a:solidFill>
                  <a:srgbClr val="0070C0"/>
                </a:solidFill>
              </a:rPr>
              <a:t>Bonus: Executors </a:t>
            </a:r>
            <a:endParaRPr lang="en-GB" dirty="0"/>
          </a:p>
          <a:p>
            <a:pPr indent="-342900">
              <a:spcBef>
                <a:spcPts val="480"/>
              </a:spcBef>
              <a:buClr>
                <a:srgbClr val="0000FF"/>
              </a:buClr>
              <a:buSzPct val="100000"/>
              <a:defRPr/>
            </a:pPr>
            <a:endParaRPr dirty="0"/>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p:nvPr/>
        </p:nvSpPr>
        <p:spPr>
          <a:xfrm>
            <a:off x="1964177" y="1483028"/>
            <a:ext cx="1845822" cy="1648368"/>
          </a:xfrm>
          <a:prstGeom prst="ellipse">
            <a:avLst/>
          </a:prstGeom>
          <a:noFill/>
          <a:ln w="25400" cap="flat" cmpd="sng">
            <a:solidFill>
              <a:srgbClr val="C0000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29" name="Shape 429"/>
          <p:cNvSpPr/>
          <p:nvPr/>
        </p:nvSpPr>
        <p:spPr>
          <a:xfrm>
            <a:off x="3164925" y="1476640"/>
            <a:ext cx="2238103" cy="1674986"/>
          </a:xfrm>
          <a:prstGeom prst="ellipse">
            <a:avLst/>
          </a:prstGeom>
          <a:noFill/>
          <a:ln w="25400" cap="flat" cmpd="sng">
            <a:solidFill>
              <a:schemeClr val="accent6"/>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0" name="Shape 430"/>
          <p:cNvSpPr/>
          <p:nvPr/>
        </p:nvSpPr>
        <p:spPr>
          <a:xfrm>
            <a:off x="4813381" y="1476640"/>
            <a:ext cx="2092653" cy="1423713"/>
          </a:xfrm>
          <a:prstGeom prst="ellipse">
            <a:avLst/>
          </a:prstGeom>
          <a:noFill/>
          <a:ln w="25400" cap="flat" cmpd="sng">
            <a:solidFill>
              <a:srgbClr val="00B05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1" name="Shape 431"/>
          <p:cNvSpPr/>
          <p:nvPr/>
        </p:nvSpPr>
        <p:spPr>
          <a:xfrm>
            <a:off x="4551369" y="2834821"/>
            <a:ext cx="1999479" cy="1725496"/>
          </a:xfrm>
          <a:prstGeom prst="ellipse">
            <a:avLst/>
          </a:prstGeom>
          <a:noFill/>
          <a:ln w="25400" cap="flat" cmpd="sng">
            <a:solidFill>
              <a:schemeClr val="accent6"/>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2" name="Shape 432"/>
          <p:cNvSpPr/>
          <p:nvPr/>
        </p:nvSpPr>
        <p:spPr>
          <a:xfrm>
            <a:off x="6223000" y="2839813"/>
            <a:ext cx="2540000" cy="1343603"/>
          </a:xfrm>
          <a:prstGeom prst="ellipse">
            <a:avLst/>
          </a:prstGeom>
          <a:noFill/>
          <a:ln w="25400" cap="flat" cmpd="sng">
            <a:solidFill>
              <a:srgbClr val="00B05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3" name="Shape 433"/>
          <p:cNvSpPr/>
          <p:nvPr/>
        </p:nvSpPr>
        <p:spPr>
          <a:xfrm>
            <a:off x="5897795" y="4946205"/>
            <a:ext cx="2293703" cy="446303"/>
          </a:xfrm>
          <a:prstGeom prst="ellipse">
            <a:avLst/>
          </a:prstGeom>
          <a:noFill/>
          <a:ln w="25400" cap="flat" cmpd="sng">
            <a:solidFill>
              <a:srgbClr val="C0000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4" name="Shape 434"/>
          <p:cNvSpPr/>
          <p:nvPr/>
        </p:nvSpPr>
        <p:spPr>
          <a:xfrm>
            <a:off x="6604000" y="1729848"/>
            <a:ext cx="1670435" cy="918993"/>
          </a:xfrm>
          <a:prstGeom prst="ellipse">
            <a:avLst/>
          </a:prstGeom>
          <a:noFill/>
          <a:ln w="25400" cap="flat" cmpd="sng">
            <a:solidFill>
              <a:srgbClr val="7030A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435" name="Shape 435"/>
          <p:cNvSpPr txBox="1">
            <a:spLocks noGrp="1"/>
          </p:cNvSpPr>
          <p:nvPr>
            <p:ph type="title"/>
          </p:nvPr>
        </p:nvSpPr>
        <p:spPr>
          <a:xfrm>
            <a:off x="698501" y="1016001"/>
            <a:ext cx="8318499" cy="527844"/>
          </a:xfrm>
          <a:prstGeom prst="rect">
            <a:avLst/>
          </a:prstGeom>
          <a:noFill/>
          <a:ln>
            <a:noFill/>
          </a:ln>
        </p:spPr>
        <p:txBody>
          <a:bodyPr vert="horz" lIns="81583" tIns="40792" rIns="81583" bIns="40792" rtlCol="0" anchor="ctr" anchorCtr="0">
            <a:noAutofit/>
          </a:bodyPr>
          <a:lstStyle/>
          <a:p>
            <a:pPr>
              <a:spcBef>
                <a:spcPts val="0"/>
              </a:spcBef>
              <a:buSzPct val="25000"/>
            </a:pPr>
            <a:r>
              <a:rPr lang="en-US" sz="2915" b="1">
                <a:solidFill>
                  <a:schemeClr val="dk1"/>
                </a:solidFill>
                <a:latin typeface="Trebuchet MS" panose="020B0603020202020204"/>
                <a:ea typeface="Trebuchet MS" panose="020B0603020202020204"/>
                <a:cs typeface="Trebuchet MS" panose="020B0603020202020204"/>
                <a:sym typeface="Trebuchet MS" panose="020B0603020202020204"/>
              </a:rPr>
              <a:t>OpenCL Conformant Implementations</a:t>
            </a:r>
            <a:endParaRPr lang="en-US" sz="291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436" name="Shape 436"/>
          <p:cNvCxnSpPr/>
          <p:nvPr/>
        </p:nvCxnSpPr>
        <p:spPr>
          <a:xfrm rot="10800000" flipH="1">
            <a:off x="762001" y="5392507"/>
            <a:ext cx="8127999" cy="3906"/>
          </a:xfrm>
          <a:prstGeom prst="straightConnector1">
            <a:avLst/>
          </a:prstGeom>
          <a:noFill/>
          <a:ln w="28575" cap="flat" cmpd="sng">
            <a:solidFill>
              <a:schemeClr val="dk1"/>
            </a:solidFill>
            <a:prstDash val="solid"/>
            <a:round/>
            <a:headEnd type="none" w="med" len="med"/>
            <a:tailEnd type="triangle" w="lg" len="lg"/>
          </a:ln>
        </p:spPr>
      </p:cxnSp>
      <p:sp>
        <p:nvSpPr>
          <p:cNvPr id="437" name="Shape 437"/>
          <p:cNvSpPr txBox="1"/>
          <p:nvPr/>
        </p:nvSpPr>
        <p:spPr>
          <a:xfrm>
            <a:off x="1778000" y="5550902"/>
            <a:ext cx="984828" cy="330827"/>
          </a:xfrm>
          <a:prstGeom prst="rect">
            <a:avLst/>
          </a:prstGeom>
          <a:noFill/>
          <a:ln>
            <a:noFill/>
          </a:ln>
        </p:spPr>
        <p:txBody>
          <a:bodyPr lIns="76146" tIns="38083" rIns="76146" bIns="38083" anchor="t" anchorCtr="0">
            <a:noAutofit/>
          </a:bodyPr>
          <a:lstStyle/>
          <a:p>
            <a:pPr algn="ctr">
              <a:lnSpc>
                <a:spcPct val="9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1.0</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Specification</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438" name="Shape 438"/>
          <p:cNvSpPr txBox="1"/>
          <p:nvPr/>
        </p:nvSpPr>
        <p:spPr>
          <a:xfrm>
            <a:off x="1963394" y="5400889"/>
            <a:ext cx="587964" cy="254632"/>
          </a:xfrm>
          <a:prstGeom prst="rect">
            <a:avLst/>
          </a:prstGeom>
          <a:noFill/>
          <a:ln>
            <a:noFill/>
          </a:ln>
        </p:spPr>
        <p:txBody>
          <a:bodyPr lIns="76146" tIns="38083" rIns="76146" bIns="38083" anchor="t" anchorCtr="0">
            <a:noAutofit/>
          </a:bodyPr>
          <a:lstStyle/>
          <a:p>
            <a:pPr>
              <a:lnSpc>
                <a:spcPct val="99000"/>
              </a:lnSpc>
              <a:buSzPct val="25000"/>
            </a:pPr>
            <a:r>
              <a:rPr lang="en-US" sz="1165" b="1">
                <a:solidFill>
                  <a:srgbClr val="C00000"/>
                </a:solidFill>
                <a:latin typeface="Trebuchet MS" panose="020B0603020202020204"/>
                <a:ea typeface="Trebuchet MS" panose="020B0603020202020204"/>
                <a:cs typeface="Trebuchet MS" panose="020B0603020202020204"/>
                <a:sym typeface="Trebuchet MS" panose="020B0603020202020204"/>
              </a:rPr>
              <a:t>Dec08</a:t>
            </a:r>
            <a:endParaRPr lang="en-US" sz="116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39" name="Shape 439"/>
          <p:cNvSpPr txBox="1"/>
          <p:nvPr/>
        </p:nvSpPr>
        <p:spPr>
          <a:xfrm>
            <a:off x="3401459" y="5400889"/>
            <a:ext cx="586628" cy="254632"/>
          </a:xfrm>
          <a:prstGeom prst="rect">
            <a:avLst/>
          </a:prstGeom>
          <a:noFill/>
          <a:ln>
            <a:noFill/>
          </a:ln>
        </p:spPr>
        <p:txBody>
          <a:bodyPr lIns="76146" tIns="38083" rIns="76146" bIns="38083" anchor="t" anchorCtr="0">
            <a:noAutofit/>
          </a:bodyPr>
          <a:lstStyle/>
          <a:p>
            <a:pPr>
              <a:lnSpc>
                <a:spcPct val="99000"/>
              </a:lnSpc>
              <a:buSzPct val="25000"/>
            </a:pPr>
            <a:r>
              <a:rPr lang="en-US" sz="1165" b="1">
                <a:solidFill>
                  <a:srgbClr val="C00000"/>
                </a:solidFill>
                <a:latin typeface="Trebuchet MS" panose="020B0603020202020204"/>
                <a:ea typeface="Trebuchet MS" panose="020B0603020202020204"/>
                <a:cs typeface="Trebuchet MS" panose="020B0603020202020204"/>
                <a:sym typeface="Trebuchet MS" panose="020B0603020202020204"/>
              </a:rPr>
              <a:t>Jun10</a:t>
            </a:r>
            <a:endParaRPr lang="en-US" sz="116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40" name="Shape 440"/>
          <p:cNvSpPr txBox="1"/>
          <p:nvPr/>
        </p:nvSpPr>
        <p:spPr>
          <a:xfrm>
            <a:off x="3221948" y="5550902"/>
            <a:ext cx="969051" cy="330827"/>
          </a:xfrm>
          <a:prstGeom prst="rect">
            <a:avLst/>
          </a:prstGeom>
          <a:noFill/>
          <a:ln>
            <a:noFill/>
          </a:ln>
        </p:spPr>
        <p:txBody>
          <a:bodyPr lIns="76146" tIns="38083" rIns="76146" bIns="38083" anchor="t" anchorCtr="0">
            <a:noAutofit/>
          </a:bodyPr>
          <a:lstStyle/>
          <a:p>
            <a:pPr algn="ctr">
              <a:lnSpc>
                <a:spcPct val="9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1.1</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Specification</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441" name="Shape 441"/>
          <p:cNvSpPr txBox="1"/>
          <p:nvPr/>
        </p:nvSpPr>
        <p:spPr>
          <a:xfrm>
            <a:off x="4699000" y="5400889"/>
            <a:ext cx="593308" cy="254632"/>
          </a:xfrm>
          <a:prstGeom prst="rect">
            <a:avLst/>
          </a:prstGeom>
          <a:noFill/>
          <a:ln>
            <a:noFill/>
          </a:ln>
        </p:spPr>
        <p:txBody>
          <a:bodyPr lIns="76146" tIns="38083" rIns="76146" bIns="38083" anchor="t" anchorCtr="0">
            <a:noAutofit/>
          </a:bodyPr>
          <a:lstStyle/>
          <a:p>
            <a:pPr>
              <a:lnSpc>
                <a:spcPct val="99000"/>
              </a:lnSpc>
              <a:buSzPct val="25000"/>
            </a:pPr>
            <a:r>
              <a:rPr lang="en-US" sz="1165" b="1">
                <a:solidFill>
                  <a:srgbClr val="C00000"/>
                </a:solidFill>
                <a:latin typeface="Trebuchet MS" panose="020B0603020202020204"/>
                <a:ea typeface="Trebuchet MS" panose="020B0603020202020204"/>
                <a:cs typeface="Trebuchet MS" panose="020B0603020202020204"/>
                <a:sym typeface="Trebuchet MS" panose="020B0603020202020204"/>
              </a:rPr>
              <a:t>Nov11</a:t>
            </a:r>
            <a:endParaRPr lang="en-US" sz="116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42" name="Shape 442"/>
          <p:cNvSpPr txBox="1"/>
          <p:nvPr/>
        </p:nvSpPr>
        <p:spPr>
          <a:xfrm>
            <a:off x="4508501" y="5550902"/>
            <a:ext cx="1015999" cy="330827"/>
          </a:xfrm>
          <a:prstGeom prst="rect">
            <a:avLst/>
          </a:prstGeom>
          <a:noFill/>
          <a:ln>
            <a:noFill/>
          </a:ln>
        </p:spPr>
        <p:txBody>
          <a:bodyPr lIns="76146" tIns="38083" rIns="76146" bIns="38083" anchor="t" anchorCtr="0">
            <a:noAutofit/>
          </a:bodyPr>
          <a:lstStyle/>
          <a:p>
            <a:pPr algn="ctr">
              <a:lnSpc>
                <a:spcPct val="9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1.2 </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Specification</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443" name="Shape 443"/>
          <p:cNvSpPr txBox="1"/>
          <p:nvPr/>
        </p:nvSpPr>
        <p:spPr>
          <a:xfrm>
            <a:off x="6159500" y="5550902"/>
            <a:ext cx="1069152" cy="330827"/>
          </a:xfrm>
          <a:prstGeom prst="rect">
            <a:avLst/>
          </a:prstGeom>
          <a:noFill/>
          <a:ln>
            <a:noFill/>
          </a:ln>
        </p:spPr>
        <p:txBody>
          <a:bodyPr lIns="76146" tIns="38083" rIns="76146" bIns="38083" anchor="t" anchorCtr="0">
            <a:noAutofit/>
          </a:bodyPr>
          <a:lstStyle/>
          <a:p>
            <a:pPr algn="ctr">
              <a:lnSpc>
                <a:spcPct val="9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2.0 </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Specification</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444" name="Shape 444"/>
          <p:cNvSpPr txBox="1"/>
          <p:nvPr/>
        </p:nvSpPr>
        <p:spPr>
          <a:xfrm>
            <a:off x="6383717" y="5400889"/>
            <a:ext cx="593308" cy="254632"/>
          </a:xfrm>
          <a:prstGeom prst="rect">
            <a:avLst/>
          </a:prstGeom>
          <a:noFill/>
          <a:ln>
            <a:noFill/>
          </a:ln>
        </p:spPr>
        <p:txBody>
          <a:bodyPr lIns="76146" tIns="38083" rIns="76146" bIns="38083" anchor="t" anchorCtr="0">
            <a:noAutofit/>
          </a:bodyPr>
          <a:lstStyle/>
          <a:p>
            <a:pPr>
              <a:lnSpc>
                <a:spcPct val="99000"/>
              </a:lnSpc>
              <a:buSzPct val="25000"/>
            </a:pPr>
            <a:r>
              <a:rPr lang="en-US" sz="1165" b="1">
                <a:solidFill>
                  <a:srgbClr val="C00000"/>
                </a:solidFill>
                <a:latin typeface="Trebuchet MS" panose="020B0603020202020204"/>
                <a:ea typeface="Trebuchet MS" panose="020B0603020202020204"/>
                <a:cs typeface="Trebuchet MS" panose="020B0603020202020204"/>
                <a:sym typeface="Trebuchet MS" panose="020B0603020202020204"/>
              </a:rPr>
              <a:t>Nov13</a:t>
            </a:r>
            <a:endParaRPr lang="en-US" sz="116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pic>
        <p:nvPicPr>
          <p:cNvPr id="445" name="Shape 445" descr="Datoteka:AMD Logo.svg"/>
          <p:cNvPicPr preferRelativeResize="0"/>
          <p:nvPr/>
        </p:nvPicPr>
        <p:blipFill rotWithShape="1">
          <a:blip r:embed="rId1"/>
          <a:srcRect/>
          <a:stretch>
            <a:fillRect/>
          </a:stretch>
        </p:blipFill>
        <p:spPr>
          <a:xfrm>
            <a:off x="1279410" y="1840189"/>
            <a:ext cx="694603" cy="160739"/>
          </a:xfrm>
          <a:prstGeom prst="rect">
            <a:avLst/>
          </a:prstGeom>
          <a:noFill/>
          <a:ln>
            <a:noFill/>
          </a:ln>
        </p:spPr>
      </p:pic>
      <p:pic>
        <p:nvPicPr>
          <p:cNvPr id="446" name="Shape 446" descr="http://cdn0.sbnation.com/entry_photo_images/2700942/iamgination-tec-640_large_verge_medium_landscape.jpg"/>
          <p:cNvPicPr preferRelativeResize="0"/>
          <p:nvPr/>
        </p:nvPicPr>
        <p:blipFill rotWithShape="1">
          <a:blip r:embed="rId2"/>
          <a:srcRect l="14884" r="15499"/>
          <a:stretch>
            <a:fillRect/>
          </a:stretch>
        </p:blipFill>
        <p:spPr>
          <a:xfrm>
            <a:off x="616600" y="3097929"/>
            <a:ext cx="664108" cy="361581"/>
          </a:xfrm>
          <a:prstGeom prst="rect">
            <a:avLst/>
          </a:prstGeom>
          <a:noFill/>
          <a:ln>
            <a:noFill/>
          </a:ln>
        </p:spPr>
      </p:pic>
      <p:sp>
        <p:nvSpPr>
          <p:cNvPr id="447" name="Shape 447" descr="http://upload.wikimedia.org/wikipedia/commons/5/51/IBM_logo.svg"/>
          <p:cNvSpPr/>
          <p:nvPr/>
        </p:nvSpPr>
        <p:spPr>
          <a:xfrm>
            <a:off x="129646" y="736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48" name="Shape 448" descr="http://upload.wikimedia.org/wikipedia/commons/5/51/IBM_logo.svg"/>
          <p:cNvSpPr/>
          <p:nvPr/>
        </p:nvSpPr>
        <p:spPr>
          <a:xfrm>
            <a:off x="256646" y="863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49" name="Shape 449" descr="http://upload.wikimedia.org/wikipedia/commons/5/51/IBM_logo.svg"/>
          <p:cNvSpPr/>
          <p:nvPr/>
        </p:nvSpPr>
        <p:spPr>
          <a:xfrm>
            <a:off x="383646" y="990864"/>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sp>
        <p:nvSpPr>
          <p:cNvPr id="450" name="Shape 450" descr="http://upload.wikimedia.org/wikipedia/commons/5/51/IBM_logo.svg"/>
          <p:cNvSpPr/>
          <p:nvPr/>
        </p:nvSpPr>
        <p:spPr>
          <a:xfrm>
            <a:off x="510646" y="1117865"/>
            <a:ext cx="253999" cy="254001"/>
          </a:xfrm>
          <a:prstGeom prst="rect">
            <a:avLst/>
          </a:prstGeom>
          <a:noFill/>
          <a:ln>
            <a:noFill/>
          </a:ln>
        </p:spPr>
        <p:txBody>
          <a:bodyPr lIns="76188" tIns="38083" rIns="76188" bIns="38083" anchor="t" anchorCtr="0">
            <a:noAutofit/>
          </a:bodyPr>
          <a:lstStyle/>
          <a:p>
            <a:pPr>
              <a:lnSpc>
                <a:spcPct val="99000"/>
              </a:lnSpc>
            </a:pPr>
            <a:endParaRPr sz="1415">
              <a:solidFill>
                <a:srgbClr val="FFFFFF"/>
              </a:solidFill>
              <a:latin typeface="Arial Narrow" panose="020B0606020202030204"/>
              <a:ea typeface="Arial Narrow" panose="020B0606020202030204"/>
              <a:cs typeface="Arial Narrow" panose="020B0606020202030204"/>
              <a:sym typeface="Arial Narrow" panose="020B0606020202030204"/>
            </a:endParaRPr>
          </a:p>
        </p:txBody>
      </p:sp>
      <p:pic>
        <p:nvPicPr>
          <p:cNvPr id="451" name="Shape 451" descr="File:IBM logo.svg"/>
          <p:cNvPicPr preferRelativeResize="0"/>
          <p:nvPr/>
        </p:nvPicPr>
        <p:blipFill rotWithShape="1">
          <a:blip r:embed="rId3"/>
          <a:srcRect/>
          <a:stretch>
            <a:fillRect/>
          </a:stretch>
        </p:blipFill>
        <p:spPr>
          <a:xfrm>
            <a:off x="616601" y="2088593"/>
            <a:ext cx="493514" cy="197407"/>
          </a:xfrm>
          <a:prstGeom prst="rect">
            <a:avLst/>
          </a:prstGeom>
          <a:noFill/>
          <a:ln>
            <a:noFill/>
          </a:ln>
        </p:spPr>
      </p:pic>
      <p:pic>
        <p:nvPicPr>
          <p:cNvPr id="452" name="Shape 452" descr="ARM Logo"/>
          <p:cNvPicPr preferRelativeResize="0"/>
          <p:nvPr/>
        </p:nvPicPr>
        <p:blipFill rotWithShape="1">
          <a:blip r:embed="rId4"/>
          <a:srcRect/>
          <a:stretch>
            <a:fillRect/>
          </a:stretch>
        </p:blipFill>
        <p:spPr>
          <a:xfrm>
            <a:off x="1279593" y="2883512"/>
            <a:ext cx="694237" cy="229545"/>
          </a:xfrm>
          <a:prstGeom prst="rect">
            <a:avLst/>
          </a:prstGeom>
          <a:noFill/>
          <a:ln>
            <a:noFill/>
          </a:ln>
        </p:spPr>
      </p:pic>
      <p:pic>
        <p:nvPicPr>
          <p:cNvPr id="453" name="Shape 453" descr="http://upload.wikimedia.org/wikipedia/en/thumb/c/c4/QualcommLogo.svg/564px-QualcommLogo.svg.png"/>
          <p:cNvPicPr preferRelativeResize="0"/>
          <p:nvPr/>
        </p:nvPicPr>
        <p:blipFill rotWithShape="1">
          <a:blip r:embed="rId5"/>
          <a:srcRect/>
          <a:stretch>
            <a:fillRect/>
          </a:stretch>
        </p:blipFill>
        <p:spPr>
          <a:xfrm>
            <a:off x="1208142" y="3426380"/>
            <a:ext cx="837140" cy="187021"/>
          </a:xfrm>
          <a:prstGeom prst="rect">
            <a:avLst/>
          </a:prstGeom>
          <a:noFill/>
          <a:ln>
            <a:noFill/>
          </a:ln>
        </p:spPr>
      </p:pic>
      <p:pic>
        <p:nvPicPr>
          <p:cNvPr id="454" name="Shape 454" descr="http://i1-news.softpedia-static.com/images/news2/Nokia-Closes-Agreement-for-3G-Chipset-Development-2.jpg"/>
          <p:cNvPicPr preferRelativeResize="0"/>
          <p:nvPr/>
        </p:nvPicPr>
        <p:blipFill rotWithShape="1">
          <a:blip r:embed="rId6"/>
          <a:srcRect l="3951" t="18445" b="19044"/>
          <a:stretch>
            <a:fillRect/>
          </a:stretch>
        </p:blipFill>
        <p:spPr>
          <a:xfrm>
            <a:off x="637646" y="4149334"/>
            <a:ext cx="453085" cy="294880"/>
          </a:xfrm>
          <a:prstGeom prst="rect">
            <a:avLst/>
          </a:prstGeom>
          <a:noFill/>
          <a:ln>
            <a:noFill/>
          </a:ln>
        </p:spPr>
      </p:pic>
      <p:pic>
        <p:nvPicPr>
          <p:cNvPr id="455" name="Shape 455" descr="https://encrypted-tbn1.gstatic.com/images?q=tbn:ANd9GcTviPDLt1ylld1kBu4mBtrX4oU0UusZcotDGj0VI3dLeTo6zpii"/>
          <p:cNvPicPr preferRelativeResize="0"/>
          <p:nvPr/>
        </p:nvPicPr>
        <p:blipFill rotWithShape="1">
          <a:blip r:embed="rId7"/>
          <a:srcRect/>
          <a:stretch>
            <a:fillRect/>
          </a:stretch>
        </p:blipFill>
        <p:spPr>
          <a:xfrm>
            <a:off x="616600" y="2521763"/>
            <a:ext cx="591553" cy="433504"/>
          </a:xfrm>
          <a:prstGeom prst="rect">
            <a:avLst/>
          </a:prstGeom>
          <a:noFill/>
          <a:ln>
            <a:noFill/>
          </a:ln>
        </p:spPr>
      </p:pic>
      <p:pic>
        <p:nvPicPr>
          <p:cNvPr id="456" name="Shape 456" descr="Altera logo"/>
          <p:cNvPicPr preferRelativeResize="0"/>
          <p:nvPr/>
        </p:nvPicPr>
        <p:blipFill rotWithShape="1">
          <a:blip r:embed="rId8"/>
          <a:srcRect/>
          <a:stretch>
            <a:fillRect/>
          </a:stretch>
        </p:blipFill>
        <p:spPr>
          <a:xfrm>
            <a:off x="635000" y="5020777"/>
            <a:ext cx="692565" cy="155827"/>
          </a:xfrm>
          <a:prstGeom prst="rect">
            <a:avLst/>
          </a:prstGeom>
          <a:noFill/>
          <a:ln>
            <a:noFill/>
          </a:ln>
        </p:spPr>
      </p:pic>
      <p:pic>
        <p:nvPicPr>
          <p:cNvPr id="457" name="Shape 457" descr="Intel - logo"/>
          <p:cNvPicPr preferRelativeResize="0"/>
          <p:nvPr/>
        </p:nvPicPr>
        <p:blipFill rotWithShape="1">
          <a:blip r:embed="rId9"/>
          <a:srcRect t="10369" b="11066"/>
          <a:stretch>
            <a:fillRect/>
          </a:stretch>
        </p:blipFill>
        <p:spPr>
          <a:xfrm>
            <a:off x="1355368" y="2252284"/>
            <a:ext cx="542690" cy="395999"/>
          </a:xfrm>
          <a:prstGeom prst="rect">
            <a:avLst/>
          </a:prstGeom>
          <a:noFill/>
          <a:ln>
            <a:noFill/>
          </a:ln>
        </p:spPr>
      </p:pic>
      <p:sp>
        <p:nvSpPr>
          <p:cNvPr id="458" name="Shape 458"/>
          <p:cNvSpPr txBox="1"/>
          <p:nvPr/>
        </p:nvSpPr>
        <p:spPr>
          <a:xfrm>
            <a:off x="6068567" y="4990381"/>
            <a:ext cx="710932"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1.0|Jul13</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59" name="Shape 459"/>
          <p:cNvSpPr txBox="1"/>
          <p:nvPr/>
        </p:nvSpPr>
        <p:spPr>
          <a:xfrm>
            <a:off x="2680713" y="1809944"/>
            <a:ext cx="746998"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1.0|Aug09</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60" name="Shape 460"/>
          <p:cNvSpPr txBox="1"/>
          <p:nvPr/>
        </p:nvSpPr>
        <p:spPr>
          <a:xfrm>
            <a:off x="2333674" y="1582124"/>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1.0|May09</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61" name="Shape 461"/>
          <p:cNvSpPr txBox="1"/>
          <p:nvPr/>
        </p:nvSpPr>
        <p:spPr>
          <a:xfrm>
            <a:off x="3016245" y="2063944"/>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1.0|May10</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62" name="Shape 462"/>
          <p:cNvSpPr txBox="1"/>
          <p:nvPr/>
        </p:nvSpPr>
        <p:spPr>
          <a:xfrm>
            <a:off x="3810000" y="3163666"/>
            <a:ext cx="820470"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 | Feb11</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63" name="Shape 463"/>
          <p:cNvSpPr txBox="1"/>
          <p:nvPr/>
        </p:nvSpPr>
        <p:spPr>
          <a:xfrm>
            <a:off x="2333674" y="2623195"/>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1.0|May09</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464" name="Shape 464"/>
          <p:cNvSpPr txBox="1"/>
          <p:nvPr/>
        </p:nvSpPr>
        <p:spPr>
          <a:xfrm>
            <a:off x="2653947" y="4373346"/>
            <a:ext cx="738984"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1.0|Jan10</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65" name="Shape 465"/>
          <p:cNvCxnSpPr/>
          <p:nvPr/>
        </p:nvCxnSpPr>
        <p:spPr>
          <a:xfrm>
            <a:off x="1063927" y="1690433"/>
            <a:ext cx="1439521" cy="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66" name="Shape 466"/>
          <p:cNvCxnSpPr>
            <a:stCxn id="445" idx="3"/>
            <a:endCxn id="459" idx="1"/>
          </p:cNvCxnSpPr>
          <p:nvPr/>
        </p:nvCxnSpPr>
        <p:spPr>
          <a:xfrm rot="10800000" flipH="1">
            <a:off x="1974014" y="1918308"/>
            <a:ext cx="706750" cy="225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67" name="Shape 467"/>
          <p:cNvCxnSpPr>
            <a:stCxn id="451" idx="3"/>
            <a:endCxn id="461" idx="1"/>
          </p:cNvCxnSpPr>
          <p:nvPr/>
        </p:nvCxnSpPr>
        <p:spPr>
          <a:xfrm rot="10800000" flipH="1">
            <a:off x="1110115" y="2172297"/>
            <a:ext cx="1906250" cy="1500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68" name="Shape 468"/>
          <p:cNvCxnSpPr>
            <a:stCxn id="455" idx="3"/>
            <a:endCxn id="463" idx="1"/>
          </p:cNvCxnSpPr>
          <p:nvPr/>
        </p:nvCxnSpPr>
        <p:spPr>
          <a:xfrm rot="10800000" flipH="1">
            <a:off x="1208154" y="2731514"/>
            <a:ext cx="1125500" cy="700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69" name="Shape 469"/>
          <p:cNvCxnSpPr>
            <a:endCxn id="462" idx="1"/>
          </p:cNvCxnSpPr>
          <p:nvPr/>
        </p:nvCxnSpPr>
        <p:spPr>
          <a:xfrm>
            <a:off x="965000" y="3271975"/>
            <a:ext cx="2845000" cy="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70" name="Shape 470"/>
          <p:cNvCxnSpPr>
            <a:endCxn id="464" idx="1"/>
          </p:cNvCxnSpPr>
          <p:nvPr/>
        </p:nvCxnSpPr>
        <p:spPr>
          <a:xfrm>
            <a:off x="1723197" y="4481654"/>
            <a:ext cx="930750" cy="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71" name="Shape 471"/>
          <p:cNvCxnSpPr>
            <a:stCxn id="456" idx="3"/>
            <a:endCxn id="458" idx="1"/>
          </p:cNvCxnSpPr>
          <p:nvPr/>
        </p:nvCxnSpPr>
        <p:spPr>
          <a:xfrm>
            <a:off x="1327565" y="5098690"/>
            <a:ext cx="47410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72" name="Shape 472"/>
          <p:cNvSpPr txBox="1"/>
          <p:nvPr/>
        </p:nvSpPr>
        <p:spPr>
          <a:xfrm>
            <a:off x="3632527" y="1809944"/>
            <a:ext cx="746998"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1.1|Aug10</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sp>
        <p:nvSpPr>
          <p:cNvPr id="473" name="Shape 473"/>
          <p:cNvSpPr txBox="1"/>
          <p:nvPr/>
        </p:nvSpPr>
        <p:spPr>
          <a:xfrm>
            <a:off x="4267527" y="1582124"/>
            <a:ext cx="710932"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1.1|Jul11</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74" name="Shape 474"/>
          <p:cNvCxnSpPr>
            <a:stCxn id="459" idx="3"/>
            <a:endCxn id="472" idx="1"/>
          </p:cNvCxnSpPr>
          <p:nvPr/>
        </p:nvCxnSpPr>
        <p:spPr>
          <a:xfrm>
            <a:off x="3427712" y="1918253"/>
            <a:ext cx="2047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75" name="Shape 475"/>
          <p:cNvSpPr txBox="1"/>
          <p:nvPr/>
        </p:nvSpPr>
        <p:spPr>
          <a:xfrm>
            <a:off x="4925567" y="1809944"/>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1.2|May12</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76" name="Shape 476"/>
          <p:cNvCxnSpPr>
            <a:stCxn id="472" idx="3"/>
            <a:endCxn id="475" idx="1"/>
          </p:cNvCxnSpPr>
          <p:nvPr/>
        </p:nvCxnSpPr>
        <p:spPr>
          <a:xfrm>
            <a:off x="4379526" y="1918253"/>
            <a:ext cx="5460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77" name="Shape 477"/>
          <p:cNvSpPr txBox="1"/>
          <p:nvPr/>
        </p:nvSpPr>
        <p:spPr>
          <a:xfrm>
            <a:off x="5243067" y="1582124"/>
            <a:ext cx="745663"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1.2|Jun12</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78" name="Shape 478"/>
          <p:cNvCxnSpPr>
            <a:endCxn id="473" idx="1"/>
          </p:cNvCxnSpPr>
          <p:nvPr/>
        </p:nvCxnSpPr>
        <p:spPr>
          <a:xfrm>
            <a:off x="3119777" y="1690433"/>
            <a:ext cx="1147750" cy="0"/>
          </a:xfrm>
          <a:prstGeom prst="straightConnector1">
            <a:avLst/>
          </a:prstGeom>
          <a:solidFill>
            <a:srgbClr val="E66714"/>
          </a:solidFill>
          <a:ln w="9525" cap="flat" cmpd="sng">
            <a:solidFill>
              <a:srgbClr val="BFBFBF"/>
            </a:solidFill>
            <a:prstDash val="solid"/>
            <a:round/>
            <a:headEnd type="none" w="med" len="med"/>
            <a:tailEnd type="none" w="med" len="med"/>
          </a:ln>
        </p:spPr>
      </p:cxnSp>
      <p:cxnSp>
        <p:nvCxnSpPr>
          <p:cNvPr id="479" name="Shape 479"/>
          <p:cNvCxnSpPr>
            <a:stCxn id="473" idx="3"/>
            <a:endCxn id="477" idx="1"/>
          </p:cNvCxnSpPr>
          <p:nvPr/>
        </p:nvCxnSpPr>
        <p:spPr>
          <a:xfrm>
            <a:off x="4978459" y="1690433"/>
            <a:ext cx="2645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80" name="Shape 480"/>
          <p:cNvSpPr txBox="1"/>
          <p:nvPr/>
        </p:nvSpPr>
        <p:spPr>
          <a:xfrm>
            <a:off x="3891556" y="2063944"/>
            <a:ext cx="748336"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1.1|Feb11</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81" name="Shape 481"/>
          <p:cNvCxnSpPr>
            <a:stCxn id="461" idx="3"/>
            <a:endCxn id="480" idx="1"/>
          </p:cNvCxnSpPr>
          <p:nvPr/>
        </p:nvCxnSpPr>
        <p:spPr>
          <a:xfrm>
            <a:off x="3773931" y="2172253"/>
            <a:ext cx="1177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82" name="Shape 482"/>
          <p:cNvSpPr txBox="1"/>
          <p:nvPr/>
        </p:nvSpPr>
        <p:spPr>
          <a:xfrm>
            <a:off x="4102762" y="2341972"/>
            <a:ext cx="745663"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1.1|Mar11</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83" name="Shape 483"/>
          <p:cNvCxnSpPr>
            <a:stCxn id="457" idx="3"/>
            <a:endCxn id="482" idx="1"/>
          </p:cNvCxnSpPr>
          <p:nvPr/>
        </p:nvCxnSpPr>
        <p:spPr>
          <a:xfrm>
            <a:off x="1898058" y="2450283"/>
            <a:ext cx="22047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84" name="Shape 484"/>
          <p:cNvSpPr txBox="1"/>
          <p:nvPr/>
        </p:nvSpPr>
        <p:spPr>
          <a:xfrm>
            <a:off x="3449728" y="2623195"/>
            <a:ext cx="745663"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1.1|Jun10</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85" name="Shape 485"/>
          <p:cNvCxnSpPr>
            <a:stCxn id="463" idx="3"/>
            <a:endCxn id="484" idx="1"/>
          </p:cNvCxnSpPr>
          <p:nvPr/>
        </p:nvCxnSpPr>
        <p:spPr>
          <a:xfrm>
            <a:off x="3091360" y="2731503"/>
            <a:ext cx="3582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86" name="Shape 486"/>
          <p:cNvSpPr txBox="1"/>
          <p:nvPr/>
        </p:nvSpPr>
        <p:spPr>
          <a:xfrm>
            <a:off x="5029527" y="2889975"/>
            <a:ext cx="746998"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1.1|Aug12</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87" name="Shape 487"/>
          <p:cNvCxnSpPr>
            <a:stCxn id="452" idx="3"/>
            <a:endCxn id="486" idx="1"/>
          </p:cNvCxnSpPr>
          <p:nvPr/>
        </p:nvCxnSpPr>
        <p:spPr>
          <a:xfrm>
            <a:off x="1973831" y="2998284"/>
            <a:ext cx="30557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88" name="Shape 488"/>
          <p:cNvSpPr txBox="1"/>
          <p:nvPr/>
        </p:nvSpPr>
        <p:spPr>
          <a:xfrm>
            <a:off x="5347027" y="3409918"/>
            <a:ext cx="751007"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1.1|Nov12</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89" name="Shape 489"/>
          <p:cNvCxnSpPr>
            <a:stCxn id="453" idx="3"/>
            <a:endCxn id="488" idx="1"/>
          </p:cNvCxnSpPr>
          <p:nvPr/>
        </p:nvCxnSpPr>
        <p:spPr>
          <a:xfrm rot="10800000" flipH="1">
            <a:off x="2045283" y="3518139"/>
            <a:ext cx="3301750" cy="175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90" name="Shape 490"/>
          <p:cNvSpPr txBox="1"/>
          <p:nvPr/>
        </p:nvSpPr>
        <p:spPr>
          <a:xfrm>
            <a:off x="5474027" y="4188466"/>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1.1|May13</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91" name="Shape 491"/>
          <p:cNvCxnSpPr>
            <a:stCxn id="454" idx="3"/>
            <a:endCxn id="490" idx="1"/>
          </p:cNvCxnSpPr>
          <p:nvPr/>
        </p:nvCxnSpPr>
        <p:spPr>
          <a:xfrm>
            <a:off x="1090731" y="4296775"/>
            <a:ext cx="4383249"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92" name="Shape 492"/>
          <p:cNvSpPr txBox="1"/>
          <p:nvPr/>
        </p:nvSpPr>
        <p:spPr>
          <a:xfrm>
            <a:off x="4966027" y="3673366"/>
            <a:ext cx="737649"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70C0"/>
                </a:solidFill>
                <a:latin typeface="Trebuchet MS" panose="020B0603020202020204"/>
                <a:ea typeface="Trebuchet MS" panose="020B0603020202020204"/>
                <a:cs typeface="Trebuchet MS" panose="020B0603020202020204"/>
                <a:sym typeface="Trebuchet MS" panose="020B0603020202020204"/>
              </a:rPr>
              <a:t>1.1|Apr12</a:t>
            </a:r>
            <a:endParaRPr lang="en-US" sz="915" b="1">
              <a:solidFill>
                <a:srgbClr val="0070C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93" name="Shape 493"/>
          <p:cNvCxnSpPr>
            <a:endCxn id="492" idx="1"/>
          </p:cNvCxnSpPr>
          <p:nvPr/>
        </p:nvCxnSpPr>
        <p:spPr>
          <a:xfrm>
            <a:off x="1399777" y="3781676"/>
            <a:ext cx="35662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94" name="Shape 494"/>
          <p:cNvSpPr txBox="1"/>
          <p:nvPr/>
        </p:nvSpPr>
        <p:spPr>
          <a:xfrm>
            <a:off x="6846283" y="3409918"/>
            <a:ext cx="737649"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1.2|Apr14</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95" name="Shape 495"/>
          <p:cNvCxnSpPr>
            <a:stCxn id="488" idx="3"/>
            <a:endCxn id="494" idx="1"/>
          </p:cNvCxnSpPr>
          <p:nvPr/>
        </p:nvCxnSpPr>
        <p:spPr>
          <a:xfrm>
            <a:off x="6098034" y="3518228"/>
            <a:ext cx="7482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96" name="Shape 496"/>
          <p:cNvSpPr txBox="1"/>
          <p:nvPr/>
        </p:nvSpPr>
        <p:spPr>
          <a:xfrm>
            <a:off x="6272112" y="3163665"/>
            <a:ext cx="740320"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1.2|Sep13</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97" name="Shape 497"/>
          <p:cNvCxnSpPr>
            <a:stCxn id="462" idx="3"/>
            <a:endCxn id="496" idx="1"/>
          </p:cNvCxnSpPr>
          <p:nvPr/>
        </p:nvCxnSpPr>
        <p:spPr>
          <a:xfrm>
            <a:off x="4630471" y="3271975"/>
            <a:ext cx="1641749"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498" name="Shape 498"/>
          <p:cNvSpPr txBox="1"/>
          <p:nvPr/>
        </p:nvSpPr>
        <p:spPr>
          <a:xfrm>
            <a:off x="5560568" y="2341972"/>
            <a:ext cx="748336"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1.2|Dec12</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499" name="Shape 499"/>
          <p:cNvCxnSpPr>
            <a:stCxn id="482" idx="3"/>
            <a:endCxn id="498" idx="1"/>
          </p:cNvCxnSpPr>
          <p:nvPr/>
        </p:nvCxnSpPr>
        <p:spPr>
          <a:xfrm>
            <a:off x="4848426" y="2450282"/>
            <a:ext cx="7122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00" name="Shape 500"/>
          <p:cNvSpPr txBox="1"/>
          <p:nvPr/>
        </p:nvSpPr>
        <p:spPr>
          <a:xfrm>
            <a:off x="7329970" y="2137694"/>
            <a:ext cx="793753" cy="28009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Desktop</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501" name="Shape 501"/>
          <p:cNvSpPr txBox="1"/>
          <p:nvPr/>
        </p:nvSpPr>
        <p:spPr>
          <a:xfrm>
            <a:off x="7116265" y="3066965"/>
            <a:ext cx="676201" cy="28009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Mobile</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502" name="Shape 502"/>
          <p:cNvSpPr txBox="1"/>
          <p:nvPr/>
        </p:nvSpPr>
        <p:spPr>
          <a:xfrm>
            <a:off x="6909813" y="4946205"/>
            <a:ext cx="577348" cy="28009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FPGA</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sp>
        <p:nvSpPr>
          <p:cNvPr id="503" name="Shape 503"/>
          <p:cNvSpPr txBox="1"/>
          <p:nvPr/>
        </p:nvSpPr>
        <p:spPr>
          <a:xfrm>
            <a:off x="6850797" y="2341971"/>
            <a:ext cx="710932"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7030A0"/>
                </a:solidFill>
                <a:latin typeface="Trebuchet MS" panose="020B0603020202020204"/>
                <a:ea typeface="Trebuchet MS" panose="020B0603020202020204"/>
                <a:cs typeface="Trebuchet MS" panose="020B0603020202020204"/>
                <a:sym typeface="Trebuchet MS" panose="020B0603020202020204"/>
              </a:rPr>
              <a:t>2.0|Jul14</a:t>
            </a:r>
            <a:endParaRPr lang="en-US" sz="915" b="1">
              <a:solidFill>
                <a:srgbClr val="7030A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04" name="Shape 504"/>
          <p:cNvCxnSpPr>
            <a:stCxn id="498" idx="3"/>
            <a:endCxn id="503" idx="1"/>
          </p:cNvCxnSpPr>
          <p:nvPr/>
        </p:nvCxnSpPr>
        <p:spPr>
          <a:xfrm>
            <a:off x="6308903" y="2450281"/>
            <a:ext cx="542000" cy="0"/>
          </a:xfrm>
          <a:prstGeom prst="straightConnector1">
            <a:avLst/>
          </a:prstGeom>
          <a:solidFill>
            <a:srgbClr val="E66714"/>
          </a:solidFill>
          <a:ln w="9525" cap="flat" cmpd="sng">
            <a:solidFill>
              <a:srgbClr val="BFBFBF"/>
            </a:solidFill>
            <a:prstDash val="solid"/>
            <a:round/>
            <a:headEnd type="none" w="med" len="med"/>
            <a:tailEnd type="none" w="med" len="med"/>
          </a:ln>
        </p:spPr>
      </p:cxnSp>
      <p:pic>
        <p:nvPicPr>
          <p:cNvPr id="505" name="Shape 505"/>
          <p:cNvPicPr preferRelativeResize="0"/>
          <p:nvPr/>
        </p:nvPicPr>
        <p:blipFill rotWithShape="1">
          <a:blip r:embed="rId10"/>
          <a:srcRect/>
          <a:stretch>
            <a:fillRect/>
          </a:stretch>
        </p:blipFill>
        <p:spPr>
          <a:xfrm>
            <a:off x="1410824" y="5178673"/>
            <a:ext cx="748175" cy="194330"/>
          </a:xfrm>
          <a:prstGeom prst="rect">
            <a:avLst/>
          </a:prstGeom>
          <a:noFill/>
          <a:ln>
            <a:noFill/>
          </a:ln>
        </p:spPr>
      </p:pic>
      <p:sp>
        <p:nvSpPr>
          <p:cNvPr id="506" name="Shape 506"/>
          <p:cNvSpPr txBox="1"/>
          <p:nvPr/>
        </p:nvSpPr>
        <p:spPr>
          <a:xfrm>
            <a:off x="7757347" y="5550902"/>
            <a:ext cx="1069152" cy="330827"/>
          </a:xfrm>
          <a:prstGeom prst="rect">
            <a:avLst/>
          </a:prstGeom>
          <a:noFill/>
          <a:ln>
            <a:noFill/>
          </a:ln>
        </p:spPr>
        <p:txBody>
          <a:bodyPr lIns="76146" tIns="38083" rIns="76146" bIns="38083" anchor="t" anchorCtr="0">
            <a:noAutofit/>
          </a:bodyPr>
          <a:lstStyle/>
          <a:p>
            <a:pPr algn="ctr">
              <a:lnSpc>
                <a:spcPct val="90000"/>
              </a:lnSpc>
              <a:buSzPct val="25000"/>
            </a:pP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OpenCL 2.1 </a:t>
            </a:r>
            <a:b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br>
            <a:r>
              <a:rPr lang="en-US" sz="875" b="1">
                <a:solidFill>
                  <a:schemeClr val="dk1"/>
                </a:solidFill>
                <a:latin typeface="Trebuchet MS" panose="020B0603020202020204"/>
                <a:ea typeface="Trebuchet MS" panose="020B0603020202020204"/>
                <a:cs typeface="Trebuchet MS" panose="020B0603020202020204"/>
                <a:sym typeface="Trebuchet MS" panose="020B0603020202020204"/>
              </a:rPr>
              <a:t>Specification</a:t>
            </a:r>
            <a:endParaRPr lang="en-US" sz="87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507" name="Shape 507"/>
          <p:cNvSpPr txBox="1"/>
          <p:nvPr/>
        </p:nvSpPr>
        <p:spPr>
          <a:xfrm>
            <a:off x="7981565" y="5400889"/>
            <a:ext cx="593308" cy="254632"/>
          </a:xfrm>
          <a:prstGeom prst="rect">
            <a:avLst/>
          </a:prstGeom>
          <a:noFill/>
          <a:ln>
            <a:noFill/>
          </a:ln>
        </p:spPr>
        <p:txBody>
          <a:bodyPr lIns="76146" tIns="38083" rIns="76146" bIns="38083" anchor="t" anchorCtr="0">
            <a:noAutofit/>
          </a:bodyPr>
          <a:lstStyle/>
          <a:p>
            <a:pPr>
              <a:lnSpc>
                <a:spcPct val="99000"/>
              </a:lnSpc>
              <a:buSzPct val="25000"/>
            </a:pPr>
            <a:r>
              <a:rPr lang="en-US" sz="1165" b="1">
                <a:solidFill>
                  <a:srgbClr val="C00000"/>
                </a:solidFill>
                <a:latin typeface="Trebuchet MS" panose="020B0603020202020204"/>
                <a:ea typeface="Trebuchet MS" panose="020B0603020202020204"/>
                <a:cs typeface="Trebuchet MS" panose="020B0603020202020204"/>
                <a:sym typeface="Trebuchet MS" panose="020B0603020202020204"/>
              </a:rPr>
              <a:t>Nov15</a:t>
            </a:r>
            <a:endParaRPr lang="en-US" sz="116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sp>
        <p:nvSpPr>
          <p:cNvPr id="508" name="Shape 508"/>
          <p:cNvSpPr txBox="1"/>
          <p:nvPr/>
        </p:nvSpPr>
        <p:spPr>
          <a:xfrm>
            <a:off x="7402068" y="2623195"/>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1.2|May15</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09" name="Shape 509"/>
          <p:cNvCxnSpPr>
            <a:stCxn id="484" idx="3"/>
            <a:endCxn id="508" idx="1"/>
          </p:cNvCxnSpPr>
          <p:nvPr/>
        </p:nvCxnSpPr>
        <p:spPr>
          <a:xfrm>
            <a:off x="4195392" y="2731503"/>
            <a:ext cx="3206749"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10" name="Shape 510"/>
          <p:cNvSpPr txBox="1"/>
          <p:nvPr/>
        </p:nvSpPr>
        <p:spPr>
          <a:xfrm>
            <a:off x="7304923" y="1809944"/>
            <a:ext cx="748336"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7030A0"/>
                </a:solidFill>
                <a:latin typeface="Trebuchet MS" panose="020B0603020202020204"/>
                <a:ea typeface="Trebuchet MS" panose="020B0603020202020204"/>
                <a:cs typeface="Trebuchet MS" panose="020B0603020202020204"/>
                <a:sym typeface="Trebuchet MS" panose="020B0603020202020204"/>
              </a:rPr>
              <a:t>2.0|Dec14</a:t>
            </a:r>
            <a:endParaRPr lang="en-US" sz="915" b="1">
              <a:solidFill>
                <a:srgbClr val="7030A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11" name="Shape 511"/>
          <p:cNvCxnSpPr>
            <a:stCxn id="475" idx="3"/>
            <a:endCxn id="510" idx="1"/>
          </p:cNvCxnSpPr>
          <p:nvPr/>
        </p:nvCxnSpPr>
        <p:spPr>
          <a:xfrm>
            <a:off x="5683253" y="1918253"/>
            <a:ext cx="1621750" cy="0"/>
          </a:xfrm>
          <a:prstGeom prst="straightConnector1">
            <a:avLst/>
          </a:prstGeom>
          <a:solidFill>
            <a:srgbClr val="E66714"/>
          </a:solidFill>
          <a:ln w="9525" cap="flat" cmpd="sng">
            <a:solidFill>
              <a:srgbClr val="BFBFBF"/>
            </a:solidFill>
            <a:prstDash val="solid"/>
            <a:round/>
            <a:headEnd type="none" w="med" len="med"/>
            <a:tailEnd type="none" w="med" len="med"/>
          </a:ln>
        </p:spPr>
      </p:cxnSp>
      <p:pic>
        <p:nvPicPr>
          <p:cNvPr id="512" name="Shape 512" descr="Mediatek-Logotype-Color.png"/>
          <p:cNvPicPr preferRelativeResize="0"/>
          <p:nvPr/>
        </p:nvPicPr>
        <p:blipFill rotWithShape="1">
          <a:blip r:embed="rId11"/>
          <a:srcRect/>
          <a:stretch>
            <a:fillRect/>
          </a:stretch>
        </p:blipFill>
        <p:spPr>
          <a:xfrm>
            <a:off x="1199188" y="3933866"/>
            <a:ext cx="855050" cy="214601"/>
          </a:xfrm>
          <a:prstGeom prst="rect">
            <a:avLst/>
          </a:prstGeom>
          <a:noFill/>
          <a:ln>
            <a:noFill/>
          </a:ln>
        </p:spPr>
      </p:pic>
      <p:sp>
        <p:nvSpPr>
          <p:cNvPr id="513" name="Shape 513"/>
          <p:cNvSpPr txBox="1"/>
          <p:nvPr/>
        </p:nvSpPr>
        <p:spPr>
          <a:xfrm>
            <a:off x="7146710" y="5180881"/>
            <a:ext cx="748336"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C00000"/>
                </a:solidFill>
                <a:latin typeface="Trebuchet MS" panose="020B0603020202020204"/>
                <a:ea typeface="Trebuchet MS" panose="020B0603020202020204"/>
                <a:cs typeface="Trebuchet MS" panose="020B0603020202020204"/>
                <a:sym typeface="Trebuchet MS" panose="020B0603020202020204"/>
              </a:rPr>
              <a:t>1.0|Dec14</a:t>
            </a:r>
            <a:endParaRPr lang="en-US" sz="915" b="1">
              <a:solidFill>
                <a:srgbClr val="C0000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14" name="Shape 514"/>
          <p:cNvCxnSpPr>
            <a:stCxn id="505" idx="3"/>
            <a:endCxn id="513" idx="1"/>
          </p:cNvCxnSpPr>
          <p:nvPr/>
        </p:nvCxnSpPr>
        <p:spPr>
          <a:xfrm>
            <a:off x="2159000" y="5275838"/>
            <a:ext cx="4987750" cy="1325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15" name="Shape 515"/>
          <p:cNvSpPr txBox="1"/>
          <p:nvPr/>
        </p:nvSpPr>
        <p:spPr>
          <a:xfrm>
            <a:off x="7269229" y="3673366"/>
            <a:ext cx="748336"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1.2|Dec14</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16" name="Shape 516"/>
          <p:cNvCxnSpPr>
            <a:stCxn id="492" idx="3"/>
            <a:endCxn id="515" idx="1"/>
          </p:cNvCxnSpPr>
          <p:nvPr/>
        </p:nvCxnSpPr>
        <p:spPr>
          <a:xfrm>
            <a:off x="5703676" y="3781676"/>
            <a:ext cx="15655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17" name="Shape 517"/>
          <p:cNvSpPr txBox="1"/>
          <p:nvPr/>
        </p:nvSpPr>
        <p:spPr>
          <a:xfrm>
            <a:off x="7084568" y="3918457"/>
            <a:ext cx="740320"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1.2|Sep14</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18" name="Shape 518"/>
          <p:cNvCxnSpPr>
            <a:stCxn id="512" idx="3"/>
            <a:endCxn id="517" idx="1"/>
          </p:cNvCxnSpPr>
          <p:nvPr/>
        </p:nvCxnSpPr>
        <p:spPr>
          <a:xfrm rot="10800000" flipH="1">
            <a:off x="2054238" y="4026667"/>
            <a:ext cx="5030250" cy="1450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19" name="Shape 519"/>
          <p:cNvSpPr txBox="1"/>
          <p:nvPr/>
        </p:nvSpPr>
        <p:spPr>
          <a:xfrm>
            <a:off x="605515" y="5433821"/>
            <a:ext cx="1178170" cy="483251"/>
          </a:xfrm>
          <a:prstGeom prst="rect">
            <a:avLst/>
          </a:prstGeom>
          <a:noFill/>
          <a:ln>
            <a:noFill/>
          </a:ln>
        </p:spPr>
        <p:txBody>
          <a:bodyPr lIns="76188" tIns="38083" rIns="76188" bIns="38083" anchor="t" anchorCtr="0">
            <a:noAutofit/>
          </a:bodyPr>
          <a:lstStyle/>
          <a:p>
            <a:pPr algn="ctr">
              <a:lnSpc>
                <a:spcPct val="99000"/>
              </a:lnSpc>
              <a:buSzPct val="25000"/>
            </a:pPr>
            <a:r>
              <a:rPr lang="en-US" sz="665" b="1" i="1">
                <a:solidFill>
                  <a:schemeClr val="dk2"/>
                </a:solidFill>
                <a:latin typeface="Trebuchet MS" panose="020B0603020202020204"/>
                <a:ea typeface="Trebuchet MS" panose="020B0603020202020204"/>
                <a:cs typeface="Trebuchet MS" panose="020B0603020202020204"/>
                <a:sym typeface="Trebuchet MS" panose="020B0603020202020204"/>
              </a:rPr>
              <a:t>Vendor timelines are first conformant submission for each spec generation</a:t>
            </a:r>
            <a:endParaRPr lang="en-US" sz="665" b="1" i="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pic>
        <p:nvPicPr>
          <p:cNvPr id="520" name="Shape 520" descr="ti"/>
          <p:cNvPicPr preferRelativeResize="0"/>
          <p:nvPr/>
        </p:nvPicPr>
        <p:blipFill rotWithShape="1">
          <a:blip r:embed="rId12"/>
          <a:srcRect/>
          <a:stretch>
            <a:fillRect/>
          </a:stretch>
        </p:blipFill>
        <p:spPr>
          <a:xfrm>
            <a:off x="636831" y="4585138"/>
            <a:ext cx="642579" cy="226550"/>
          </a:xfrm>
          <a:prstGeom prst="rect">
            <a:avLst/>
          </a:prstGeom>
          <a:noFill/>
          <a:ln>
            <a:noFill/>
          </a:ln>
        </p:spPr>
      </p:pic>
      <p:sp>
        <p:nvSpPr>
          <p:cNvPr id="521" name="Shape 521"/>
          <p:cNvSpPr txBox="1"/>
          <p:nvPr/>
        </p:nvSpPr>
        <p:spPr>
          <a:xfrm>
            <a:off x="7602460" y="4599100"/>
            <a:ext cx="757685"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1.2|May15</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22" name="Shape 522"/>
          <p:cNvCxnSpPr>
            <a:stCxn id="520" idx="3"/>
            <a:endCxn id="521" idx="1"/>
          </p:cNvCxnSpPr>
          <p:nvPr/>
        </p:nvCxnSpPr>
        <p:spPr>
          <a:xfrm>
            <a:off x="1279411" y="4698413"/>
            <a:ext cx="6323000" cy="900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23" name="Shape 523"/>
          <p:cNvSpPr/>
          <p:nvPr/>
        </p:nvSpPr>
        <p:spPr>
          <a:xfrm>
            <a:off x="7332356" y="4560319"/>
            <a:ext cx="1303644" cy="460458"/>
          </a:xfrm>
          <a:prstGeom prst="ellipse">
            <a:avLst/>
          </a:prstGeom>
          <a:noFill/>
          <a:ln w="25400" cap="flat" cmpd="sng">
            <a:solidFill>
              <a:srgbClr val="00B050"/>
            </a:solidFill>
            <a:prstDash val="solid"/>
            <a:round/>
            <a:headEnd type="none" w="med" len="med"/>
            <a:tailEnd type="none" w="med" len="med"/>
          </a:ln>
        </p:spPr>
        <p:txBody>
          <a:bodyPr lIns="76188" tIns="38083" rIns="76188" bIns="38083" anchor="t" anchorCtr="0">
            <a:noAutofit/>
          </a:bodyPr>
          <a:lstStyle/>
          <a:p>
            <a:pPr>
              <a:lnSpc>
                <a:spcPct val="99000"/>
              </a:lnSpc>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sp>
        <p:nvSpPr>
          <p:cNvPr id="524" name="Shape 524"/>
          <p:cNvSpPr txBox="1"/>
          <p:nvPr/>
        </p:nvSpPr>
        <p:spPr>
          <a:xfrm>
            <a:off x="7735285" y="4317305"/>
            <a:ext cx="991457" cy="280098"/>
          </a:xfrm>
          <a:prstGeom prst="rect">
            <a:avLst/>
          </a:prstGeom>
          <a:noFill/>
          <a:ln>
            <a:noFill/>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Embedded</a:t>
            </a:r>
            <a:endParaRPr lang="en-US" sz="1335" b="1">
              <a:solidFill>
                <a:schemeClr val="dk2"/>
              </a:solidFill>
              <a:latin typeface="Trebuchet MS" panose="020B0603020202020204"/>
              <a:ea typeface="Trebuchet MS" panose="020B0603020202020204"/>
              <a:cs typeface="Trebuchet MS" panose="020B0603020202020204"/>
              <a:sym typeface="Trebuchet MS" panose="020B0603020202020204"/>
            </a:endParaRPr>
          </a:p>
        </p:txBody>
      </p:sp>
      <p:pic>
        <p:nvPicPr>
          <p:cNvPr id="525" name="Shape 525" descr="http://www.samsung.com/us/images/common/samsung-logo.jpg"/>
          <p:cNvPicPr preferRelativeResize="0"/>
          <p:nvPr/>
        </p:nvPicPr>
        <p:blipFill rotWithShape="1">
          <a:blip r:embed="rId13"/>
          <a:srcRect/>
          <a:stretch>
            <a:fillRect/>
          </a:stretch>
        </p:blipFill>
        <p:spPr>
          <a:xfrm>
            <a:off x="1240483" y="4364264"/>
            <a:ext cx="687543" cy="234013"/>
          </a:xfrm>
          <a:prstGeom prst="rect">
            <a:avLst/>
          </a:prstGeom>
          <a:noFill/>
          <a:ln>
            <a:noFill/>
          </a:ln>
        </p:spPr>
      </p:pic>
      <p:pic>
        <p:nvPicPr>
          <p:cNvPr id="526" name="Shape 526" descr="https://encrypted-tbn0.gstatic.com/images?q=tbn:ANd9GcR4Aa9iHfxi_6jmKGL8stVsrJ98FBVmy5DK9c6BsGHweaQ5PBoc"/>
          <p:cNvPicPr preferRelativeResize="0"/>
          <p:nvPr/>
        </p:nvPicPr>
        <p:blipFill rotWithShape="1">
          <a:blip r:embed="rId14"/>
          <a:srcRect/>
          <a:stretch>
            <a:fillRect/>
          </a:stretch>
        </p:blipFill>
        <p:spPr>
          <a:xfrm>
            <a:off x="743352" y="1516432"/>
            <a:ext cx="285752" cy="350503"/>
          </a:xfrm>
          <a:prstGeom prst="rect">
            <a:avLst/>
          </a:prstGeom>
          <a:noFill/>
          <a:ln>
            <a:noFill/>
          </a:ln>
        </p:spPr>
      </p:pic>
      <p:pic>
        <p:nvPicPr>
          <p:cNvPr id="527" name="Shape 527" descr="https://semiaccurate.com/assets/uploads/2011/09/Marvell-logo.png"/>
          <p:cNvPicPr preferRelativeResize="0"/>
          <p:nvPr/>
        </p:nvPicPr>
        <p:blipFill rotWithShape="1">
          <a:blip r:embed="rId15"/>
          <a:srcRect/>
          <a:stretch>
            <a:fillRect/>
          </a:stretch>
        </p:blipFill>
        <p:spPr>
          <a:xfrm>
            <a:off x="1412397" y="4743381"/>
            <a:ext cx="515628" cy="298903"/>
          </a:xfrm>
          <a:prstGeom prst="rect">
            <a:avLst/>
          </a:prstGeom>
          <a:noFill/>
          <a:ln>
            <a:noFill/>
          </a:ln>
        </p:spPr>
      </p:pic>
      <p:sp>
        <p:nvSpPr>
          <p:cNvPr id="528" name="Shape 528"/>
          <p:cNvSpPr txBox="1"/>
          <p:nvPr/>
        </p:nvSpPr>
        <p:spPr>
          <a:xfrm>
            <a:off x="7734804" y="4784524"/>
            <a:ext cx="746998"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1.2|Aug15</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29" name="Shape 529"/>
          <p:cNvCxnSpPr>
            <a:stCxn id="527" idx="3"/>
            <a:endCxn id="528" idx="1"/>
          </p:cNvCxnSpPr>
          <p:nvPr/>
        </p:nvCxnSpPr>
        <p:spPr>
          <a:xfrm>
            <a:off x="1928025" y="4892833"/>
            <a:ext cx="58067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30" name="Shape 530"/>
          <p:cNvSpPr txBox="1"/>
          <p:nvPr/>
        </p:nvSpPr>
        <p:spPr>
          <a:xfrm>
            <a:off x="7465568" y="2889975"/>
            <a:ext cx="745663"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0B050"/>
                </a:solidFill>
                <a:latin typeface="Trebuchet MS" panose="020B0603020202020204"/>
                <a:ea typeface="Trebuchet MS" panose="020B0603020202020204"/>
                <a:cs typeface="Trebuchet MS" panose="020B0603020202020204"/>
                <a:sym typeface="Trebuchet MS" panose="020B0603020202020204"/>
              </a:rPr>
              <a:t>1.2|Mar16</a:t>
            </a:r>
            <a:endParaRPr lang="en-US" sz="915" b="1">
              <a:solidFill>
                <a:srgbClr val="00B05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31" name="Shape 531"/>
          <p:cNvCxnSpPr>
            <a:stCxn id="486" idx="3"/>
            <a:endCxn id="530" idx="1"/>
          </p:cNvCxnSpPr>
          <p:nvPr/>
        </p:nvCxnSpPr>
        <p:spPr>
          <a:xfrm>
            <a:off x="5776526" y="2998284"/>
            <a:ext cx="16890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32" name="Shape 532"/>
          <p:cNvSpPr txBox="1"/>
          <p:nvPr/>
        </p:nvSpPr>
        <p:spPr>
          <a:xfrm>
            <a:off x="8001000" y="3409918"/>
            <a:ext cx="751007"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7030A0"/>
                </a:solidFill>
                <a:latin typeface="Trebuchet MS" panose="020B0603020202020204"/>
                <a:ea typeface="Trebuchet MS" panose="020B0603020202020204"/>
                <a:cs typeface="Trebuchet MS" panose="020B0603020202020204"/>
                <a:sym typeface="Trebuchet MS" panose="020B0603020202020204"/>
              </a:rPr>
              <a:t>2.0|Nov15</a:t>
            </a:r>
            <a:endParaRPr lang="en-US" sz="915" b="1">
              <a:solidFill>
                <a:srgbClr val="7030A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33" name="Shape 533"/>
          <p:cNvCxnSpPr>
            <a:stCxn id="494" idx="3"/>
            <a:endCxn id="532" idx="1"/>
          </p:cNvCxnSpPr>
          <p:nvPr/>
        </p:nvCxnSpPr>
        <p:spPr>
          <a:xfrm>
            <a:off x="7583932" y="3518228"/>
            <a:ext cx="41700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34" name="Shape 534"/>
          <p:cNvSpPr/>
          <p:nvPr/>
        </p:nvSpPr>
        <p:spPr>
          <a:xfrm>
            <a:off x="7874000" y="2883512"/>
            <a:ext cx="1670435" cy="871897"/>
          </a:xfrm>
          <a:prstGeom prst="ellipse">
            <a:avLst/>
          </a:prstGeom>
          <a:noFill/>
          <a:ln w="25400" cap="flat" cmpd="sng">
            <a:solidFill>
              <a:srgbClr val="7030A0"/>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pic>
        <p:nvPicPr>
          <p:cNvPr id="535" name="Shape 535"/>
          <p:cNvPicPr preferRelativeResize="0"/>
          <p:nvPr/>
        </p:nvPicPr>
        <p:blipFill rotWithShape="1">
          <a:blip r:embed="rId16"/>
          <a:srcRect/>
          <a:stretch>
            <a:fillRect/>
          </a:stretch>
        </p:blipFill>
        <p:spPr>
          <a:xfrm>
            <a:off x="752466" y="3620834"/>
            <a:ext cx="871541" cy="269153"/>
          </a:xfrm>
          <a:prstGeom prst="rect">
            <a:avLst/>
          </a:prstGeom>
          <a:noFill/>
          <a:ln>
            <a:noFill/>
          </a:ln>
        </p:spPr>
      </p:pic>
      <p:sp>
        <p:nvSpPr>
          <p:cNvPr id="536" name="Shape 536"/>
          <p:cNvSpPr txBox="1"/>
          <p:nvPr/>
        </p:nvSpPr>
        <p:spPr>
          <a:xfrm>
            <a:off x="8364399" y="2889975"/>
            <a:ext cx="737649"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7030A0"/>
                </a:solidFill>
                <a:latin typeface="Trebuchet MS" panose="020B0603020202020204"/>
                <a:ea typeface="Trebuchet MS" panose="020B0603020202020204"/>
                <a:cs typeface="Trebuchet MS" panose="020B0603020202020204"/>
                <a:sym typeface="Trebuchet MS" panose="020B0603020202020204"/>
              </a:rPr>
              <a:t>2.0|Apr17</a:t>
            </a:r>
            <a:endParaRPr lang="en-US" sz="915" b="1">
              <a:solidFill>
                <a:srgbClr val="7030A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37" name="Shape 537"/>
          <p:cNvCxnSpPr>
            <a:stCxn id="530" idx="3"/>
            <a:endCxn id="536" idx="1"/>
          </p:cNvCxnSpPr>
          <p:nvPr/>
        </p:nvCxnSpPr>
        <p:spPr>
          <a:xfrm>
            <a:off x="8211232" y="2998284"/>
            <a:ext cx="153250" cy="0"/>
          </a:xfrm>
          <a:prstGeom prst="straightConnector1">
            <a:avLst/>
          </a:prstGeom>
          <a:solidFill>
            <a:srgbClr val="E66714"/>
          </a:solidFill>
          <a:ln w="9525" cap="flat" cmpd="sng">
            <a:solidFill>
              <a:srgbClr val="BFBFBF"/>
            </a:solidFill>
            <a:prstDash val="solid"/>
            <a:round/>
            <a:headEnd type="none" w="med" len="med"/>
            <a:tailEnd type="none" w="med" len="med"/>
          </a:ln>
        </p:spPr>
      </p:cxnSp>
      <p:sp>
        <p:nvSpPr>
          <p:cNvPr id="538" name="Shape 538"/>
          <p:cNvSpPr txBox="1"/>
          <p:nvPr/>
        </p:nvSpPr>
        <p:spPr>
          <a:xfrm>
            <a:off x="8256292" y="2341973"/>
            <a:ext cx="817799" cy="216619"/>
          </a:xfrm>
          <a:prstGeom prst="rect">
            <a:avLst/>
          </a:prstGeom>
          <a:noFill/>
          <a:ln>
            <a:noFill/>
          </a:ln>
        </p:spPr>
        <p:txBody>
          <a:bodyPr lIns="76188" tIns="38083" rIns="76188" bIns="38083" anchor="t" anchorCtr="0">
            <a:noAutofit/>
          </a:bodyPr>
          <a:lstStyle/>
          <a:p>
            <a:pPr algn="ctr">
              <a:lnSpc>
                <a:spcPct val="99000"/>
              </a:lnSpc>
              <a:buSzPct val="25000"/>
            </a:pPr>
            <a:r>
              <a:rPr lang="en-US" sz="915" b="1">
                <a:solidFill>
                  <a:srgbClr val="04B9CC"/>
                </a:solidFill>
                <a:latin typeface="Trebuchet MS" panose="020B0603020202020204"/>
                <a:ea typeface="Trebuchet MS" panose="020B0603020202020204"/>
                <a:cs typeface="Trebuchet MS" panose="020B0603020202020204"/>
                <a:sym typeface="Trebuchet MS" panose="020B0603020202020204"/>
              </a:rPr>
              <a:t>2.1 | Jun16</a:t>
            </a:r>
            <a:endParaRPr lang="en-US" sz="915" b="1">
              <a:solidFill>
                <a:srgbClr val="04B9CC"/>
              </a:solidFill>
              <a:latin typeface="Trebuchet MS" panose="020B0603020202020204"/>
              <a:ea typeface="Trebuchet MS" panose="020B0603020202020204"/>
              <a:cs typeface="Trebuchet MS" panose="020B0603020202020204"/>
              <a:sym typeface="Trebuchet MS" panose="020B0603020202020204"/>
            </a:endParaRPr>
          </a:p>
        </p:txBody>
      </p:sp>
      <p:sp>
        <p:nvSpPr>
          <p:cNvPr id="539" name="Shape 539"/>
          <p:cNvSpPr/>
          <p:nvPr/>
        </p:nvSpPr>
        <p:spPr>
          <a:xfrm>
            <a:off x="8112358" y="2325599"/>
            <a:ext cx="992264" cy="260956"/>
          </a:xfrm>
          <a:prstGeom prst="ellipse">
            <a:avLst/>
          </a:prstGeom>
          <a:noFill/>
          <a:ln w="25400" cap="flat" cmpd="sng">
            <a:solidFill>
              <a:srgbClr val="04B9CC"/>
            </a:solidFill>
            <a:prstDash val="solid"/>
            <a:round/>
            <a:headEnd type="none" w="med" len="med"/>
            <a:tailEnd type="none" w="med" len="med"/>
          </a:ln>
        </p:spPr>
        <p:txBody>
          <a:bodyPr lIns="76188" tIns="38083" rIns="76188" bIns="38083" anchor="t" anchorCtr="0">
            <a:noAutofit/>
          </a:bodyPr>
          <a:lstStyle/>
          <a:p>
            <a:pPr>
              <a:lnSpc>
                <a:spcPct val="99000"/>
              </a:lnSpc>
              <a:buClr>
                <a:srgbClr val="FFFFFF"/>
              </a:buClr>
            </a:pPr>
            <a:endParaRPr sz="1335" b="1">
              <a:solidFill>
                <a:schemeClr val="dk1"/>
              </a:solidFill>
              <a:latin typeface="Tahoma" panose="020B0604030504040204"/>
              <a:ea typeface="Tahoma" panose="020B0604030504040204"/>
              <a:cs typeface="Tahoma" panose="020B0604030504040204"/>
              <a:sym typeface="Tahoma" panose="020B0604030504040204"/>
            </a:endParaRPr>
          </a:p>
        </p:txBody>
      </p:sp>
      <p:cxnSp>
        <p:nvCxnSpPr>
          <p:cNvPr id="540" name="Shape 540"/>
          <p:cNvCxnSpPr>
            <a:stCxn id="503" idx="3"/>
            <a:endCxn id="538" idx="1"/>
          </p:cNvCxnSpPr>
          <p:nvPr/>
        </p:nvCxnSpPr>
        <p:spPr>
          <a:xfrm>
            <a:off x="7561729" y="2450280"/>
            <a:ext cx="694500" cy="0"/>
          </a:xfrm>
          <a:prstGeom prst="straightConnector1">
            <a:avLst/>
          </a:prstGeom>
          <a:solidFill>
            <a:srgbClr val="E66714"/>
          </a:solidFill>
          <a:ln w="9525" cap="flat" cmpd="sng">
            <a:solidFill>
              <a:srgbClr val="BFBFBF"/>
            </a:solidFill>
            <a:prstDash val="solid"/>
            <a:round/>
            <a:headEnd type="none" w="med" len="med"/>
            <a:tailEnd type="none" w="med" len="med"/>
          </a:ln>
        </p:spPr>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500"/>
                                        <p:tgtEl>
                                          <p:spTgt spid="4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29"/>
                                        </p:tgtEl>
                                        <p:attrNameLst>
                                          <p:attrName>style.visibility</p:attrName>
                                        </p:attrNameLst>
                                      </p:cBhvr>
                                      <p:to>
                                        <p:strVal val="visible"/>
                                      </p:to>
                                    </p:set>
                                    <p:animEffect transition="in" filter="fade">
                                      <p:cBhvr>
                                        <p:cTn id="11" dur="500"/>
                                        <p:tgtEl>
                                          <p:spTgt spid="4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0"/>
                                        </p:tgtEl>
                                        <p:attrNameLst>
                                          <p:attrName>style.visibility</p:attrName>
                                        </p:attrNameLst>
                                      </p:cBhvr>
                                      <p:to>
                                        <p:strVal val="visible"/>
                                      </p:to>
                                    </p:set>
                                    <p:animEffect transition="in" filter="fade">
                                      <p:cBhvr>
                                        <p:cTn id="15" dur="500"/>
                                        <p:tgtEl>
                                          <p:spTgt spid="4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4"/>
                                        </p:tgtEl>
                                        <p:attrNameLst>
                                          <p:attrName>style.visibility</p:attrName>
                                        </p:attrNameLst>
                                      </p:cBhvr>
                                      <p:to>
                                        <p:strVal val="visible"/>
                                      </p:to>
                                    </p:set>
                                    <p:animEffect transition="in" filter="fade">
                                      <p:cBhvr>
                                        <p:cTn id="19" dur="500"/>
                                        <p:tgtEl>
                                          <p:spTgt spid="4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39"/>
                                        </p:tgtEl>
                                        <p:attrNameLst>
                                          <p:attrName>style.visibility</p:attrName>
                                        </p:attrNameLst>
                                      </p:cBhvr>
                                      <p:to>
                                        <p:strVal val="visible"/>
                                      </p:to>
                                    </p:set>
                                    <p:animEffect transition="in" filter="fade">
                                      <p:cBhvr>
                                        <p:cTn id="23" dur="500"/>
                                        <p:tgtEl>
                                          <p:spTgt spid="5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1"/>
                                        </p:tgtEl>
                                        <p:attrNameLst>
                                          <p:attrName>style.visibility</p:attrName>
                                        </p:attrNameLst>
                                      </p:cBhvr>
                                      <p:to>
                                        <p:strVal val="visible"/>
                                      </p:to>
                                    </p:set>
                                    <p:animEffect transition="in" filter="fade">
                                      <p:cBhvr>
                                        <p:cTn id="28" dur="500"/>
                                        <p:tgtEl>
                                          <p:spTgt spid="431"/>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fade">
                                      <p:cBhvr>
                                        <p:cTn id="32" dur="500"/>
                                        <p:tgtEl>
                                          <p:spTgt spid="432"/>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534"/>
                                        </p:tgtEl>
                                        <p:attrNameLst>
                                          <p:attrName>style.visibility</p:attrName>
                                        </p:attrNameLst>
                                      </p:cBhvr>
                                      <p:to>
                                        <p:strVal val="visible"/>
                                      </p:to>
                                    </p:set>
                                    <p:animEffect transition="in" filter="fade">
                                      <p:cBhvr>
                                        <p:cTn id="36" dur="500"/>
                                        <p:tgtEl>
                                          <p:spTgt spid="5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33"/>
                                        </p:tgtEl>
                                        <p:attrNameLst>
                                          <p:attrName>style.visibility</p:attrName>
                                        </p:attrNameLst>
                                      </p:cBhvr>
                                      <p:to>
                                        <p:strVal val="visible"/>
                                      </p:to>
                                    </p:set>
                                    <p:animEffect transition="in" filter="fade">
                                      <p:cBhvr>
                                        <p:cTn id="41" dur="500"/>
                                        <p:tgtEl>
                                          <p:spTgt spid="4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23"/>
                                        </p:tgtEl>
                                        <p:attrNameLst>
                                          <p:attrName>style.visibility</p:attrName>
                                        </p:attrNameLst>
                                      </p:cBhvr>
                                      <p:to>
                                        <p:strVal val="visible"/>
                                      </p:to>
                                    </p:set>
                                    <p:animEffect transition="in" filter="fade">
                                      <p:cBhvr>
                                        <p:cTn id="46" dur="5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a:spLocks noGrp="1"/>
          </p:cNvSpPr>
          <p:nvPr>
            <p:ph type="title"/>
          </p:nvPr>
        </p:nvSpPr>
        <p:spPr>
          <a:xfrm>
            <a:off x="698501" y="1016001"/>
            <a:ext cx="8318499" cy="527844"/>
          </a:xfrm>
          <a:prstGeom prst="rect">
            <a:avLst/>
          </a:prstGeom>
          <a:noFill/>
          <a:ln>
            <a:noFill/>
          </a:ln>
        </p:spPr>
        <p:txBody>
          <a:bodyPr vert="horz" lIns="81583" tIns="40792" rIns="81583" bIns="40792" rtlCol="0" anchor="ctr" anchorCtr="0">
            <a:noAutofit/>
          </a:bodyPr>
          <a:lstStyle/>
          <a:p>
            <a:pPr>
              <a:spcBef>
                <a:spcPts val="0"/>
              </a:spcBef>
              <a:buSzPct val="25000"/>
            </a:pPr>
            <a:r>
              <a:rPr lang="en-US" sz="2915" b="1">
                <a:solidFill>
                  <a:schemeClr val="dk1"/>
                </a:solidFill>
                <a:latin typeface="Trebuchet MS" panose="020B0603020202020204"/>
                <a:ea typeface="Trebuchet MS" panose="020B0603020202020204"/>
                <a:cs typeface="Trebuchet MS" panose="020B0603020202020204"/>
                <a:sym typeface="Trebuchet MS" panose="020B0603020202020204"/>
              </a:rPr>
              <a:t>OpenCL as Language/Library Backend</a:t>
            </a:r>
            <a:endParaRPr lang="en-US" sz="291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547" name="Shape 547" descr="OpenCL_Logo_RGB.jpg"/>
          <p:cNvPicPr preferRelativeResize="0"/>
          <p:nvPr/>
        </p:nvPicPr>
        <p:blipFill rotWithShape="1">
          <a:blip r:embed="rId1"/>
          <a:srcRect/>
          <a:stretch>
            <a:fillRect/>
          </a:stretch>
        </p:blipFill>
        <p:spPr>
          <a:xfrm>
            <a:off x="4551348" y="4399003"/>
            <a:ext cx="1015999" cy="1078898"/>
          </a:xfrm>
          <a:prstGeom prst="rect">
            <a:avLst/>
          </a:prstGeom>
          <a:noFill/>
          <a:ln>
            <a:noFill/>
          </a:ln>
        </p:spPr>
      </p:pic>
      <p:sp>
        <p:nvSpPr>
          <p:cNvPr id="548" name="Shape 548"/>
          <p:cNvSpPr txBox="1"/>
          <p:nvPr/>
        </p:nvSpPr>
        <p:spPr>
          <a:xfrm>
            <a:off x="1085465" y="2655826"/>
            <a:ext cx="931331"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C++ based Neural network framework</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49" name="Shape 549"/>
          <p:cNvCxnSpPr>
            <a:endCxn id="547" idx="0"/>
          </p:cNvCxnSpPr>
          <p:nvPr/>
        </p:nvCxnSpPr>
        <p:spPr>
          <a:xfrm rot="-5400000" flipH="1">
            <a:off x="4242723" y="3582378"/>
            <a:ext cx="1051000" cy="582250"/>
          </a:xfrm>
          <a:prstGeom prst="curvedConnector3">
            <a:avLst>
              <a:gd name="adj1" fmla="val 50000"/>
            </a:avLst>
          </a:prstGeom>
          <a:solidFill>
            <a:srgbClr val="E66714"/>
          </a:solidFill>
          <a:ln w="38100" cap="flat" cmpd="sng">
            <a:solidFill>
              <a:schemeClr val="dk1"/>
            </a:solidFill>
            <a:prstDash val="solid"/>
            <a:round/>
            <a:headEnd type="none" w="med" len="med"/>
            <a:tailEnd type="triangle" w="lg" len="lg"/>
          </a:ln>
        </p:spPr>
      </p:cxnSp>
      <p:cxnSp>
        <p:nvCxnSpPr>
          <p:cNvPr id="550" name="Shape 550"/>
          <p:cNvCxnSpPr>
            <a:stCxn id="548" idx="2"/>
            <a:endCxn id="547" idx="0"/>
          </p:cNvCxnSpPr>
          <p:nvPr/>
        </p:nvCxnSpPr>
        <p:spPr>
          <a:xfrm rot="-5400000" flipH="1">
            <a:off x="2776756" y="2116499"/>
            <a:ext cx="1057000" cy="3508250"/>
          </a:xfrm>
          <a:prstGeom prst="curvedConnector3">
            <a:avLst>
              <a:gd name="adj1" fmla="val 49994"/>
            </a:avLst>
          </a:prstGeom>
          <a:solidFill>
            <a:srgbClr val="E66714"/>
          </a:solidFill>
          <a:ln w="38100" cap="flat" cmpd="sng">
            <a:solidFill>
              <a:schemeClr val="dk1"/>
            </a:solidFill>
            <a:prstDash val="solid"/>
            <a:round/>
            <a:headEnd type="none" w="med" len="med"/>
            <a:tailEnd type="triangle" w="lg" len="lg"/>
          </a:ln>
        </p:spPr>
      </p:cxnSp>
      <p:cxnSp>
        <p:nvCxnSpPr>
          <p:cNvPr id="551" name="Shape 551"/>
          <p:cNvCxnSpPr>
            <a:endCxn id="547" idx="0"/>
          </p:cNvCxnSpPr>
          <p:nvPr/>
        </p:nvCxnSpPr>
        <p:spPr>
          <a:xfrm flipH="1">
            <a:off x="5059348" y="3342003"/>
            <a:ext cx="1338250" cy="1057000"/>
          </a:xfrm>
          <a:prstGeom prst="curvedConnector3">
            <a:avLst>
              <a:gd name="adj1" fmla="val 59131"/>
            </a:avLst>
          </a:prstGeom>
          <a:solidFill>
            <a:srgbClr val="E66714"/>
          </a:solidFill>
          <a:ln w="38100" cap="flat" cmpd="sng">
            <a:solidFill>
              <a:schemeClr val="dk1"/>
            </a:solidFill>
            <a:prstDash val="solid"/>
            <a:round/>
            <a:headEnd type="none" w="med" len="med"/>
            <a:tailEnd type="triangle" w="lg" len="lg"/>
          </a:ln>
        </p:spPr>
      </p:cxnSp>
      <p:cxnSp>
        <p:nvCxnSpPr>
          <p:cNvPr id="552" name="Shape 552"/>
          <p:cNvCxnSpPr>
            <a:endCxn id="547" idx="0"/>
          </p:cNvCxnSpPr>
          <p:nvPr/>
        </p:nvCxnSpPr>
        <p:spPr>
          <a:xfrm rot="5400000">
            <a:off x="4753348" y="3669253"/>
            <a:ext cx="1035750" cy="423750"/>
          </a:xfrm>
          <a:prstGeom prst="curvedConnector3">
            <a:avLst>
              <a:gd name="adj1" fmla="val 50003"/>
            </a:avLst>
          </a:prstGeom>
          <a:solidFill>
            <a:srgbClr val="E66714"/>
          </a:solidFill>
          <a:ln w="38100" cap="flat" cmpd="sng">
            <a:solidFill>
              <a:schemeClr val="dk1"/>
            </a:solidFill>
            <a:prstDash val="solid"/>
            <a:round/>
            <a:headEnd type="none" w="med" len="med"/>
            <a:tailEnd type="triangle" w="lg" len="lg"/>
          </a:ln>
        </p:spPr>
      </p:cxnSp>
      <p:sp>
        <p:nvSpPr>
          <p:cNvPr id="553" name="Shape 553"/>
          <p:cNvSpPr txBox="1"/>
          <p:nvPr/>
        </p:nvSpPr>
        <p:spPr>
          <a:xfrm>
            <a:off x="3058771" y="2661594"/>
            <a:ext cx="1040259"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MulticoreWare open source project on Bitbucket </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54" name="Shape 554"/>
          <p:cNvCxnSpPr>
            <a:stCxn id="553" idx="2"/>
            <a:endCxn id="547" idx="0"/>
          </p:cNvCxnSpPr>
          <p:nvPr/>
        </p:nvCxnSpPr>
        <p:spPr>
          <a:xfrm rot="-5400000" flipH="1">
            <a:off x="3793650" y="3133143"/>
            <a:ext cx="1051000" cy="1480500"/>
          </a:xfrm>
          <a:prstGeom prst="curvedConnector3">
            <a:avLst>
              <a:gd name="adj1" fmla="val 50005"/>
            </a:avLst>
          </a:prstGeom>
          <a:solidFill>
            <a:srgbClr val="E66714"/>
          </a:solidFill>
          <a:ln w="38100" cap="flat" cmpd="sng">
            <a:solidFill>
              <a:schemeClr val="dk1"/>
            </a:solidFill>
            <a:prstDash val="solid"/>
            <a:round/>
            <a:headEnd type="none" w="med" len="med"/>
            <a:tailEnd type="triangle" w="lg" len="lg"/>
          </a:ln>
        </p:spPr>
      </p:cxnSp>
      <p:cxnSp>
        <p:nvCxnSpPr>
          <p:cNvPr id="555" name="Shape 555"/>
          <p:cNvCxnSpPr>
            <a:endCxn id="547" idx="0"/>
          </p:cNvCxnSpPr>
          <p:nvPr/>
        </p:nvCxnSpPr>
        <p:spPr>
          <a:xfrm flipH="1">
            <a:off x="5059348" y="3348003"/>
            <a:ext cx="3220750" cy="1051000"/>
          </a:xfrm>
          <a:prstGeom prst="curvedConnector3">
            <a:avLst>
              <a:gd name="adj1" fmla="val 40254"/>
            </a:avLst>
          </a:prstGeom>
          <a:solidFill>
            <a:srgbClr val="E66714"/>
          </a:solidFill>
          <a:ln w="38100" cap="flat" cmpd="sng">
            <a:solidFill>
              <a:schemeClr val="dk1"/>
            </a:solidFill>
            <a:prstDash val="solid"/>
            <a:round/>
            <a:headEnd type="none" w="med" len="med"/>
            <a:tailEnd type="triangle" w="lg" len="lg"/>
          </a:ln>
        </p:spPr>
      </p:cxnSp>
      <p:cxnSp>
        <p:nvCxnSpPr>
          <p:cNvPr id="556" name="Shape 556"/>
          <p:cNvCxnSpPr>
            <a:endCxn id="547" idx="0"/>
          </p:cNvCxnSpPr>
          <p:nvPr/>
        </p:nvCxnSpPr>
        <p:spPr>
          <a:xfrm flipH="1">
            <a:off x="5059348" y="3348003"/>
            <a:ext cx="2252250" cy="1051000"/>
          </a:xfrm>
          <a:prstGeom prst="curvedConnector3">
            <a:avLst>
              <a:gd name="adj1" fmla="val 39168"/>
            </a:avLst>
          </a:prstGeom>
          <a:solidFill>
            <a:srgbClr val="E66714"/>
          </a:solidFill>
          <a:ln w="38100" cap="flat" cmpd="sng">
            <a:solidFill>
              <a:schemeClr val="dk1"/>
            </a:solidFill>
            <a:prstDash val="solid"/>
            <a:round/>
            <a:headEnd type="none" w="med" len="med"/>
            <a:tailEnd type="triangle" w="lg" len="lg"/>
          </a:ln>
        </p:spPr>
      </p:cxnSp>
      <p:pic>
        <p:nvPicPr>
          <p:cNvPr id="557" name="Shape 557" descr="https://developer.nvidia.com/sites/default/files/akamai/cuda/images/OpenACCLogo.gif"/>
          <p:cNvPicPr preferRelativeResize="0"/>
          <p:nvPr/>
        </p:nvPicPr>
        <p:blipFill rotWithShape="1">
          <a:blip r:embed="rId2"/>
          <a:srcRect/>
          <a:stretch>
            <a:fillRect/>
          </a:stretch>
        </p:blipFill>
        <p:spPr>
          <a:xfrm>
            <a:off x="6847416" y="2163525"/>
            <a:ext cx="928423" cy="318412"/>
          </a:xfrm>
          <a:prstGeom prst="rect">
            <a:avLst/>
          </a:prstGeom>
          <a:noFill/>
          <a:ln>
            <a:noFill/>
          </a:ln>
        </p:spPr>
      </p:pic>
      <p:sp>
        <p:nvSpPr>
          <p:cNvPr id="558" name="Shape 558"/>
          <p:cNvSpPr txBox="1"/>
          <p:nvPr/>
        </p:nvSpPr>
        <p:spPr>
          <a:xfrm>
            <a:off x="6843762" y="2661594"/>
            <a:ext cx="935732"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Compiler directives for Fortran,</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C and C++</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559" name="Shape 559"/>
          <p:cNvSpPr txBox="1"/>
          <p:nvPr/>
        </p:nvSpPr>
        <p:spPr>
          <a:xfrm>
            <a:off x="4908645" y="2661594"/>
            <a:ext cx="1149139" cy="701732"/>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Java language extensions </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for </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parallelism</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pic>
        <p:nvPicPr>
          <p:cNvPr id="560" name="Shape 560"/>
          <p:cNvPicPr preferRelativeResize="0"/>
          <p:nvPr/>
        </p:nvPicPr>
        <p:blipFill rotWithShape="1">
          <a:blip r:embed="rId3"/>
          <a:srcRect/>
          <a:stretch>
            <a:fillRect/>
          </a:stretch>
        </p:blipFill>
        <p:spPr>
          <a:xfrm>
            <a:off x="2096506" y="2185306"/>
            <a:ext cx="878809" cy="274854"/>
          </a:xfrm>
          <a:prstGeom prst="rect">
            <a:avLst/>
          </a:prstGeom>
          <a:noFill/>
          <a:ln>
            <a:noFill/>
          </a:ln>
        </p:spPr>
      </p:pic>
      <p:sp>
        <p:nvSpPr>
          <p:cNvPr id="561" name="Shape 561"/>
          <p:cNvSpPr txBox="1"/>
          <p:nvPr/>
        </p:nvSpPr>
        <p:spPr>
          <a:xfrm>
            <a:off x="2003279" y="2655826"/>
            <a:ext cx="1065260" cy="83863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Language for </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image </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processing and computational photography</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cxnSp>
        <p:nvCxnSpPr>
          <p:cNvPr id="562" name="Shape 562"/>
          <p:cNvCxnSpPr>
            <a:stCxn id="561" idx="2"/>
            <a:endCxn id="547" idx="0"/>
          </p:cNvCxnSpPr>
          <p:nvPr/>
        </p:nvCxnSpPr>
        <p:spPr>
          <a:xfrm rot="-5400000" flipH="1">
            <a:off x="3345409" y="2684964"/>
            <a:ext cx="904500" cy="2523500"/>
          </a:xfrm>
          <a:prstGeom prst="curvedConnector3">
            <a:avLst>
              <a:gd name="adj1" fmla="val 50002"/>
            </a:avLst>
          </a:prstGeom>
          <a:solidFill>
            <a:srgbClr val="E66714"/>
          </a:solidFill>
          <a:ln w="38100" cap="flat" cmpd="sng">
            <a:solidFill>
              <a:schemeClr val="dk1"/>
            </a:solidFill>
            <a:prstDash val="solid"/>
            <a:round/>
            <a:headEnd type="none" w="med" len="med"/>
            <a:tailEnd type="triangle" w="lg" len="lg"/>
          </a:ln>
        </p:spPr>
      </p:cxnSp>
      <p:pic>
        <p:nvPicPr>
          <p:cNvPr id="563" name="Shape 563" descr="https://lh3.googleusercontent.com/-C3mfCcreZOQ/UGs6nUVWbeI/AAAAAAAAAAs/t8A1aH4lIGc/s1600/aparapi.png"/>
          <p:cNvPicPr preferRelativeResize="0"/>
          <p:nvPr/>
        </p:nvPicPr>
        <p:blipFill rotWithShape="1">
          <a:blip r:embed="rId4"/>
          <a:srcRect/>
          <a:stretch>
            <a:fillRect/>
          </a:stretch>
        </p:blipFill>
        <p:spPr>
          <a:xfrm>
            <a:off x="5059920" y="2074583"/>
            <a:ext cx="846591" cy="496298"/>
          </a:xfrm>
          <a:prstGeom prst="rect">
            <a:avLst/>
          </a:prstGeom>
          <a:noFill/>
          <a:ln>
            <a:noFill/>
          </a:ln>
        </p:spPr>
      </p:pic>
      <p:pic>
        <p:nvPicPr>
          <p:cNvPr id="564" name="Shape 564" descr="http://blogs.msdn.com/cfs-file.ashx/__key/communityserver-blogs-components-weblogfiles/00-00-01-10-58-metablogapi/3162.image_5F00_47DB465D.png"/>
          <p:cNvPicPr preferRelativeResize="0"/>
          <p:nvPr/>
        </p:nvPicPr>
        <p:blipFill rotWithShape="1">
          <a:blip r:embed="rId5"/>
          <a:srcRect l="8042" t="13667" r="16899" b="26885"/>
          <a:stretch>
            <a:fillRect/>
          </a:stretch>
        </p:blipFill>
        <p:spPr>
          <a:xfrm>
            <a:off x="3134400" y="2135527"/>
            <a:ext cx="861143" cy="374410"/>
          </a:xfrm>
          <a:prstGeom prst="rect">
            <a:avLst/>
          </a:prstGeom>
          <a:noFill/>
          <a:ln>
            <a:noFill/>
          </a:ln>
        </p:spPr>
      </p:pic>
      <p:sp>
        <p:nvSpPr>
          <p:cNvPr id="565" name="Shape 565"/>
          <p:cNvSpPr txBox="1"/>
          <p:nvPr/>
        </p:nvSpPr>
        <p:spPr>
          <a:xfrm>
            <a:off x="4016497" y="2661594"/>
            <a:ext cx="921299"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Single </a:t>
            </a:r>
            <a:b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b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Source C++ Programming for OpenCL</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566" name="Shape 566"/>
          <p:cNvSpPr txBox="1"/>
          <p:nvPr/>
        </p:nvSpPr>
        <p:spPr>
          <a:xfrm>
            <a:off x="952500" y="4493673"/>
            <a:ext cx="3151976" cy="889559"/>
          </a:xfrm>
          <a:prstGeom prst="rect">
            <a:avLst/>
          </a:prstGeom>
          <a:noFill/>
          <a:ln w="28575" cap="flat" cmpd="sng">
            <a:solidFill>
              <a:srgbClr val="A20000"/>
            </a:solidFill>
            <a:prstDash val="solid"/>
            <a:miter/>
            <a:headEnd type="none" w="med" len="med"/>
            <a:tailEnd type="none" w="med" len="med"/>
          </a:ln>
        </p:spPr>
        <p:txBody>
          <a:bodyPr lIns="76188" tIns="38083" rIns="76188" bIns="38083" anchor="t" anchorCtr="0">
            <a:noAutofit/>
          </a:bodyPr>
          <a:lstStyle/>
          <a:p>
            <a:pPr algn="ctr">
              <a:lnSpc>
                <a:spcPct val="99000"/>
              </a:lnSpc>
              <a:buSzPct val="25000"/>
            </a:pPr>
            <a:r>
              <a:rPr lang="en-US" sz="1335" b="1">
                <a:solidFill>
                  <a:schemeClr val="dk2"/>
                </a:solidFill>
                <a:latin typeface="Trebuchet MS" panose="020B0603020202020204"/>
                <a:ea typeface="Trebuchet MS" panose="020B0603020202020204"/>
                <a:cs typeface="Trebuchet MS" panose="020B0603020202020204"/>
                <a:sym typeface="Trebuchet MS" panose="020B0603020202020204"/>
              </a:rPr>
              <a:t>Hundreds of  languages, frameworks and projects using OpenCL to access </a:t>
            </a:r>
            <a:r>
              <a:rPr lang="en-US" sz="1335" b="1">
                <a:solidFill>
                  <a:srgbClr val="000000"/>
                </a:solidFill>
                <a:latin typeface="Trebuchet MS" panose="020B0603020202020204"/>
                <a:ea typeface="Trebuchet MS" panose="020B0603020202020204"/>
                <a:cs typeface="Trebuchet MS" panose="020B0603020202020204"/>
                <a:sym typeface="Trebuchet MS" panose="020B0603020202020204"/>
              </a:rPr>
              <a:t>vendor-optimized,  heterogeneous compute runtimes</a:t>
            </a:r>
            <a:endParaRPr lang="en-US" sz="1335" b="1">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pic>
        <p:nvPicPr>
          <p:cNvPr id="567" name="Shape 567"/>
          <p:cNvPicPr preferRelativeResize="0"/>
          <p:nvPr/>
        </p:nvPicPr>
        <p:blipFill rotWithShape="1">
          <a:blip r:embed="rId6"/>
          <a:srcRect/>
          <a:stretch>
            <a:fillRect/>
          </a:stretch>
        </p:blipFill>
        <p:spPr>
          <a:xfrm>
            <a:off x="3995543" y="2073521"/>
            <a:ext cx="1096533" cy="498424"/>
          </a:xfrm>
          <a:prstGeom prst="rect">
            <a:avLst/>
          </a:prstGeom>
          <a:noFill/>
          <a:ln>
            <a:noFill/>
          </a:ln>
        </p:spPr>
      </p:pic>
      <p:pic>
        <p:nvPicPr>
          <p:cNvPr id="568" name="Shape 568" descr="Image result for caffe logo neural"/>
          <p:cNvPicPr preferRelativeResize="0"/>
          <p:nvPr/>
        </p:nvPicPr>
        <p:blipFill rotWithShape="1">
          <a:blip r:embed="rId7"/>
          <a:srcRect/>
          <a:stretch>
            <a:fillRect/>
          </a:stretch>
        </p:blipFill>
        <p:spPr>
          <a:xfrm>
            <a:off x="1203792" y="2207611"/>
            <a:ext cx="738620" cy="230240"/>
          </a:xfrm>
          <a:prstGeom prst="rect">
            <a:avLst/>
          </a:prstGeom>
          <a:noFill/>
          <a:ln>
            <a:noFill/>
          </a:ln>
        </p:spPr>
      </p:pic>
      <p:pic>
        <p:nvPicPr>
          <p:cNvPr id="569" name="Shape 569" descr="OpenCV_Logo_with_text.png"/>
          <p:cNvPicPr preferRelativeResize="0"/>
          <p:nvPr/>
        </p:nvPicPr>
        <p:blipFill rotWithShape="1">
          <a:blip r:embed="rId8"/>
          <a:srcRect/>
          <a:stretch>
            <a:fillRect/>
          </a:stretch>
        </p:blipFill>
        <p:spPr>
          <a:xfrm>
            <a:off x="6152887" y="2032000"/>
            <a:ext cx="444499" cy="547477"/>
          </a:xfrm>
          <a:prstGeom prst="rect">
            <a:avLst/>
          </a:prstGeom>
          <a:noFill/>
          <a:ln>
            <a:noFill/>
          </a:ln>
        </p:spPr>
      </p:pic>
      <p:pic>
        <p:nvPicPr>
          <p:cNvPr id="570" name="Shape 570" descr="Image result for tensorflow logo"/>
          <p:cNvPicPr preferRelativeResize="0"/>
          <p:nvPr/>
        </p:nvPicPr>
        <p:blipFill rotWithShape="1">
          <a:blip r:embed="rId9"/>
          <a:srcRect/>
          <a:stretch>
            <a:fillRect/>
          </a:stretch>
        </p:blipFill>
        <p:spPr>
          <a:xfrm>
            <a:off x="7979211" y="2064135"/>
            <a:ext cx="601733" cy="512840"/>
          </a:xfrm>
          <a:prstGeom prst="rect">
            <a:avLst/>
          </a:prstGeom>
          <a:noFill/>
          <a:ln>
            <a:noFill/>
          </a:ln>
        </p:spPr>
      </p:pic>
      <p:sp>
        <p:nvSpPr>
          <p:cNvPr id="571" name="Shape 571"/>
          <p:cNvSpPr txBox="1"/>
          <p:nvPr/>
        </p:nvSpPr>
        <p:spPr>
          <a:xfrm>
            <a:off x="5931890" y="2655825"/>
            <a:ext cx="931331"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Vision processing open source project</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572" name="Shape 572"/>
          <p:cNvSpPr txBox="1"/>
          <p:nvPr/>
        </p:nvSpPr>
        <p:spPr>
          <a:xfrm>
            <a:off x="7733654" y="2661594"/>
            <a:ext cx="1092845" cy="686298"/>
          </a:xfrm>
          <a:prstGeom prst="rect">
            <a:avLst/>
          </a:prstGeom>
          <a:noFill/>
          <a:ln>
            <a:noFill/>
          </a:ln>
        </p:spPr>
        <p:txBody>
          <a:bodyPr lIns="76188" tIns="38083" rIns="76188" bIns="38083" anchor="t" anchorCtr="0">
            <a:noAutofit/>
          </a:bodyPr>
          <a:lstStyle/>
          <a:p>
            <a:pPr algn="ctr">
              <a:lnSpc>
                <a:spcPct val="99000"/>
              </a:lnSpc>
              <a:buSzPct val="25000"/>
            </a:pPr>
            <a:r>
              <a:rPr lang="en-US" sz="1000">
                <a:solidFill>
                  <a:srgbClr val="000000"/>
                </a:solidFill>
                <a:latin typeface="Trebuchet MS" panose="020B0603020202020204"/>
                <a:ea typeface="Trebuchet MS" panose="020B0603020202020204"/>
                <a:cs typeface="Trebuchet MS" panose="020B0603020202020204"/>
                <a:sym typeface="Trebuchet MS" panose="020B0603020202020204"/>
              </a:rPr>
              <a:t>Open source software library for machine learning</a:t>
            </a:r>
            <a:endParaRPr lang="en-US" sz="100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573" name="Shape 573"/>
          <p:cNvSpPr txBox="1"/>
          <p:nvPr/>
        </p:nvSpPr>
        <p:spPr>
          <a:xfrm>
            <a:off x="5901545" y="4493673"/>
            <a:ext cx="2977006" cy="889559"/>
          </a:xfrm>
          <a:prstGeom prst="rect">
            <a:avLst/>
          </a:prstGeom>
          <a:noFill/>
          <a:ln w="28575" cap="flat" cmpd="sng">
            <a:solidFill>
              <a:srgbClr val="A20000"/>
            </a:solidFill>
            <a:prstDash val="solid"/>
            <a:miter/>
            <a:headEnd type="none" w="med" len="med"/>
            <a:tailEnd type="none" w="med" len="med"/>
          </a:ln>
        </p:spPr>
        <p:txBody>
          <a:bodyPr lIns="76188" tIns="38083" rIns="76188" bIns="38083" anchor="t" anchorCtr="0">
            <a:noAutofit/>
          </a:bodyPr>
          <a:lstStyle/>
          <a:p>
            <a:pPr algn="ctr">
              <a:lnSpc>
                <a:spcPct val="99000"/>
              </a:lnSpc>
              <a:buSzPct val="25000"/>
            </a:pPr>
            <a:r>
              <a:rPr lang="en-US" sz="1335" b="1">
                <a:solidFill>
                  <a:schemeClr val="dk1"/>
                </a:solidFill>
                <a:latin typeface="Trebuchet MS" panose="020B0603020202020204"/>
                <a:ea typeface="Trebuchet MS" panose="020B0603020202020204"/>
                <a:cs typeface="Trebuchet MS" panose="020B0603020202020204"/>
                <a:sym typeface="Trebuchet MS" panose="020B0603020202020204"/>
              </a:rPr>
              <a:t>Over 4,000 GitHub repositories using OpenCL: tools, applications, libraries, languages - up from 2,000 two years ago</a:t>
            </a:r>
            <a:endParaRPr lang="en-US" sz="1335"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transition spd="slow">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title"/>
          </p:nvPr>
        </p:nvSpPr>
        <p:spPr>
          <a:xfrm>
            <a:off x="698500" y="1016000"/>
            <a:ext cx="8382000" cy="527750"/>
          </a:xfrm>
          <a:prstGeom prst="rect">
            <a:avLst/>
          </a:prstGeom>
        </p:spPr>
        <p:txBody>
          <a:bodyPr vert="horz" lIns="76188" tIns="76188" rIns="76188" bIns="76188" rtlCol="0" anchor="ctr" anchorCtr="0">
            <a:noAutofit/>
          </a:bodyPr>
          <a:lstStyle/>
          <a:p>
            <a:r>
              <a:rPr lang="en-US"/>
              <a:t>What is SYCL?</a:t>
            </a:r>
            <a:endParaRPr lang="en-US"/>
          </a:p>
        </p:txBody>
      </p:sp>
      <p:sp>
        <p:nvSpPr>
          <p:cNvPr id="713" name="Shape 713"/>
          <p:cNvSpPr txBox="1">
            <a:spLocks noGrp="1"/>
          </p:cNvSpPr>
          <p:nvPr>
            <p:ph type="body" idx="1"/>
          </p:nvPr>
        </p:nvSpPr>
        <p:spPr>
          <a:xfrm>
            <a:off x="698500" y="1524000"/>
            <a:ext cx="4762500" cy="4268750"/>
          </a:xfrm>
          <a:prstGeom prst="rect">
            <a:avLst/>
          </a:prstGeom>
        </p:spPr>
        <p:txBody>
          <a:bodyPr vert="horz" lIns="76188" tIns="76188" rIns="76188" bIns="76188" rtlCol="0" anchor="t" anchorCtr="0">
            <a:noAutofit/>
          </a:bodyPr>
          <a:lstStyle/>
          <a:p>
            <a:pPr marL="381000" indent="-190500">
              <a:spcBef>
                <a:spcPts val="0"/>
              </a:spcBef>
            </a:pPr>
            <a:r>
              <a:rPr lang="en-US"/>
              <a:t>High-level C++ abstraction layer for OpenCL</a:t>
            </a:r>
            <a:endParaRPr lang="en-US"/>
          </a:p>
          <a:p>
            <a:pPr marL="762000" lvl="1" indent="-190500"/>
            <a:r>
              <a:rPr lang="en-US"/>
              <a:t>Full coverage for all OpenCL features</a:t>
            </a:r>
            <a:endParaRPr lang="en-US"/>
          </a:p>
          <a:p>
            <a:pPr marL="762000" lvl="1" indent="-190500"/>
            <a:r>
              <a:rPr lang="en-US"/>
              <a:t>Interop to enable existing OpenCL code with SYCL</a:t>
            </a:r>
            <a:endParaRPr lang="en-US"/>
          </a:p>
          <a:p>
            <a:pPr marL="381000" indent="-190500">
              <a:spcBef>
                <a:spcPts val="0"/>
              </a:spcBef>
            </a:pPr>
            <a:r>
              <a:rPr lang="en-US"/>
              <a:t>Single-source compilation</a:t>
            </a:r>
            <a:endParaRPr lang="en-US"/>
          </a:p>
          <a:p>
            <a:pPr marL="381000" indent="-190500">
              <a:spcBef>
                <a:spcPts val="0"/>
              </a:spcBef>
            </a:pPr>
            <a:r>
              <a:rPr lang="en-US"/>
              <a:t>Automatic scheduling of data movement</a:t>
            </a:r>
            <a:endParaRPr lang="en-US"/>
          </a:p>
        </p:txBody>
      </p:sp>
      <p:sp>
        <p:nvSpPr>
          <p:cNvPr id="714" name="Shape 714"/>
          <p:cNvSpPr/>
          <p:nvPr/>
        </p:nvSpPr>
        <p:spPr>
          <a:xfrm>
            <a:off x="6536584" y="1669229"/>
            <a:ext cx="1335509" cy="877635"/>
          </a:xfrm>
          <a:prstGeom prst="flowChartDocument">
            <a:avLst/>
          </a:prstGeom>
          <a:solidFill>
            <a:srgbClr val="FEF1D2"/>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pPr algn="ctr"/>
            <a:r>
              <a:rPr lang="en-US" sz="1500">
                <a:latin typeface="Trebuchet MS" panose="020B0603020202020204"/>
                <a:ea typeface="Trebuchet MS" panose="020B0603020202020204"/>
                <a:cs typeface="Trebuchet MS" panose="020B0603020202020204"/>
                <a:sym typeface="Trebuchet MS" panose="020B0603020202020204"/>
              </a:rPr>
              <a:t>Standard </a:t>
            </a:r>
            <a:endParaRPr lang="en-US" sz="1500">
              <a:latin typeface="Trebuchet MS" panose="020B0603020202020204"/>
              <a:ea typeface="Trebuchet MS" panose="020B0603020202020204"/>
              <a:cs typeface="Trebuchet MS" panose="020B0603020202020204"/>
              <a:sym typeface="Trebuchet MS" panose="020B0603020202020204"/>
            </a:endParaRPr>
          </a:p>
          <a:p>
            <a:pPr algn="ctr"/>
            <a:r>
              <a:rPr lang="en-US" sz="1500">
                <a:latin typeface="Trebuchet MS" panose="020B0603020202020204"/>
                <a:ea typeface="Trebuchet MS" panose="020B0603020202020204"/>
                <a:cs typeface="Trebuchet MS" panose="020B0603020202020204"/>
                <a:sym typeface="Trebuchet MS" panose="020B0603020202020204"/>
              </a:rPr>
              <a:t>C++ Source</a:t>
            </a:r>
            <a:endParaRPr lang="en-US" sz="1500">
              <a:latin typeface="Trebuchet MS" panose="020B0603020202020204"/>
              <a:ea typeface="Trebuchet MS" panose="020B0603020202020204"/>
              <a:cs typeface="Trebuchet MS" panose="020B0603020202020204"/>
              <a:sym typeface="Trebuchet MS" panose="020B0603020202020204"/>
            </a:endParaRPr>
          </a:p>
        </p:txBody>
      </p:sp>
      <p:sp>
        <p:nvSpPr>
          <p:cNvPr id="715" name="Shape 715"/>
          <p:cNvSpPr/>
          <p:nvPr/>
        </p:nvSpPr>
        <p:spPr>
          <a:xfrm>
            <a:off x="5431292" y="4518229"/>
            <a:ext cx="1335509" cy="877635"/>
          </a:xfrm>
          <a:prstGeom prst="flowChartDocument">
            <a:avLst/>
          </a:prstGeom>
          <a:solidFill>
            <a:srgbClr val="FEF1D2"/>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pPr algn="ctr"/>
            <a:r>
              <a:rPr lang="en-US" sz="1500">
                <a:latin typeface="Trebuchet MS" panose="020B0603020202020204"/>
                <a:ea typeface="Trebuchet MS" panose="020B0603020202020204"/>
                <a:cs typeface="Trebuchet MS" panose="020B0603020202020204"/>
                <a:sym typeface="Trebuchet MS" panose="020B0603020202020204"/>
              </a:rPr>
              <a:t>Host Executable</a:t>
            </a:r>
            <a:endParaRPr lang="en-US" sz="1500">
              <a:latin typeface="Trebuchet MS" panose="020B0603020202020204"/>
              <a:ea typeface="Trebuchet MS" panose="020B0603020202020204"/>
              <a:cs typeface="Trebuchet MS" panose="020B0603020202020204"/>
              <a:sym typeface="Trebuchet MS" panose="020B0603020202020204"/>
            </a:endParaRPr>
          </a:p>
        </p:txBody>
      </p:sp>
      <p:sp>
        <p:nvSpPr>
          <p:cNvPr id="716" name="Shape 716"/>
          <p:cNvSpPr/>
          <p:nvPr/>
        </p:nvSpPr>
        <p:spPr>
          <a:xfrm>
            <a:off x="7625374" y="4518230"/>
            <a:ext cx="1335509" cy="877634"/>
          </a:xfrm>
          <a:prstGeom prst="flowChartDocument">
            <a:avLst/>
          </a:prstGeom>
          <a:solidFill>
            <a:srgbClr val="FEF1D2"/>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pPr algn="ctr"/>
            <a:r>
              <a:rPr lang="en-US" sz="1500">
                <a:latin typeface="Trebuchet MS" panose="020B0603020202020204"/>
                <a:ea typeface="Trebuchet MS" panose="020B0603020202020204"/>
                <a:cs typeface="Trebuchet MS" panose="020B0603020202020204"/>
                <a:sym typeface="Trebuchet MS" panose="020B0603020202020204"/>
              </a:rPr>
              <a:t>Device Code</a:t>
            </a:r>
            <a:endParaRPr lang="en-US" sz="1500">
              <a:latin typeface="Trebuchet MS" panose="020B0603020202020204"/>
              <a:ea typeface="Trebuchet MS" panose="020B0603020202020204"/>
              <a:cs typeface="Trebuchet MS" panose="020B0603020202020204"/>
              <a:sym typeface="Trebuchet MS" panose="020B0603020202020204"/>
            </a:endParaRPr>
          </a:p>
        </p:txBody>
      </p:sp>
      <p:sp>
        <p:nvSpPr>
          <p:cNvPr id="717" name="Shape 717"/>
          <p:cNvSpPr/>
          <p:nvPr/>
        </p:nvSpPr>
        <p:spPr>
          <a:xfrm>
            <a:off x="7625375" y="3155531"/>
            <a:ext cx="1335500" cy="690500"/>
          </a:xfrm>
          <a:prstGeom prst="rect">
            <a:avLst/>
          </a:prstGeom>
          <a:solidFill>
            <a:srgbClr val="FEF1D2"/>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pPr algn="ctr"/>
            <a:r>
              <a:rPr lang="en-US" sz="1500">
                <a:latin typeface="Trebuchet MS" panose="020B0603020202020204"/>
                <a:ea typeface="Trebuchet MS" panose="020B0603020202020204"/>
                <a:cs typeface="Trebuchet MS" panose="020B0603020202020204"/>
                <a:sym typeface="Trebuchet MS" panose="020B0603020202020204"/>
              </a:rPr>
              <a:t>SYCL Device</a:t>
            </a:r>
            <a:endParaRPr lang="en-US" sz="1500">
              <a:latin typeface="Trebuchet MS" panose="020B0603020202020204"/>
              <a:ea typeface="Trebuchet MS" panose="020B0603020202020204"/>
              <a:cs typeface="Trebuchet MS" panose="020B0603020202020204"/>
              <a:sym typeface="Trebuchet MS" panose="020B0603020202020204"/>
            </a:endParaRPr>
          </a:p>
          <a:p>
            <a:pPr algn="ctr"/>
            <a:r>
              <a:rPr lang="en-US" sz="1500">
                <a:latin typeface="Trebuchet MS" panose="020B0603020202020204"/>
                <a:ea typeface="Trebuchet MS" panose="020B0603020202020204"/>
                <a:cs typeface="Trebuchet MS" panose="020B0603020202020204"/>
                <a:sym typeface="Trebuchet MS" panose="020B0603020202020204"/>
              </a:rPr>
              <a:t>Compiler</a:t>
            </a:r>
            <a:endParaRPr lang="en-US" sz="1500">
              <a:latin typeface="Trebuchet MS" panose="020B0603020202020204"/>
              <a:ea typeface="Trebuchet MS" panose="020B0603020202020204"/>
              <a:cs typeface="Trebuchet MS" panose="020B0603020202020204"/>
              <a:sym typeface="Trebuchet MS" panose="020B0603020202020204"/>
            </a:endParaRPr>
          </a:p>
        </p:txBody>
      </p:sp>
      <p:sp>
        <p:nvSpPr>
          <p:cNvPr id="718" name="Shape 718"/>
          <p:cNvSpPr/>
          <p:nvPr/>
        </p:nvSpPr>
        <p:spPr>
          <a:xfrm>
            <a:off x="5431292" y="3155542"/>
            <a:ext cx="1335500" cy="690500"/>
          </a:xfrm>
          <a:prstGeom prst="rect">
            <a:avLst/>
          </a:prstGeom>
          <a:solidFill>
            <a:srgbClr val="FEF1D2"/>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pPr algn="ctr"/>
            <a:r>
              <a:rPr lang="en-US" sz="1500">
                <a:latin typeface="Trebuchet MS" panose="020B0603020202020204"/>
                <a:ea typeface="Trebuchet MS" panose="020B0603020202020204"/>
                <a:cs typeface="Trebuchet MS" panose="020B0603020202020204"/>
                <a:sym typeface="Trebuchet MS" panose="020B0603020202020204"/>
              </a:rPr>
              <a:t>Standard C++</a:t>
            </a:r>
            <a:endParaRPr lang="en-US" sz="1500">
              <a:latin typeface="Trebuchet MS" panose="020B0603020202020204"/>
              <a:ea typeface="Trebuchet MS" panose="020B0603020202020204"/>
              <a:cs typeface="Trebuchet MS" panose="020B0603020202020204"/>
              <a:sym typeface="Trebuchet MS" panose="020B0603020202020204"/>
            </a:endParaRPr>
          </a:p>
          <a:p>
            <a:pPr algn="ctr"/>
            <a:r>
              <a:rPr lang="en-US" sz="1500">
                <a:latin typeface="Trebuchet MS" panose="020B0603020202020204"/>
                <a:ea typeface="Trebuchet MS" panose="020B0603020202020204"/>
                <a:cs typeface="Trebuchet MS" panose="020B0603020202020204"/>
                <a:sym typeface="Trebuchet MS" panose="020B0603020202020204"/>
              </a:rPr>
              <a:t>Compiler</a:t>
            </a:r>
            <a:endParaRPr lang="en-US" sz="1500">
              <a:latin typeface="Trebuchet MS" panose="020B0603020202020204"/>
              <a:ea typeface="Trebuchet MS" panose="020B0603020202020204"/>
              <a:cs typeface="Trebuchet MS" panose="020B0603020202020204"/>
              <a:sym typeface="Trebuchet MS" panose="020B0603020202020204"/>
            </a:endParaRPr>
          </a:p>
        </p:txBody>
      </p:sp>
      <p:cxnSp>
        <p:nvCxnSpPr>
          <p:cNvPr id="719" name="Shape 719"/>
          <p:cNvCxnSpPr/>
          <p:nvPr/>
        </p:nvCxnSpPr>
        <p:spPr>
          <a:xfrm flipH="1">
            <a:off x="6536583" y="2628198"/>
            <a:ext cx="259000" cy="446000"/>
          </a:xfrm>
          <a:prstGeom prst="straightConnector1">
            <a:avLst/>
          </a:prstGeom>
          <a:noFill/>
          <a:ln w="38100" cap="flat" cmpd="sng">
            <a:solidFill>
              <a:srgbClr val="C00000"/>
            </a:solidFill>
            <a:prstDash val="solid"/>
            <a:round/>
            <a:headEnd type="none" w="lg" len="lg"/>
            <a:tailEnd type="triangle" w="lg" len="lg"/>
          </a:ln>
        </p:spPr>
      </p:cxnSp>
      <p:cxnSp>
        <p:nvCxnSpPr>
          <p:cNvPr id="720" name="Shape 720"/>
          <p:cNvCxnSpPr/>
          <p:nvPr/>
        </p:nvCxnSpPr>
        <p:spPr>
          <a:xfrm>
            <a:off x="7625375" y="2628198"/>
            <a:ext cx="259000" cy="446000"/>
          </a:xfrm>
          <a:prstGeom prst="straightConnector1">
            <a:avLst/>
          </a:prstGeom>
          <a:noFill/>
          <a:ln w="38100" cap="flat" cmpd="sng">
            <a:solidFill>
              <a:srgbClr val="C00000"/>
            </a:solidFill>
            <a:prstDash val="solid"/>
            <a:round/>
            <a:headEnd type="none" w="lg" len="lg"/>
            <a:tailEnd type="triangle" w="lg" len="lg"/>
          </a:ln>
        </p:spPr>
      </p:cxnSp>
      <p:cxnSp>
        <p:nvCxnSpPr>
          <p:cNvPr id="721" name="Shape 721"/>
          <p:cNvCxnSpPr/>
          <p:nvPr/>
        </p:nvCxnSpPr>
        <p:spPr>
          <a:xfrm>
            <a:off x="6099042" y="3909542"/>
            <a:ext cx="0" cy="525750"/>
          </a:xfrm>
          <a:prstGeom prst="straightConnector1">
            <a:avLst/>
          </a:prstGeom>
          <a:noFill/>
          <a:ln w="38100" cap="flat" cmpd="sng">
            <a:solidFill>
              <a:srgbClr val="C00000"/>
            </a:solidFill>
            <a:prstDash val="solid"/>
            <a:round/>
            <a:headEnd type="none" w="lg" len="lg"/>
            <a:tailEnd type="triangle" w="lg" len="lg"/>
          </a:ln>
        </p:spPr>
      </p:cxnSp>
      <p:cxnSp>
        <p:nvCxnSpPr>
          <p:cNvPr id="722" name="Shape 722"/>
          <p:cNvCxnSpPr/>
          <p:nvPr/>
        </p:nvCxnSpPr>
        <p:spPr>
          <a:xfrm>
            <a:off x="8293125" y="3919260"/>
            <a:ext cx="0" cy="525750"/>
          </a:xfrm>
          <a:prstGeom prst="straightConnector1">
            <a:avLst/>
          </a:prstGeom>
          <a:noFill/>
          <a:ln w="38100" cap="flat" cmpd="sng">
            <a:solidFill>
              <a:srgbClr val="C00000"/>
            </a:solidFill>
            <a:prstDash val="solid"/>
            <a:round/>
            <a:headEnd type="none" w="lg" len="lg"/>
            <a:tailEnd type="triangle" w="lg" len="lg"/>
          </a:ln>
        </p:spPr>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698500" y="1016000"/>
            <a:ext cx="8318500" cy="527750"/>
          </a:xfrm>
          <a:prstGeom prst="rect">
            <a:avLst/>
          </a:prstGeom>
        </p:spPr>
        <p:txBody>
          <a:bodyPr vert="horz" lIns="76188" tIns="76188" rIns="76188" bIns="76188" rtlCol="0" anchor="ctr" anchorCtr="0">
            <a:noAutofit/>
          </a:bodyPr>
          <a:lstStyle/>
          <a:p>
            <a:r>
              <a:rPr lang="en-US"/>
              <a:t>SYCL Example</a:t>
            </a:r>
            <a:endParaRPr lang="en-US"/>
          </a:p>
        </p:txBody>
      </p:sp>
      <p:sp>
        <p:nvSpPr>
          <p:cNvPr id="729" name="Shape 729"/>
          <p:cNvSpPr txBox="1"/>
          <p:nvPr/>
        </p:nvSpPr>
        <p:spPr>
          <a:xfrm>
            <a:off x="698500" y="1543750"/>
            <a:ext cx="7827750" cy="3999750"/>
          </a:xfrm>
          <a:prstGeom prst="rect">
            <a:avLst/>
          </a:prstGeom>
          <a:noFill/>
          <a:ln>
            <a:noFill/>
          </a:ln>
        </p:spPr>
        <p:txBody>
          <a:bodyPr lIns="76188" tIns="76188" rIns="76188" bIns="76188" anchor="t" anchorCtr="0">
            <a:noAutofit/>
          </a:bodyPr>
          <a:lstStyle/>
          <a:p>
            <a:pPr>
              <a:lnSpc>
                <a:spcPct val="136000"/>
              </a:lnSpc>
            </a:pPr>
            <a:r>
              <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rPr>
              <a:t>// Create a device queue.</a:t>
            </a:r>
            <a:endPar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cl::sycl::queue device_queue;</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endParaRPr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rPr>
              <a:t>// Create buffers.</a:t>
            </a:r>
            <a:endPar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cl::sycl::range&lt;</a:t>
            </a:r>
            <a:r>
              <a:rPr lang="en-US" sz="1500">
                <a:solidFill>
                  <a:srgbClr val="09885A"/>
                </a:solidFill>
                <a:highlight>
                  <a:srgbClr val="FFFFFE"/>
                </a:highlight>
                <a:latin typeface="Courier New" panose="02070309020205020404"/>
                <a:ea typeface="Courier New" panose="02070309020205020404"/>
                <a:cs typeface="Courier New" panose="02070309020205020404"/>
                <a:sym typeface="Courier New" panose="02070309020205020404"/>
              </a:rPr>
              <a:t>1</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&gt; n_items{array_size};</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cl::sycl::buffer&lt;cl::sycl::cl_int, </a:t>
            </a:r>
            <a:r>
              <a:rPr lang="en-US" sz="1500">
                <a:solidFill>
                  <a:srgbClr val="09885A"/>
                </a:solidFill>
                <a:highlight>
                  <a:srgbClr val="FFFFFE"/>
                </a:highlight>
                <a:latin typeface="Courier New" panose="02070309020205020404"/>
                <a:ea typeface="Courier New" panose="02070309020205020404"/>
                <a:cs typeface="Courier New" panose="02070309020205020404"/>
                <a:sym typeface="Courier New" panose="02070309020205020404"/>
              </a:rPr>
              <a:t>1</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&gt; in_buffer(in.data(), n_items);</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cl::sycl::buffer&lt;cl::sycl::cl_int, </a:t>
            </a:r>
            <a:r>
              <a:rPr lang="en-US" sz="1500">
                <a:solidFill>
                  <a:srgbClr val="09885A"/>
                </a:solidFill>
                <a:highlight>
                  <a:srgbClr val="FFFFFE"/>
                </a:highlight>
                <a:latin typeface="Courier New" panose="02070309020205020404"/>
                <a:ea typeface="Courier New" panose="02070309020205020404"/>
                <a:cs typeface="Courier New" panose="02070309020205020404"/>
                <a:sym typeface="Courier New" panose="02070309020205020404"/>
              </a:rPr>
              <a:t>1</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&gt; out_buffer(out.data(), n_items);</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endParaRPr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rPr>
              <a:t>// Submit a kernel and associated data movement operations.</a:t>
            </a:r>
            <a:endPar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device_queue.submit([&amp;](cl::sycl::handler &amp;cgh) {</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a:t>
            </a:r>
            <a:r>
              <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rPr>
              <a:t>// Defines the kernels access requirements.</a:t>
            </a:r>
            <a:endPar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a:t>
            </a:r>
            <a:r>
              <a:rPr lang="en-US" sz="1500">
                <a:solidFill>
                  <a:srgbClr val="0000FF"/>
                </a:solidFill>
                <a:highlight>
                  <a:srgbClr val="FFFFFE"/>
                </a:highlight>
                <a:latin typeface="Courier New" panose="02070309020205020404"/>
                <a:ea typeface="Courier New" panose="02070309020205020404"/>
                <a:cs typeface="Courier New" panose="02070309020205020404"/>
                <a:sym typeface="Courier New" panose="02070309020205020404"/>
              </a:rPr>
              <a:t>auto</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in_accessor = in_buffer.get_access&lt;cl::sycl::access::mode::read&gt;(cgh);</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a:t>
            </a:r>
            <a:r>
              <a:rPr lang="en-US" sz="1500">
                <a:solidFill>
                  <a:srgbClr val="0000FF"/>
                </a:solidFill>
                <a:highlight>
                  <a:srgbClr val="FFFFFE"/>
                </a:highlight>
                <a:latin typeface="Courier New" panose="02070309020205020404"/>
                <a:ea typeface="Courier New" panose="02070309020205020404"/>
                <a:cs typeface="Courier New" panose="02070309020205020404"/>
                <a:sym typeface="Courier New" panose="02070309020205020404"/>
              </a:rPr>
              <a:t>auto</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out_accessor = out_buffer.get_access&lt;cl::sycl::access::mode::write&gt;(cgh);</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a:t>
            </a:r>
            <a:r>
              <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rPr>
              <a:t>// Defines the kernel itself.</a:t>
            </a:r>
            <a:endParaRPr lang="en-US" sz="1500">
              <a:solidFill>
                <a:srgbClr val="008000"/>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cgh.parallel_for&lt;</a:t>
            </a:r>
            <a:r>
              <a:rPr lang="en-US" sz="1500">
                <a:solidFill>
                  <a:srgbClr val="0000FF"/>
                </a:solidFill>
                <a:highlight>
                  <a:srgbClr val="FFFFFE"/>
                </a:highlight>
                <a:latin typeface="Courier New" panose="02070309020205020404"/>
                <a:ea typeface="Courier New" panose="02070309020205020404"/>
                <a:cs typeface="Courier New" panose="02070309020205020404"/>
                <a:sym typeface="Courier New" panose="02070309020205020404"/>
              </a:rPr>
              <a:t>class</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VecScalMul&gt;(n_items, [=](cl::sycl::id&lt;</a:t>
            </a:r>
            <a:r>
              <a:rPr lang="en-US" sz="1500">
                <a:solidFill>
                  <a:srgbClr val="09885A"/>
                </a:solidFill>
                <a:highlight>
                  <a:srgbClr val="FFFFFE"/>
                </a:highlight>
                <a:latin typeface="Courier New" panose="02070309020205020404"/>
                <a:ea typeface="Courier New" panose="02070309020205020404"/>
                <a:cs typeface="Courier New" panose="02070309020205020404"/>
                <a:sym typeface="Courier New" panose="02070309020205020404"/>
              </a:rPr>
              <a:t>1</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&gt; wiID) {</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out_accessor[wiID] = in_accessor[wiID]*</a:t>
            </a:r>
            <a:r>
              <a:rPr lang="en-US" sz="1500">
                <a:solidFill>
                  <a:srgbClr val="09885A"/>
                </a:solidFill>
                <a:highlight>
                  <a:srgbClr val="FFFFFE"/>
                </a:highlight>
                <a:latin typeface="Courier New" panose="02070309020205020404"/>
                <a:ea typeface="Courier New" panose="02070309020205020404"/>
                <a:cs typeface="Courier New" panose="02070309020205020404"/>
                <a:sym typeface="Courier New" panose="02070309020205020404"/>
              </a:rPr>
              <a:t>2</a:t>
            </a: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 });</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lnSpc>
                <a:spcPct val="136000"/>
              </a:lnSpc>
            </a:pPr>
            <a:r>
              <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rPr>
              <a:t>});</a:t>
            </a:r>
            <a:endParaRPr lang="en-US" sz="1500">
              <a:solidFill>
                <a:schemeClr val="dk1"/>
              </a:solidFill>
              <a:highlight>
                <a:srgbClr val="FFFFFE"/>
              </a:highlight>
              <a:latin typeface="Courier New" panose="02070309020205020404"/>
              <a:ea typeface="Courier New" panose="02070309020205020404"/>
              <a:cs typeface="Courier New" panose="02070309020205020404"/>
              <a:sym typeface="Courier New" panose="02070309020205020404"/>
            </a:endParaRPr>
          </a:p>
          <a:p>
            <a:pPr>
              <a:buClr>
                <a:schemeClr val="dk1"/>
              </a:buClr>
            </a:pPr>
            <a:endParaRPr sz="1500">
              <a:latin typeface="Courier New" panose="02070309020205020404"/>
              <a:ea typeface="Courier New" panose="02070309020205020404"/>
              <a:cs typeface="Courier New" panose="02070309020205020404"/>
              <a:sym typeface="Courier New" panose="02070309020205020404"/>
            </a:endParaRPr>
          </a:p>
          <a:p>
            <a:pPr>
              <a:buClr>
                <a:schemeClr val="dk1"/>
              </a:buClr>
            </a:pPr>
            <a:endParaRPr sz="1500">
              <a:latin typeface="Courier New" panose="02070309020205020404"/>
              <a:ea typeface="Courier New" panose="02070309020205020404"/>
              <a:cs typeface="Courier New" panose="02070309020205020404"/>
              <a:sym typeface="Courier New" panose="02070309020205020404"/>
            </a:endParaRPr>
          </a:p>
          <a:p>
            <a:endParaRPr sz="150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698500" y="1016000"/>
            <a:ext cx="8318500" cy="527750"/>
          </a:xfrm>
          <a:prstGeom prst="rect">
            <a:avLst/>
          </a:prstGeom>
          <a:noFill/>
          <a:ln>
            <a:noFill/>
          </a:ln>
        </p:spPr>
        <p:txBody>
          <a:bodyPr vert="horz" lIns="68563" tIns="189000" rIns="68563" bIns="189000" rtlCol="0" anchor="ctr" anchorCtr="0">
            <a:noAutofit/>
          </a:bodyPr>
          <a:lstStyle/>
          <a:p>
            <a:pPr>
              <a:buSzPct val="25000"/>
            </a:pPr>
            <a:r>
              <a:rPr lang="en-US" sz="3335">
                <a:latin typeface="Calibri" panose="020F0502020204030204"/>
                <a:ea typeface="Calibri" panose="020F0502020204030204"/>
                <a:cs typeface="Calibri" panose="020F0502020204030204"/>
                <a:sym typeface="Calibri" panose="020F0502020204030204"/>
              </a:rPr>
              <a:t>Separating Storage &amp; Access</a:t>
            </a:r>
            <a:endParaRPr lang="en-US" sz="3335">
              <a:latin typeface="Calibri" panose="020F0502020204030204"/>
              <a:ea typeface="Calibri" panose="020F0502020204030204"/>
              <a:cs typeface="Calibri" panose="020F0502020204030204"/>
              <a:sym typeface="Calibri" panose="020F0502020204030204"/>
            </a:endParaRPr>
          </a:p>
        </p:txBody>
      </p:sp>
      <p:sp>
        <p:nvSpPr>
          <p:cNvPr id="746" name="Shape 746"/>
          <p:cNvSpPr/>
          <p:nvPr/>
        </p:nvSpPr>
        <p:spPr>
          <a:xfrm>
            <a:off x="628651" y="3352324"/>
            <a:ext cx="1528229" cy="691203"/>
          </a:xfrm>
          <a:prstGeom prst="roundRect">
            <a:avLst>
              <a:gd name="adj" fmla="val 16667"/>
            </a:avLst>
          </a:prstGeom>
          <a:solidFill>
            <a:srgbClr val="9CC2E5"/>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Buffer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47" name="Shape 747"/>
          <p:cNvSpPr/>
          <p:nvPr/>
        </p:nvSpPr>
        <p:spPr>
          <a:xfrm>
            <a:off x="3022878" y="2809998"/>
            <a:ext cx="1528229" cy="691203"/>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48" name="Shape 748"/>
          <p:cNvSpPr/>
          <p:nvPr/>
        </p:nvSpPr>
        <p:spPr>
          <a:xfrm>
            <a:off x="7462683" y="2964698"/>
            <a:ext cx="1052666" cy="387625"/>
          </a:xfrm>
          <a:prstGeom prst="rect">
            <a:avLst/>
          </a:prstGeom>
          <a:solidFill>
            <a:srgbClr val="7030A0"/>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CPU</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49" name="Shape 749"/>
          <p:cNvSpPr/>
          <p:nvPr/>
        </p:nvSpPr>
        <p:spPr>
          <a:xfrm>
            <a:off x="7462682" y="4043527"/>
            <a:ext cx="1052667" cy="387625"/>
          </a:xfrm>
          <a:prstGeom prst="rect">
            <a:avLst/>
          </a:prstGeom>
          <a:solidFill>
            <a:srgbClr val="7030A0"/>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GPU</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50" name="Shape 750"/>
          <p:cNvCxnSpPr>
            <a:stCxn id="746" idx="3"/>
            <a:endCxn id="747" idx="1"/>
          </p:cNvCxnSpPr>
          <p:nvPr/>
        </p:nvCxnSpPr>
        <p:spPr>
          <a:xfrm rot="10800000" flipH="1">
            <a:off x="2156879" y="3155675"/>
            <a:ext cx="866000" cy="542250"/>
          </a:xfrm>
          <a:prstGeom prst="straightConnector1">
            <a:avLst/>
          </a:prstGeom>
          <a:noFill/>
          <a:ln w="28575" cap="flat" cmpd="sng">
            <a:solidFill>
              <a:schemeClr val="dk1"/>
            </a:solidFill>
            <a:prstDash val="solid"/>
            <a:miter/>
            <a:headEnd type="triangle" w="lg" len="lg"/>
            <a:tailEnd type="triangle" w="lg" len="lg"/>
          </a:ln>
        </p:spPr>
      </p:cxnSp>
      <p:sp>
        <p:nvSpPr>
          <p:cNvPr id="751" name="Shape 751"/>
          <p:cNvSpPr/>
          <p:nvPr/>
        </p:nvSpPr>
        <p:spPr>
          <a:xfrm>
            <a:off x="3022878" y="3888827"/>
            <a:ext cx="1528229" cy="691203"/>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52" name="Shape 752"/>
          <p:cNvCxnSpPr>
            <a:stCxn id="746" idx="3"/>
            <a:endCxn id="751" idx="1"/>
          </p:cNvCxnSpPr>
          <p:nvPr/>
        </p:nvCxnSpPr>
        <p:spPr>
          <a:xfrm>
            <a:off x="2156879" y="3697925"/>
            <a:ext cx="866000" cy="536500"/>
          </a:xfrm>
          <a:prstGeom prst="straightConnector1">
            <a:avLst/>
          </a:prstGeom>
          <a:noFill/>
          <a:ln w="28575" cap="flat" cmpd="sng">
            <a:solidFill>
              <a:schemeClr val="dk1"/>
            </a:solidFill>
            <a:prstDash val="solid"/>
            <a:miter/>
            <a:headEnd type="triangle" w="lg" len="lg"/>
            <a:tailEnd type="triangle" w="lg" len="lg"/>
          </a:ln>
        </p:spPr>
      </p:cxnSp>
      <p:sp>
        <p:nvSpPr>
          <p:cNvPr id="753" name="Shape 753"/>
          <p:cNvSpPr/>
          <p:nvPr/>
        </p:nvSpPr>
        <p:spPr>
          <a:xfrm>
            <a:off x="728542" y="4608458"/>
            <a:ext cx="2002250" cy="864750"/>
          </a:xfrm>
          <a:prstGeom prst="wedgeRoundRectCallout">
            <a:avLst>
              <a:gd name="adj1" fmla="val 43705"/>
              <a:gd name="adj2" fmla="val -108964"/>
              <a:gd name="adj3" fmla="val 16667"/>
            </a:avLst>
          </a:prstGeom>
          <a:solidFill>
            <a:schemeClr val="accent1"/>
          </a:solidFill>
          <a:ln w="19050" cap="flat" cmpd="sng">
            <a:solidFill>
              <a:srgbClr val="002060"/>
            </a:solidFill>
            <a:prstDash val="solid"/>
            <a:miter/>
            <a:headEnd type="none" w="med" len="med"/>
            <a:tailEnd type="none" w="med" len="med"/>
          </a:ln>
        </p:spPr>
        <p:txBody>
          <a:bodyPr lIns="68563" tIns="34271" rIns="68563" bIns="34271" anchor="ctr" anchorCtr="0">
            <a:noAutofit/>
          </a:bodyPr>
          <a:lstStyle/>
          <a:p>
            <a:pPr algn="ctr">
              <a:buSzPct val="25000"/>
            </a:pPr>
            <a:r>
              <a:rPr lang="en-US" sz="1335" b="1">
                <a:solidFill>
                  <a:schemeClr val="lt1"/>
                </a:solidFill>
                <a:latin typeface="Trebuchet MS" panose="020B0603020202020204"/>
                <a:ea typeface="Trebuchet MS" panose="020B0603020202020204"/>
                <a:cs typeface="Trebuchet MS" panose="020B0603020202020204"/>
                <a:sym typeface="Trebuchet MS" panose="020B0603020202020204"/>
              </a:rPr>
              <a:t>Buffers and accessors type safe access across host and device</a:t>
            </a:r>
            <a:endParaRPr lang="en-US" sz="1335"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54" name="Shape 754"/>
          <p:cNvSpPr/>
          <p:nvPr/>
        </p:nvSpPr>
        <p:spPr>
          <a:xfrm>
            <a:off x="4651540" y="1746426"/>
            <a:ext cx="1802146" cy="554134"/>
          </a:xfrm>
          <a:prstGeom prst="wedgeRoundRectCallout">
            <a:avLst>
              <a:gd name="adj1" fmla="val -53905"/>
              <a:gd name="adj2" fmla="val 122392"/>
              <a:gd name="adj3" fmla="val 16667"/>
            </a:avLst>
          </a:prstGeom>
          <a:solidFill>
            <a:schemeClr val="accent1"/>
          </a:solidFill>
          <a:ln w="19050" cap="flat" cmpd="sng">
            <a:solidFill>
              <a:srgbClr val="002060"/>
            </a:solidFill>
            <a:prstDash val="solid"/>
            <a:miter/>
            <a:headEnd type="none" w="med" len="med"/>
            <a:tailEnd type="none" w="med" len="med"/>
          </a:ln>
        </p:spPr>
        <p:txBody>
          <a:bodyPr lIns="68563" tIns="34271" rIns="68563" bIns="34271" anchor="ctr" anchorCtr="0">
            <a:noAutofit/>
          </a:bodyPr>
          <a:lstStyle/>
          <a:p>
            <a:pPr algn="ctr">
              <a:buSzPct val="25000"/>
            </a:pPr>
            <a:r>
              <a:rPr lang="en-US" sz="1335" b="1">
                <a:solidFill>
                  <a:schemeClr val="lt1"/>
                </a:solidFill>
                <a:latin typeface="Trebuchet MS" panose="020B0603020202020204"/>
                <a:ea typeface="Trebuchet MS" panose="020B0603020202020204"/>
                <a:cs typeface="Trebuchet MS" panose="020B0603020202020204"/>
                <a:sym typeface="Trebuchet MS" panose="020B0603020202020204"/>
              </a:rPr>
              <a:t>Accessors are used to describe access</a:t>
            </a:r>
            <a:endParaRPr lang="en-US" sz="1335"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55" name="Shape 755"/>
          <p:cNvSpPr/>
          <p:nvPr/>
        </p:nvSpPr>
        <p:spPr>
          <a:xfrm>
            <a:off x="728547" y="1758814"/>
            <a:ext cx="1861331" cy="767378"/>
          </a:xfrm>
          <a:prstGeom prst="wedgeRoundRectCallout">
            <a:avLst>
              <a:gd name="adj1" fmla="val 8485"/>
              <a:gd name="adj2" fmla="val 125278"/>
              <a:gd name="adj3" fmla="val 16667"/>
            </a:avLst>
          </a:prstGeom>
          <a:solidFill>
            <a:schemeClr val="accent1"/>
          </a:solidFill>
          <a:ln w="19050" cap="flat" cmpd="sng">
            <a:solidFill>
              <a:srgbClr val="002060"/>
            </a:solidFill>
            <a:prstDash val="solid"/>
            <a:miter/>
            <a:headEnd type="none" w="med" len="med"/>
            <a:tailEnd type="none" w="med" len="med"/>
          </a:ln>
        </p:spPr>
        <p:txBody>
          <a:bodyPr lIns="68563" tIns="34271" rIns="68563" bIns="34271" anchor="ctr" anchorCtr="0">
            <a:noAutofit/>
          </a:bodyPr>
          <a:lstStyle/>
          <a:p>
            <a:pPr algn="ctr">
              <a:buSzPct val="25000"/>
            </a:pPr>
            <a:r>
              <a:rPr lang="en-US" sz="1335" b="1">
                <a:solidFill>
                  <a:schemeClr val="lt1"/>
                </a:solidFill>
                <a:latin typeface="Trebuchet MS" panose="020B0603020202020204"/>
                <a:ea typeface="Trebuchet MS" panose="020B0603020202020204"/>
                <a:cs typeface="Trebuchet MS" panose="020B0603020202020204"/>
                <a:sym typeface="Trebuchet MS" panose="020B0603020202020204"/>
              </a:rPr>
              <a:t>Buffers manage data across host CPU and one or more devices</a:t>
            </a:r>
            <a:endParaRPr lang="en-US" sz="1335"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56" name="Shape 756"/>
          <p:cNvSpPr/>
          <p:nvPr/>
        </p:nvSpPr>
        <p:spPr>
          <a:xfrm>
            <a:off x="5486604" y="2653875"/>
            <a:ext cx="1141500" cy="997500"/>
          </a:xfrm>
          <a:prstGeom prst="roundRect">
            <a:avLst>
              <a:gd name="adj" fmla="val 16667"/>
            </a:avLst>
          </a:prstGeom>
          <a:solidFill>
            <a:schemeClr val="accent4"/>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Command Group</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57" name="Shape 757"/>
          <p:cNvSpPr/>
          <p:nvPr/>
        </p:nvSpPr>
        <p:spPr>
          <a:xfrm>
            <a:off x="5492229" y="3732688"/>
            <a:ext cx="1141500" cy="997750"/>
          </a:xfrm>
          <a:prstGeom prst="roundRect">
            <a:avLst>
              <a:gd name="adj" fmla="val 16667"/>
            </a:avLst>
          </a:prstGeom>
          <a:solidFill>
            <a:schemeClr val="accent4"/>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Command Group</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58" name="Shape 758"/>
          <p:cNvCxnSpPr>
            <a:stCxn id="747" idx="3"/>
            <a:endCxn id="756" idx="1"/>
          </p:cNvCxnSpPr>
          <p:nvPr/>
        </p:nvCxnSpPr>
        <p:spPr>
          <a:xfrm rot="10800000" flipH="1">
            <a:off x="4551107" y="3152599"/>
            <a:ext cx="935500" cy="3000"/>
          </a:xfrm>
          <a:prstGeom prst="straightConnector1">
            <a:avLst/>
          </a:prstGeom>
          <a:noFill/>
          <a:ln w="28575" cap="flat" cmpd="sng">
            <a:solidFill>
              <a:schemeClr val="dk1"/>
            </a:solidFill>
            <a:prstDash val="solid"/>
            <a:miter/>
            <a:headEnd type="none" w="med" len="med"/>
            <a:tailEnd type="triangle" w="lg" len="lg"/>
          </a:ln>
        </p:spPr>
      </p:cxnSp>
      <p:cxnSp>
        <p:nvCxnSpPr>
          <p:cNvPr id="759" name="Shape 759"/>
          <p:cNvCxnSpPr>
            <a:stCxn id="751" idx="3"/>
            <a:endCxn id="757" idx="1"/>
          </p:cNvCxnSpPr>
          <p:nvPr/>
        </p:nvCxnSpPr>
        <p:spPr>
          <a:xfrm rot="10800000" flipH="1">
            <a:off x="4551107" y="4231679"/>
            <a:ext cx="941000" cy="2750"/>
          </a:xfrm>
          <a:prstGeom prst="straightConnector1">
            <a:avLst/>
          </a:prstGeom>
          <a:noFill/>
          <a:ln w="28575" cap="flat" cmpd="sng">
            <a:solidFill>
              <a:schemeClr val="dk1"/>
            </a:solidFill>
            <a:prstDash val="solid"/>
            <a:miter/>
            <a:headEnd type="none" w="med" len="med"/>
            <a:tailEnd type="triangle" w="lg" len="lg"/>
          </a:ln>
        </p:spPr>
      </p:cxnSp>
      <p:cxnSp>
        <p:nvCxnSpPr>
          <p:cNvPr id="760" name="Shape 760"/>
          <p:cNvCxnSpPr>
            <a:stCxn id="756" idx="3"/>
            <a:endCxn id="748" idx="1"/>
          </p:cNvCxnSpPr>
          <p:nvPr/>
        </p:nvCxnSpPr>
        <p:spPr>
          <a:xfrm>
            <a:off x="6628104" y="3152625"/>
            <a:ext cx="834500" cy="6000"/>
          </a:xfrm>
          <a:prstGeom prst="straightConnector1">
            <a:avLst/>
          </a:prstGeom>
          <a:noFill/>
          <a:ln w="28575" cap="flat" cmpd="sng">
            <a:solidFill>
              <a:schemeClr val="dk1"/>
            </a:solidFill>
            <a:prstDash val="solid"/>
            <a:miter/>
            <a:headEnd type="none" w="med" len="med"/>
            <a:tailEnd type="triangle" w="lg" len="lg"/>
          </a:ln>
        </p:spPr>
      </p:cxnSp>
      <p:cxnSp>
        <p:nvCxnSpPr>
          <p:cNvPr id="761" name="Shape 761"/>
          <p:cNvCxnSpPr/>
          <p:nvPr/>
        </p:nvCxnSpPr>
        <p:spPr>
          <a:xfrm>
            <a:off x="6567935" y="4228632"/>
            <a:ext cx="894750" cy="5750"/>
          </a:xfrm>
          <a:prstGeom prst="straightConnector1">
            <a:avLst/>
          </a:prstGeom>
          <a:noFill/>
          <a:ln w="28575" cap="flat" cmpd="sng">
            <a:solidFill>
              <a:schemeClr val="dk1"/>
            </a:solidFill>
            <a:prstDash val="solid"/>
            <a:miter/>
            <a:headEnd type="none" w="med" len="med"/>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698500" y="1016000"/>
            <a:ext cx="8318500" cy="527750"/>
          </a:xfrm>
          <a:prstGeom prst="rect">
            <a:avLst/>
          </a:prstGeom>
          <a:noFill/>
          <a:ln>
            <a:noFill/>
          </a:ln>
        </p:spPr>
        <p:txBody>
          <a:bodyPr vert="horz" lIns="68563" tIns="189000" rIns="68563" bIns="189000" rtlCol="0" anchor="ctr" anchorCtr="0">
            <a:noAutofit/>
          </a:bodyPr>
          <a:lstStyle/>
          <a:p>
            <a:pPr>
              <a:buSzPct val="25000"/>
            </a:pPr>
            <a:r>
              <a:rPr lang="en-US" sz="3335">
                <a:latin typeface="Calibri" panose="020F0502020204030204"/>
                <a:ea typeface="Calibri" panose="020F0502020204030204"/>
                <a:cs typeface="Calibri" panose="020F0502020204030204"/>
                <a:sym typeface="Calibri" panose="020F0502020204030204"/>
              </a:rPr>
              <a:t>Data Dependency Task Graphs</a:t>
            </a:r>
            <a:endParaRPr lang="en-US" sz="3335">
              <a:latin typeface="Calibri" panose="020F0502020204030204"/>
              <a:ea typeface="Calibri" panose="020F0502020204030204"/>
              <a:cs typeface="Calibri" panose="020F0502020204030204"/>
              <a:sym typeface="Calibri" panose="020F0502020204030204"/>
            </a:endParaRPr>
          </a:p>
        </p:txBody>
      </p:sp>
      <p:sp>
        <p:nvSpPr>
          <p:cNvPr id="768" name="Shape 768"/>
          <p:cNvSpPr/>
          <p:nvPr/>
        </p:nvSpPr>
        <p:spPr>
          <a:xfrm>
            <a:off x="4058504" y="2942349"/>
            <a:ext cx="1513728" cy="811212"/>
          </a:xfrm>
          <a:prstGeom prst="roundRect">
            <a:avLst>
              <a:gd name="adj" fmla="val 16667"/>
            </a:avLst>
          </a:prstGeom>
          <a:solidFill>
            <a:schemeClr val="accent4"/>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CG B</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69" name="Shape 769"/>
          <p:cNvSpPr/>
          <p:nvPr/>
        </p:nvSpPr>
        <p:spPr>
          <a:xfrm>
            <a:off x="4073856" y="3949839"/>
            <a:ext cx="1513728" cy="1213688"/>
          </a:xfrm>
          <a:prstGeom prst="roundRect">
            <a:avLst>
              <a:gd name="adj" fmla="val 16667"/>
            </a:avLst>
          </a:prstGeom>
          <a:solidFill>
            <a:schemeClr val="accent4"/>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CG C</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70" name="Shape 770"/>
          <p:cNvSpPr/>
          <p:nvPr/>
        </p:nvSpPr>
        <p:spPr>
          <a:xfrm>
            <a:off x="4073856" y="1998028"/>
            <a:ext cx="1513728" cy="811212"/>
          </a:xfrm>
          <a:prstGeom prst="roundRect">
            <a:avLst>
              <a:gd name="adj" fmla="val 16667"/>
            </a:avLst>
          </a:prstGeom>
          <a:solidFill>
            <a:schemeClr val="accent4"/>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r">
              <a:buSzPct val="25000"/>
            </a:pPr>
            <a:r>
              <a:rPr lang="en-US" sz="1500" b="1">
                <a:solidFill>
                  <a:schemeClr val="lt1"/>
                </a:solidFill>
                <a:latin typeface="Trebuchet MS" panose="020B0603020202020204"/>
                <a:ea typeface="Trebuchet MS" panose="020B0603020202020204"/>
                <a:cs typeface="Trebuchet MS" panose="020B0603020202020204"/>
                <a:sym typeface="Trebuchet MS" panose="020B0603020202020204"/>
              </a:rPr>
              <a:t>CG A</a:t>
            </a:r>
            <a:endParaRPr lang="en-US" sz="1500" b="1">
              <a:solidFill>
                <a:schemeClr val="lt1"/>
              </a:solidFill>
              <a:latin typeface="Trebuchet MS" panose="020B0603020202020204"/>
              <a:ea typeface="Trebuchet MS" panose="020B0603020202020204"/>
              <a:cs typeface="Trebuchet MS" panose="020B0603020202020204"/>
              <a:sym typeface="Trebuchet MS" panose="020B0603020202020204"/>
            </a:endParaRPr>
          </a:p>
        </p:txBody>
      </p:sp>
      <p:sp>
        <p:nvSpPr>
          <p:cNvPr id="771" name="Shape 771"/>
          <p:cNvSpPr/>
          <p:nvPr/>
        </p:nvSpPr>
        <p:spPr>
          <a:xfrm>
            <a:off x="3307354" y="2058896"/>
            <a:ext cx="156375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Read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72" name="Shape 772"/>
          <p:cNvSpPr/>
          <p:nvPr/>
        </p:nvSpPr>
        <p:spPr>
          <a:xfrm>
            <a:off x="3307354" y="2423125"/>
            <a:ext cx="156375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Write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73" name="Shape 773"/>
          <p:cNvSpPr/>
          <p:nvPr/>
        </p:nvSpPr>
        <p:spPr>
          <a:xfrm>
            <a:off x="3307354" y="3009854"/>
            <a:ext cx="156375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Read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74" name="Shape 774"/>
          <p:cNvSpPr/>
          <p:nvPr/>
        </p:nvSpPr>
        <p:spPr>
          <a:xfrm>
            <a:off x="3307354" y="3384646"/>
            <a:ext cx="156375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Write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75" name="Shape 775"/>
          <p:cNvSpPr/>
          <p:nvPr/>
        </p:nvSpPr>
        <p:spPr>
          <a:xfrm>
            <a:off x="3307353" y="4013896"/>
            <a:ext cx="151200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Read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76" name="Shape 776"/>
          <p:cNvSpPr/>
          <p:nvPr/>
        </p:nvSpPr>
        <p:spPr>
          <a:xfrm>
            <a:off x="3307353" y="4777271"/>
            <a:ext cx="151375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Write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77" name="Shape 777"/>
          <p:cNvCxnSpPr>
            <a:endCxn id="771" idx="1"/>
          </p:cNvCxnSpPr>
          <p:nvPr/>
        </p:nvCxnSpPr>
        <p:spPr>
          <a:xfrm>
            <a:off x="1605605" y="2118396"/>
            <a:ext cx="1701749" cy="102000"/>
          </a:xfrm>
          <a:prstGeom prst="straightConnector1">
            <a:avLst/>
          </a:prstGeom>
          <a:noFill/>
          <a:ln w="28575" cap="flat" cmpd="sng">
            <a:solidFill>
              <a:schemeClr val="dk1"/>
            </a:solidFill>
            <a:prstDash val="solid"/>
            <a:miter/>
            <a:headEnd type="none" w="med" len="med"/>
            <a:tailEnd type="triangle" w="lg" len="lg"/>
          </a:ln>
        </p:spPr>
      </p:cxnSp>
      <p:cxnSp>
        <p:nvCxnSpPr>
          <p:cNvPr id="778" name="Shape 778"/>
          <p:cNvCxnSpPr>
            <a:stCxn id="772" idx="1"/>
          </p:cNvCxnSpPr>
          <p:nvPr/>
        </p:nvCxnSpPr>
        <p:spPr>
          <a:xfrm flipH="1">
            <a:off x="1598104" y="2584625"/>
            <a:ext cx="1709250" cy="350750"/>
          </a:xfrm>
          <a:prstGeom prst="straightConnector1">
            <a:avLst/>
          </a:prstGeom>
          <a:noFill/>
          <a:ln w="28575" cap="flat" cmpd="sng">
            <a:solidFill>
              <a:schemeClr val="dk1"/>
            </a:solidFill>
            <a:prstDash val="solid"/>
            <a:miter/>
            <a:headEnd type="none" w="med" len="med"/>
            <a:tailEnd type="triangle" w="lg" len="lg"/>
          </a:ln>
        </p:spPr>
      </p:cxnSp>
      <p:cxnSp>
        <p:nvCxnSpPr>
          <p:cNvPr id="779" name="Shape 779"/>
          <p:cNvCxnSpPr>
            <a:endCxn id="773" idx="1"/>
          </p:cNvCxnSpPr>
          <p:nvPr/>
        </p:nvCxnSpPr>
        <p:spPr>
          <a:xfrm>
            <a:off x="1613355" y="2321604"/>
            <a:ext cx="1693999" cy="849750"/>
          </a:xfrm>
          <a:prstGeom prst="straightConnector1">
            <a:avLst/>
          </a:prstGeom>
          <a:noFill/>
          <a:ln w="28575" cap="flat" cmpd="sng">
            <a:solidFill>
              <a:schemeClr val="dk1"/>
            </a:solidFill>
            <a:prstDash val="solid"/>
            <a:miter/>
            <a:headEnd type="none" w="med" len="med"/>
            <a:tailEnd type="triangle" w="lg" len="lg"/>
          </a:ln>
        </p:spPr>
      </p:cxnSp>
      <p:cxnSp>
        <p:nvCxnSpPr>
          <p:cNvPr id="780" name="Shape 780"/>
          <p:cNvCxnSpPr>
            <a:stCxn id="774" idx="1"/>
          </p:cNvCxnSpPr>
          <p:nvPr/>
        </p:nvCxnSpPr>
        <p:spPr>
          <a:xfrm flipH="1">
            <a:off x="1605604" y="3546146"/>
            <a:ext cx="1701750" cy="207500"/>
          </a:xfrm>
          <a:prstGeom prst="straightConnector1">
            <a:avLst/>
          </a:prstGeom>
          <a:noFill/>
          <a:ln w="28575" cap="flat" cmpd="sng">
            <a:solidFill>
              <a:schemeClr val="dk1"/>
            </a:solidFill>
            <a:prstDash val="solid"/>
            <a:miter/>
            <a:headEnd type="none" w="med" len="med"/>
            <a:tailEnd type="triangle" w="lg" len="lg"/>
          </a:ln>
        </p:spPr>
      </p:cxnSp>
      <p:cxnSp>
        <p:nvCxnSpPr>
          <p:cNvPr id="781" name="Shape 781"/>
          <p:cNvCxnSpPr>
            <a:stCxn id="776" idx="1"/>
            <a:endCxn id="782" idx="3"/>
          </p:cNvCxnSpPr>
          <p:nvPr/>
        </p:nvCxnSpPr>
        <p:spPr>
          <a:xfrm rot="10800000">
            <a:off x="1647853" y="4679021"/>
            <a:ext cx="1659500" cy="259750"/>
          </a:xfrm>
          <a:prstGeom prst="straightConnector1">
            <a:avLst/>
          </a:prstGeom>
          <a:noFill/>
          <a:ln w="28575" cap="flat" cmpd="sng">
            <a:solidFill>
              <a:schemeClr val="dk1"/>
            </a:solidFill>
            <a:prstDash val="solid"/>
            <a:miter/>
            <a:headEnd type="none" w="med" len="med"/>
            <a:tailEnd type="triangle" w="lg" len="lg"/>
          </a:ln>
        </p:spPr>
      </p:cxnSp>
      <p:cxnSp>
        <p:nvCxnSpPr>
          <p:cNvPr id="783" name="Shape 783"/>
          <p:cNvCxnSpPr>
            <a:endCxn id="775" idx="1"/>
          </p:cNvCxnSpPr>
          <p:nvPr/>
        </p:nvCxnSpPr>
        <p:spPr>
          <a:xfrm>
            <a:off x="1613354" y="3118146"/>
            <a:ext cx="1693999" cy="1057250"/>
          </a:xfrm>
          <a:prstGeom prst="straightConnector1">
            <a:avLst/>
          </a:prstGeom>
          <a:noFill/>
          <a:ln w="28575" cap="flat" cmpd="sng">
            <a:solidFill>
              <a:schemeClr val="dk1"/>
            </a:solidFill>
            <a:prstDash val="solid"/>
            <a:miter/>
            <a:headEnd type="none" w="med" len="med"/>
            <a:tailEnd type="triangle" w="lg" len="lg"/>
          </a:ln>
        </p:spPr>
      </p:cxnSp>
      <p:sp>
        <p:nvSpPr>
          <p:cNvPr id="784" name="Shape 784"/>
          <p:cNvSpPr/>
          <p:nvPr/>
        </p:nvSpPr>
        <p:spPr>
          <a:xfrm>
            <a:off x="3307353" y="4395583"/>
            <a:ext cx="1512000" cy="323000"/>
          </a:xfrm>
          <a:prstGeom prst="roundRect">
            <a:avLst>
              <a:gd name="adj" fmla="val 16667"/>
            </a:avLst>
          </a:prstGeom>
          <a:solidFill>
            <a:srgbClr val="A8D08C"/>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Read Accessor</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85" name="Shape 785"/>
          <p:cNvCxnSpPr>
            <a:endCxn id="784" idx="1"/>
          </p:cNvCxnSpPr>
          <p:nvPr/>
        </p:nvCxnSpPr>
        <p:spPr>
          <a:xfrm>
            <a:off x="1605604" y="3948583"/>
            <a:ext cx="1701749" cy="608500"/>
          </a:xfrm>
          <a:prstGeom prst="straightConnector1">
            <a:avLst/>
          </a:prstGeom>
          <a:noFill/>
          <a:ln w="28575" cap="flat" cmpd="sng">
            <a:solidFill>
              <a:schemeClr val="dk1"/>
            </a:solidFill>
            <a:prstDash val="solid"/>
            <a:miter/>
            <a:headEnd type="none" w="med" len="med"/>
            <a:tailEnd type="triangle" w="lg" len="lg"/>
          </a:ln>
        </p:spPr>
      </p:cxnSp>
      <p:sp>
        <p:nvSpPr>
          <p:cNvPr id="786" name="Shape 786"/>
          <p:cNvSpPr/>
          <p:nvPr/>
        </p:nvSpPr>
        <p:spPr>
          <a:xfrm>
            <a:off x="7051113" y="3796137"/>
            <a:ext cx="1078703" cy="1078703"/>
          </a:xfrm>
          <a:prstGeom prst="ellipse">
            <a:avLst/>
          </a:prstGeom>
          <a:solidFill>
            <a:srgbClr val="FEE599"/>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CG C</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87" name="Shape 787"/>
          <p:cNvSpPr/>
          <p:nvPr/>
        </p:nvSpPr>
        <p:spPr>
          <a:xfrm>
            <a:off x="6406421" y="2160357"/>
            <a:ext cx="1075964" cy="1071603"/>
          </a:xfrm>
          <a:prstGeom prst="ellipse">
            <a:avLst/>
          </a:prstGeom>
          <a:solidFill>
            <a:srgbClr val="FEE599"/>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CG A</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88" name="Shape 788"/>
          <p:cNvSpPr/>
          <p:nvPr/>
        </p:nvSpPr>
        <p:spPr>
          <a:xfrm>
            <a:off x="7698545" y="2160357"/>
            <a:ext cx="1075964" cy="1071603"/>
          </a:xfrm>
          <a:prstGeom prst="ellipse">
            <a:avLst/>
          </a:prstGeom>
          <a:solidFill>
            <a:srgbClr val="FEE599"/>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CG B</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cxnSp>
        <p:nvCxnSpPr>
          <p:cNvPr id="789" name="Shape 789"/>
          <p:cNvCxnSpPr>
            <a:stCxn id="786" idx="0"/>
            <a:endCxn id="787" idx="4"/>
          </p:cNvCxnSpPr>
          <p:nvPr/>
        </p:nvCxnSpPr>
        <p:spPr>
          <a:xfrm rot="10800000">
            <a:off x="6944464" y="3231887"/>
            <a:ext cx="646000" cy="564250"/>
          </a:xfrm>
          <a:prstGeom prst="straightConnector1">
            <a:avLst/>
          </a:prstGeom>
          <a:noFill/>
          <a:ln w="28575" cap="flat" cmpd="sng">
            <a:solidFill>
              <a:schemeClr val="dk1"/>
            </a:solidFill>
            <a:prstDash val="solid"/>
            <a:miter/>
            <a:headEnd type="none" w="med" len="med"/>
            <a:tailEnd type="triangle" w="lg" len="lg"/>
          </a:ln>
        </p:spPr>
      </p:cxnSp>
      <p:cxnSp>
        <p:nvCxnSpPr>
          <p:cNvPr id="790" name="Shape 790"/>
          <p:cNvCxnSpPr>
            <a:stCxn id="786" idx="0"/>
            <a:endCxn id="788" idx="4"/>
          </p:cNvCxnSpPr>
          <p:nvPr/>
        </p:nvCxnSpPr>
        <p:spPr>
          <a:xfrm rot="10800000" flipH="1">
            <a:off x="7590464" y="3231887"/>
            <a:ext cx="646000" cy="564250"/>
          </a:xfrm>
          <a:prstGeom prst="straightConnector1">
            <a:avLst/>
          </a:prstGeom>
          <a:noFill/>
          <a:ln w="28575" cap="flat" cmpd="sng">
            <a:solidFill>
              <a:schemeClr val="dk1"/>
            </a:solidFill>
            <a:prstDash val="solid"/>
            <a:miter/>
            <a:headEnd type="none" w="med" len="med"/>
            <a:tailEnd type="triangle" w="lg" len="lg"/>
          </a:ln>
        </p:spPr>
      </p:cxnSp>
      <p:sp>
        <p:nvSpPr>
          <p:cNvPr id="791" name="Shape 791"/>
          <p:cNvSpPr/>
          <p:nvPr/>
        </p:nvSpPr>
        <p:spPr>
          <a:xfrm>
            <a:off x="628649" y="2814872"/>
            <a:ext cx="1019317" cy="461028"/>
          </a:xfrm>
          <a:prstGeom prst="roundRect">
            <a:avLst>
              <a:gd name="adj" fmla="val 16667"/>
            </a:avLst>
          </a:prstGeom>
          <a:solidFill>
            <a:srgbClr val="9CC2E5"/>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Buffer B</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92" name="Shape 792"/>
          <p:cNvSpPr/>
          <p:nvPr/>
        </p:nvSpPr>
        <p:spPr>
          <a:xfrm>
            <a:off x="628649" y="3631716"/>
            <a:ext cx="1019317" cy="461028"/>
          </a:xfrm>
          <a:prstGeom prst="roundRect">
            <a:avLst>
              <a:gd name="adj" fmla="val 16667"/>
            </a:avLst>
          </a:prstGeom>
          <a:solidFill>
            <a:srgbClr val="9CC2E5"/>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Buffer C</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82" name="Shape 782"/>
          <p:cNvSpPr/>
          <p:nvPr/>
        </p:nvSpPr>
        <p:spPr>
          <a:xfrm>
            <a:off x="628649" y="4448560"/>
            <a:ext cx="1019317" cy="461028"/>
          </a:xfrm>
          <a:prstGeom prst="roundRect">
            <a:avLst>
              <a:gd name="adj" fmla="val 16667"/>
            </a:avLst>
          </a:prstGeom>
          <a:solidFill>
            <a:srgbClr val="9CC2E5"/>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Buffer D</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793" name="Shape 793"/>
          <p:cNvSpPr/>
          <p:nvPr/>
        </p:nvSpPr>
        <p:spPr>
          <a:xfrm>
            <a:off x="628649" y="1998029"/>
            <a:ext cx="1019317" cy="461028"/>
          </a:xfrm>
          <a:prstGeom prst="roundRect">
            <a:avLst>
              <a:gd name="adj" fmla="val 16667"/>
            </a:avLst>
          </a:prstGeom>
          <a:solidFill>
            <a:srgbClr val="9CC2E5"/>
          </a:solidFill>
          <a:ln w="28575" cap="flat" cmpd="sng">
            <a:solidFill>
              <a:schemeClr val="dk1"/>
            </a:solidFill>
            <a:prstDash val="solid"/>
            <a:miter/>
            <a:headEnd type="none" w="med" len="med"/>
            <a:tailEnd type="none" w="med" len="med"/>
          </a:ln>
        </p:spPr>
        <p:txBody>
          <a:bodyPr lIns="68563" tIns="34271" rIns="68563" bIns="34271" anchor="ctr" anchorCtr="0">
            <a:noAutofit/>
          </a:bodyPr>
          <a:lstStyle/>
          <a:p>
            <a:pPr algn="ctr">
              <a:buSzPct val="25000"/>
            </a:pPr>
            <a:r>
              <a:rPr lang="en-US" sz="1500" b="1">
                <a:solidFill>
                  <a:schemeClr val="dk1"/>
                </a:solidFill>
                <a:latin typeface="Trebuchet MS" panose="020B0603020202020204"/>
                <a:ea typeface="Trebuchet MS" panose="020B0603020202020204"/>
                <a:cs typeface="Trebuchet MS" panose="020B0603020202020204"/>
                <a:sym typeface="Trebuchet MS" panose="020B0603020202020204"/>
              </a:rPr>
              <a:t>Buffer A</a:t>
            </a:r>
            <a:endParaRPr lang="en-US" sz="1500" b="1">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7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What can I do with a Parallel For Each?</a:t>
            </a:r>
            <a:endParaRPr lang="en-GB" sz="2250" b="1"/>
          </a:p>
        </p:txBody>
      </p:sp>
      <p:pic>
        <p:nvPicPr>
          <p:cNvPr id="871" name="Shape 871"/>
          <p:cNvPicPr preferRelativeResize="0"/>
          <p:nvPr/>
        </p:nvPicPr>
        <p:blipFill>
          <a:blip r:embed="rId1"/>
          <a:stretch>
            <a:fillRect/>
          </a:stretch>
        </p:blipFill>
        <p:spPr>
          <a:xfrm>
            <a:off x="577800" y="1536656"/>
            <a:ext cx="2386013" cy="3571875"/>
          </a:xfrm>
          <a:prstGeom prst="rect">
            <a:avLst/>
          </a:prstGeom>
          <a:noFill/>
          <a:ln>
            <a:noFill/>
          </a:ln>
        </p:spPr>
      </p:pic>
      <p:sp>
        <p:nvSpPr>
          <p:cNvPr id="872" name="Shape 872"/>
          <p:cNvSpPr txBox="1"/>
          <p:nvPr/>
        </p:nvSpPr>
        <p:spPr>
          <a:xfrm>
            <a:off x="587944" y="5107031"/>
            <a:ext cx="2432925" cy="351450"/>
          </a:xfrm>
          <a:prstGeom prst="rect">
            <a:avLst/>
          </a:prstGeom>
          <a:noFill/>
          <a:ln>
            <a:noFill/>
          </a:ln>
        </p:spPr>
        <p:txBody>
          <a:bodyPr wrap="square" lIns="68569" tIns="68569" rIns="68569" bIns="68569" anchor="t" anchorCtr="0">
            <a:noAutofit/>
          </a:bodyPr>
          <a:lstStyle/>
          <a:p>
            <a:pPr algn="ctr"/>
            <a:r>
              <a:rPr lang="en-GB" sz="1350" b="1"/>
              <a:t>Intel Core i7 7th generation</a:t>
            </a:r>
            <a:endParaRPr lang="en-GB" sz="1350" b="1"/>
          </a:p>
        </p:txBody>
      </p:sp>
      <p:sp>
        <p:nvSpPr>
          <p:cNvPr id="873" name="Shape 873"/>
          <p:cNvSpPr txBox="1"/>
          <p:nvPr/>
        </p:nvSpPr>
        <p:spPr>
          <a:xfrm>
            <a:off x="3588488" y="2220356"/>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std::fill_n(</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sycl_policy</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t>
            </a:r>
            <a:r>
              <a:rPr lang="en-GB" sz="1350">
                <a:solidFill>
                  <a:srgbClr val="00808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for_each</a:t>
            </a:r>
            <a:r>
              <a:rPr lang="en-GB" sz="1350">
                <a:solidFill>
                  <a:srgbClr val="00800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sycl_named_policy</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&lt;class KernelName&gt;,</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 std::end(v),</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[=](float f) { f * f + f });</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874" name="Shape 874"/>
          <p:cNvSpPr txBox="1"/>
          <p:nvPr/>
        </p:nvSpPr>
        <p:spPr>
          <a:xfrm>
            <a:off x="3424013" y="4680881"/>
            <a:ext cx="5016375" cy="777600"/>
          </a:xfrm>
          <a:prstGeom prst="rect">
            <a:avLst/>
          </a:prstGeom>
          <a:noFill/>
          <a:ln>
            <a:noFill/>
          </a:ln>
        </p:spPr>
        <p:txBody>
          <a:bodyPr wrap="square" lIns="68569" tIns="68569" rIns="68569" bIns="68569" anchor="t" anchorCtr="0">
            <a:noAutofit/>
          </a:bodyPr>
          <a:lstStyle/>
          <a:p>
            <a:pPr algn="ctr"/>
            <a:r>
              <a:rPr lang="en-GB" b="1">
                <a:solidFill>
                  <a:srgbClr val="CC0000"/>
                </a:solidFill>
              </a:rPr>
              <a:t>Workload is distributed on the GPU cores</a:t>
            </a:r>
            <a:endParaRPr lang="en-GB" b="1">
              <a:solidFill>
                <a:srgbClr val="CC0000"/>
              </a:solidFill>
            </a:endParaRPr>
          </a:p>
          <a:p>
            <a:pPr algn="ctr"/>
            <a:endParaRPr sz="1350" b="1"/>
          </a:p>
          <a:p>
            <a:pPr algn="ctr"/>
            <a:r>
              <a:rPr lang="en-GB" sz="1350"/>
              <a:t>(mileage may vary, implementation-specific behaviour)</a:t>
            </a:r>
            <a:endParaRPr lang="en-GB" sz="1350"/>
          </a:p>
        </p:txBody>
      </p:sp>
      <p:sp>
        <p:nvSpPr>
          <p:cNvPr id="875" name="Shape 875"/>
          <p:cNvSpPr/>
          <p:nvPr/>
        </p:nvSpPr>
        <p:spPr>
          <a:xfrm>
            <a:off x="756000" y="4017244"/>
            <a:ext cx="1667925" cy="85567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10000 elems</a:t>
            </a:r>
            <a:endParaRPr lang="en-GB" sz="900" b="1"/>
          </a:p>
        </p:txBody>
      </p:sp>
      <p:pic>
        <p:nvPicPr>
          <p:cNvPr id="876" name="Shape 876"/>
          <p:cNvPicPr preferRelativeResize="0"/>
          <p:nvPr/>
        </p:nvPicPr>
        <p:blipFill>
          <a:blip r:embed="rId2"/>
          <a:stretch>
            <a:fillRect/>
          </a:stretch>
        </p:blipFill>
        <p:spPr>
          <a:xfrm>
            <a:off x="6513150" y="1188671"/>
            <a:ext cx="2432925" cy="1188173"/>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Shape 881"/>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What can I do with a Parallel For Each?</a:t>
            </a:r>
            <a:endParaRPr lang="en-GB" sz="2250" b="1"/>
          </a:p>
        </p:txBody>
      </p:sp>
      <p:pic>
        <p:nvPicPr>
          <p:cNvPr id="882" name="Shape 882"/>
          <p:cNvPicPr preferRelativeResize="0"/>
          <p:nvPr/>
        </p:nvPicPr>
        <p:blipFill>
          <a:blip r:embed="rId1"/>
          <a:stretch>
            <a:fillRect/>
          </a:stretch>
        </p:blipFill>
        <p:spPr>
          <a:xfrm>
            <a:off x="577800" y="1536656"/>
            <a:ext cx="2386013" cy="3571875"/>
          </a:xfrm>
          <a:prstGeom prst="rect">
            <a:avLst/>
          </a:prstGeom>
          <a:noFill/>
          <a:ln>
            <a:noFill/>
          </a:ln>
        </p:spPr>
      </p:pic>
      <p:sp>
        <p:nvSpPr>
          <p:cNvPr id="883" name="Shape 883"/>
          <p:cNvSpPr txBox="1"/>
          <p:nvPr/>
        </p:nvSpPr>
        <p:spPr>
          <a:xfrm>
            <a:off x="587944" y="5107031"/>
            <a:ext cx="2432925" cy="351450"/>
          </a:xfrm>
          <a:prstGeom prst="rect">
            <a:avLst/>
          </a:prstGeom>
          <a:noFill/>
          <a:ln>
            <a:noFill/>
          </a:ln>
        </p:spPr>
        <p:txBody>
          <a:bodyPr wrap="square" lIns="68569" tIns="68569" rIns="68569" bIns="68569" anchor="t" anchorCtr="0">
            <a:noAutofit/>
          </a:bodyPr>
          <a:lstStyle/>
          <a:p>
            <a:pPr algn="ctr"/>
            <a:r>
              <a:rPr lang="en-GB" sz="1350" b="1"/>
              <a:t>Intel Core i7 7th generation</a:t>
            </a:r>
            <a:endParaRPr lang="en-GB" sz="1350" b="1"/>
          </a:p>
        </p:txBody>
      </p:sp>
      <p:sp>
        <p:nvSpPr>
          <p:cNvPr id="884" name="Shape 884"/>
          <p:cNvSpPr txBox="1"/>
          <p:nvPr/>
        </p:nvSpPr>
        <p:spPr>
          <a:xfrm>
            <a:off x="3588488" y="2220356"/>
            <a:ext cx="4919400" cy="1480275"/>
          </a:xfrm>
          <a:prstGeom prst="rect">
            <a:avLst/>
          </a:prstGeom>
          <a:noFill/>
          <a:ln>
            <a:noFill/>
          </a:ln>
        </p:spPr>
        <p:txBody>
          <a:bodyPr wrap="square" lIns="68569" tIns="68569" rIns="68569" bIns="68569" anchor="t" anchorCtr="0">
            <a:noAutofit/>
          </a:bodyPr>
          <a:lstStyle/>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size_t nElems = 1000u;</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std::vector&lt;float&gt; nums(nElems);</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std::fill_n(</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sycl_heter_policy(cpu, gpu, 0.5)</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std::begin(v1), nElems, 1);</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endParaRPr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std</a:t>
            </a:r>
            <a:r>
              <a:rPr lang="en-GB" sz="1350">
                <a:solidFill>
                  <a:srgbClr val="00808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for_each</a:t>
            </a:r>
            <a:r>
              <a:rPr lang="en-GB" sz="1350">
                <a:solidFill>
                  <a:srgbClr val="008000"/>
                </a:solidFill>
                <a:highlight>
                  <a:srgbClr val="F9F9F9"/>
                </a:highlight>
                <a:latin typeface="Verdana" panose="020B0604030504040204"/>
                <a:ea typeface="Verdana" panose="020B0604030504040204"/>
                <a:cs typeface="Verdana" panose="020B0604030504040204"/>
                <a:sym typeface="Verdana" panose="020B0604030504040204"/>
              </a:rPr>
              <a:t>(</a:t>
            </a: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sycl_heter_policy&lt;class kName&gt;</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marL="1028700">
              <a:lnSpc>
                <a:spcPct val="120000"/>
              </a:lnSpc>
            </a:pPr>
            <a:r>
              <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(cpu, gpu, 0.5),</a:t>
            </a:r>
            <a:endParaRPr lang="en-GB" sz="1350" b="1">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std::begin(v), std::end(v),</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a:p>
            <a:pPr>
              <a:lnSpc>
                <a:spcPct val="120000"/>
              </a:lnSpc>
            </a:pPr>
            <a:r>
              <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rPr>
              <a:t>                      [=](float f) { f * f + f });</a:t>
            </a:r>
            <a:endParaRPr lang="en-GB" sz="1350">
              <a:solidFill>
                <a:schemeClr val="dk1"/>
              </a:solidFill>
              <a:highlight>
                <a:srgbClr val="F9F9F9"/>
              </a:highlight>
              <a:latin typeface="Verdana" panose="020B0604030504040204"/>
              <a:ea typeface="Verdana" panose="020B0604030504040204"/>
              <a:cs typeface="Verdana" panose="020B0604030504040204"/>
              <a:sym typeface="Verdana" panose="020B0604030504040204"/>
            </a:endParaRPr>
          </a:p>
        </p:txBody>
      </p:sp>
      <p:sp>
        <p:nvSpPr>
          <p:cNvPr id="885" name="Shape 885"/>
          <p:cNvSpPr txBox="1"/>
          <p:nvPr/>
        </p:nvSpPr>
        <p:spPr>
          <a:xfrm>
            <a:off x="3424013" y="4680881"/>
            <a:ext cx="5016375" cy="777600"/>
          </a:xfrm>
          <a:prstGeom prst="rect">
            <a:avLst/>
          </a:prstGeom>
          <a:noFill/>
          <a:ln>
            <a:noFill/>
          </a:ln>
        </p:spPr>
        <p:txBody>
          <a:bodyPr wrap="square" lIns="68569" tIns="68569" rIns="68569" bIns="68569" anchor="t" anchorCtr="0">
            <a:noAutofit/>
          </a:bodyPr>
          <a:lstStyle/>
          <a:p>
            <a:pPr algn="ctr"/>
            <a:r>
              <a:rPr lang="en-GB" b="1">
                <a:solidFill>
                  <a:srgbClr val="CC0000"/>
                </a:solidFill>
              </a:rPr>
              <a:t>Workload is distributed on all cores!</a:t>
            </a:r>
            <a:endParaRPr lang="en-GB" b="1">
              <a:solidFill>
                <a:srgbClr val="CC0000"/>
              </a:solidFill>
            </a:endParaRPr>
          </a:p>
          <a:p>
            <a:pPr algn="ctr"/>
            <a:endParaRPr sz="1350" b="1"/>
          </a:p>
          <a:p>
            <a:pPr algn="ctr"/>
            <a:r>
              <a:rPr lang="en-GB" sz="1350"/>
              <a:t>(mileage may vary, implementation-specific behaviour)</a:t>
            </a:r>
            <a:endParaRPr lang="en-GB" sz="1350"/>
          </a:p>
        </p:txBody>
      </p:sp>
      <p:sp>
        <p:nvSpPr>
          <p:cNvPr id="886" name="Shape 886"/>
          <p:cNvSpPr/>
          <p:nvPr/>
        </p:nvSpPr>
        <p:spPr>
          <a:xfrm>
            <a:off x="813150" y="3960094"/>
            <a:ext cx="1667925" cy="855675"/>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5000 elems</a:t>
            </a:r>
            <a:endParaRPr lang="en-GB" sz="900" b="1"/>
          </a:p>
        </p:txBody>
      </p:sp>
      <p:pic>
        <p:nvPicPr>
          <p:cNvPr id="887" name="Shape 887"/>
          <p:cNvPicPr preferRelativeResize="0"/>
          <p:nvPr/>
        </p:nvPicPr>
        <p:blipFill>
          <a:blip r:embed="rId2"/>
          <a:stretch>
            <a:fillRect/>
          </a:stretch>
        </p:blipFill>
        <p:spPr>
          <a:xfrm>
            <a:off x="6513150" y="1188671"/>
            <a:ext cx="2432925" cy="1188173"/>
          </a:xfrm>
          <a:prstGeom prst="rect">
            <a:avLst/>
          </a:prstGeom>
          <a:noFill/>
          <a:ln>
            <a:noFill/>
          </a:ln>
        </p:spPr>
      </p:pic>
      <p:sp>
        <p:nvSpPr>
          <p:cNvPr id="888" name="Shape 888"/>
          <p:cNvSpPr/>
          <p:nvPr/>
        </p:nvSpPr>
        <p:spPr>
          <a:xfrm>
            <a:off x="672000" y="2376844"/>
            <a:ext cx="920025" cy="52245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1250 elems</a:t>
            </a:r>
            <a:endParaRPr lang="en-GB" sz="900" b="1"/>
          </a:p>
        </p:txBody>
      </p:sp>
      <p:sp>
        <p:nvSpPr>
          <p:cNvPr id="889" name="Shape 889"/>
          <p:cNvSpPr/>
          <p:nvPr/>
        </p:nvSpPr>
        <p:spPr>
          <a:xfrm>
            <a:off x="1782300" y="2380294"/>
            <a:ext cx="920025" cy="52245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1250 elems</a:t>
            </a:r>
            <a:endParaRPr lang="en-GB" sz="900" b="1"/>
          </a:p>
        </p:txBody>
      </p:sp>
      <p:sp>
        <p:nvSpPr>
          <p:cNvPr id="890" name="Shape 890"/>
          <p:cNvSpPr/>
          <p:nvPr/>
        </p:nvSpPr>
        <p:spPr>
          <a:xfrm>
            <a:off x="672000" y="3060619"/>
            <a:ext cx="920025" cy="52245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1250 elems</a:t>
            </a:r>
            <a:endParaRPr lang="en-GB" sz="900" b="1"/>
          </a:p>
        </p:txBody>
      </p:sp>
      <p:sp>
        <p:nvSpPr>
          <p:cNvPr id="891" name="Shape 891"/>
          <p:cNvSpPr/>
          <p:nvPr/>
        </p:nvSpPr>
        <p:spPr>
          <a:xfrm>
            <a:off x="1842300" y="3114919"/>
            <a:ext cx="920025" cy="52245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900" b="1"/>
              <a:t>1250 elems</a:t>
            </a:r>
            <a:endParaRPr lang="en-GB" sz="900" b="1"/>
          </a:p>
        </p:txBody>
      </p:sp>
      <p:sp>
        <p:nvSpPr>
          <p:cNvPr id="892" name="Shape 892"/>
          <p:cNvSpPr/>
          <p:nvPr/>
        </p:nvSpPr>
        <p:spPr>
          <a:xfrm>
            <a:off x="1704000" y="4670943"/>
            <a:ext cx="2644002" cy="1297782"/>
          </a:xfrm>
          <a:prstGeom prst="irregularSeal1">
            <a:avLst/>
          </a:prstGeom>
          <a:solidFill>
            <a:schemeClr val="lt2"/>
          </a:solidFill>
          <a:ln w="9525" cap="flat" cmpd="sng">
            <a:solidFill>
              <a:schemeClr val="dk2"/>
            </a:solidFill>
            <a:prstDash val="solid"/>
            <a:round/>
            <a:headEnd type="none" w="med" len="med"/>
            <a:tailEnd type="none" w="med" len="med"/>
          </a:ln>
        </p:spPr>
        <p:txBody>
          <a:bodyPr wrap="square" lIns="68569" tIns="68569" rIns="68569" bIns="68569" anchor="ctr" anchorCtr="0">
            <a:noAutofit/>
          </a:bodyPr>
          <a:lstStyle/>
          <a:p>
            <a:pPr algn="ctr"/>
            <a:r>
              <a:rPr lang="en-GB" sz="1500" b="1"/>
              <a:t>Experimental!</a:t>
            </a:r>
            <a:endParaRPr lang="en-GB" sz="1500" b="1"/>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p:nvPr/>
        </p:nvSpPr>
        <p:spPr>
          <a:xfrm>
            <a:off x="429750" y="1085531"/>
            <a:ext cx="8252325" cy="451125"/>
          </a:xfrm>
          <a:prstGeom prst="rect">
            <a:avLst/>
          </a:prstGeom>
          <a:noFill/>
          <a:ln>
            <a:noFill/>
          </a:ln>
        </p:spPr>
        <p:txBody>
          <a:bodyPr wrap="square" lIns="68569" tIns="68569" rIns="68569" bIns="68569" anchor="t" anchorCtr="0">
            <a:noAutofit/>
          </a:bodyPr>
          <a:lstStyle/>
          <a:p>
            <a:r>
              <a:rPr lang="en-GB" sz="2250" b="1"/>
              <a:t>Parallel overloads available in SYCL Parallel STL</a:t>
            </a:r>
            <a:endParaRPr lang="en-GB" sz="2250" b="1"/>
          </a:p>
        </p:txBody>
      </p:sp>
      <p:pic>
        <p:nvPicPr>
          <p:cNvPr id="898" name="Shape 898"/>
          <p:cNvPicPr preferRelativeResize="0"/>
          <p:nvPr/>
        </p:nvPicPr>
        <p:blipFill>
          <a:blip r:embed="rId1"/>
          <a:stretch>
            <a:fillRect/>
          </a:stretch>
        </p:blipFill>
        <p:spPr>
          <a:xfrm>
            <a:off x="411451" y="1507069"/>
            <a:ext cx="8138531" cy="4117631"/>
          </a:xfrm>
          <a:prstGeom prst="rect">
            <a:avLst/>
          </a:prstGeom>
          <a:noFill/>
          <a:ln>
            <a:noFill/>
          </a:ln>
        </p:spPr>
      </p:pic>
      <p:pic>
        <p:nvPicPr>
          <p:cNvPr id="899" name="Shape 899"/>
          <p:cNvPicPr preferRelativeResize="0"/>
          <p:nvPr/>
        </p:nvPicPr>
        <p:blipFill>
          <a:blip r:embed="rId2"/>
          <a:stretch>
            <a:fillRect/>
          </a:stretch>
        </p:blipFill>
        <p:spPr>
          <a:xfrm>
            <a:off x="6840562" y="4606069"/>
            <a:ext cx="229763" cy="229763"/>
          </a:xfrm>
          <a:prstGeom prst="rect">
            <a:avLst/>
          </a:prstGeom>
          <a:noFill/>
          <a:ln>
            <a:noFill/>
          </a:ln>
        </p:spPr>
      </p:pic>
      <p:pic>
        <p:nvPicPr>
          <p:cNvPr id="900" name="Shape 900"/>
          <p:cNvPicPr preferRelativeResize="0"/>
          <p:nvPr/>
        </p:nvPicPr>
        <p:blipFill>
          <a:blip r:embed="rId2"/>
          <a:stretch>
            <a:fillRect/>
          </a:stretch>
        </p:blipFill>
        <p:spPr>
          <a:xfrm>
            <a:off x="7283812" y="4787662"/>
            <a:ext cx="229763" cy="229763"/>
          </a:xfrm>
          <a:prstGeom prst="rect">
            <a:avLst/>
          </a:prstGeom>
          <a:noFill/>
          <a:ln>
            <a:noFill/>
          </a:ln>
        </p:spPr>
      </p:pic>
      <p:pic>
        <p:nvPicPr>
          <p:cNvPr id="901" name="Shape 901"/>
          <p:cNvPicPr preferRelativeResize="0"/>
          <p:nvPr/>
        </p:nvPicPr>
        <p:blipFill>
          <a:blip r:embed="rId2"/>
          <a:stretch>
            <a:fillRect/>
          </a:stretch>
        </p:blipFill>
        <p:spPr>
          <a:xfrm>
            <a:off x="6059887" y="4984200"/>
            <a:ext cx="229763" cy="229763"/>
          </a:xfrm>
          <a:prstGeom prst="rect">
            <a:avLst/>
          </a:prstGeom>
          <a:noFill/>
          <a:ln>
            <a:noFill/>
          </a:ln>
        </p:spPr>
      </p:pic>
      <p:pic>
        <p:nvPicPr>
          <p:cNvPr id="902" name="Shape 902"/>
          <p:cNvPicPr preferRelativeResize="0"/>
          <p:nvPr/>
        </p:nvPicPr>
        <p:blipFill>
          <a:blip r:embed="rId2"/>
          <a:stretch>
            <a:fillRect/>
          </a:stretch>
        </p:blipFill>
        <p:spPr>
          <a:xfrm>
            <a:off x="1105444" y="3842531"/>
            <a:ext cx="229763" cy="229763"/>
          </a:xfrm>
          <a:prstGeom prst="rect">
            <a:avLst/>
          </a:prstGeom>
          <a:noFill/>
          <a:ln>
            <a:noFill/>
          </a:ln>
        </p:spPr>
      </p:pic>
      <p:pic>
        <p:nvPicPr>
          <p:cNvPr id="903" name="Shape 903"/>
          <p:cNvPicPr preferRelativeResize="0"/>
          <p:nvPr/>
        </p:nvPicPr>
        <p:blipFill>
          <a:blip r:embed="rId2"/>
          <a:stretch>
            <a:fillRect/>
          </a:stretch>
        </p:blipFill>
        <p:spPr>
          <a:xfrm>
            <a:off x="5391694" y="2470931"/>
            <a:ext cx="229763" cy="229763"/>
          </a:xfrm>
          <a:prstGeom prst="rect">
            <a:avLst/>
          </a:prstGeom>
          <a:noFill/>
          <a:ln>
            <a:noFill/>
          </a:ln>
        </p:spPr>
      </p:pic>
      <p:pic>
        <p:nvPicPr>
          <p:cNvPr id="904" name="Shape 904"/>
          <p:cNvPicPr preferRelativeResize="0"/>
          <p:nvPr/>
        </p:nvPicPr>
        <p:blipFill>
          <a:blip r:embed="rId2"/>
          <a:stretch>
            <a:fillRect/>
          </a:stretch>
        </p:blipFill>
        <p:spPr>
          <a:xfrm>
            <a:off x="7334794" y="2470931"/>
            <a:ext cx="229763" cy="229763"/>
          </a:xfrm>
          <a:prstGeom prst="rect">
            <a:avLst/>
          </a:prstGeom>
          <a:noFill/>
          <a:ln>
            <a:noFill/>
          </a:ln>
        </p:spPr>
      </p:pic>
      <p:pic>
        <p:nvPicPr>
          <p:cNvPr id="905" name="Shape 905"/>
          <p:cNvPicPr preferRelativeResize="0"/>
          <p:nvPr/>
        </p:nvPicPr>
        <p:blipFill>
          <a:blip r:embed="rId2"/>
          <a:stretch>
            <a:fillRect/>
          </a:stretch>
        </p:blipFill>
        <p:spPr>
          <a:xfrm>
            <a:off x="3277144" y="1899431"/>
            <a:ext cx="229763" cy="229763"/>
          </a:xfrm>
          <a:prstGeom prst="rect">
            <a:avLst/>
          </a:prstGeom>
          <a:noFill/>
          <a:ln>
            <a:noFill/>
          </a:ln>
        </p:spPr>
      </p:pic>
      <p:pic>
        <p:nvPicPr>
          <p:cNvPr id="906" name="Shape 906"/>
          <p:cNvPicPr preferRelativeResize="0"/>
          <p:nvPr/>
        </p:nvPicPr>
        <p:blipFill>
          <a:blip r:embed="rId2"/>
          <a:stretch>
            <a:fillRect/>
          </a:stretch>
        </p:blipFill>
        <p:spPr>
          <a:xfrm>
            <a:off x="5906044" y="2128031"/>
            <a:ext cx="229763" cy="229763"/>
          </a:xfrm>
          <a:prstGeom prst="rect">
            <a:avLst/>
          </a:prstGeom>
          <a:noFill/>
          <a:ln>
            <a:noFill/>
          </a:ln>
        </p:spPr>
      </p:pic>
      <p:pic>
        <p:nvPicPr>
          <p:cNvPr id="907" name="Shape 907"/>
          <p:cNvPicPr preferRelativeResize="0"/>
          <p:nvPr/>
        </p:nvPicPr>
        <p:blipFill>
          <a:blip r:embed="rId2"/>
          <a:stretch>
            <a:fillRect/>
          </a:stretch>
        </p:blipFill>
        <p:spPr>
          <a:xfrm>
            <a:off x="1276894" y="2070881"/>
            <a:ext cx="229763" cy="229763"/>
          </a:xfrm>
          <a:prstGeom prst="rect">
            <a:avLst/>
          </a:prstGeom>
          <a:noFill/>
          <a:ln>
            <a:noFill/>
          </a:ln>
        </p:spPr>
      </p:pic>
      <p:pic>
        <p:nvPicPr>
          <p:cNvPr id="908" name="Shape 908"/>
          <p:cNvPicPr preferRelativeResize="0"/>
          <p:nvPr/>
        </p:nvPicPr>
        <p:blipFill>
          <a:blip r:embed="rId2"/>
          <a:stretch>
            <a:fillRect/>
          </a:stretch>
        </p:blipFill>
        <p:spPr>
          <a:xfrm>
            <a:off x="1676944" y="2870981"/>
            <a:ext cx="229763" cy="229763"/>
          </a:xfrm>
          <a:prstGeom prst="rect">
            <a:avLst/>
          </a:prstGeom>
          <a:noFill/>
          <a:ln>
            <a:noFill/>
          </a:ln>
        </p:spPr>
      </p:pic>
      <p:pic>
        <p:nvPicPr>
          <p:cNvPr id="909" name="Shape 909"/>
          <p:cNvPicPr preferRelativeResize="0"/>
          <p:nvPr/>
        </p:nvPicPr>
        <p:blipFill>
          <a:blip r:embed="rId2"/>
          <a:stretch>
            <a:fillRect/>
          </a:stretch>
        </p:blipFill>
        <p:spPr>
          <a:xfrm>
            <a:off x="7662742" y="2649857"/>
            <a:ext cx="229763" cy="229763"/>
          </a:xfrm>
          <a:prstGeom prst="rect">
            <a:avLst/>
          </a:prstGeom>
          <a:noFill/>
          <a:ln>
            <a:noFill/>
          </a:ln>
        </p:spPr>
      </p:pic>
      <p:pic>
        <p:nvPicPr>
          <p:cNvPr id="910" name="Shape 910"/>
          <p:cNvPicPr preferRelativeResize="0"/>
          <p:nvPr/>
        </p:nvPicPr>
        <p:blipFill>
          <a:blip r:embed="rId2"/>
          <a:stretch>
            <a:fillRect/>
          </a:stretch>
        </p:blipFill>
        <p:spPr>
          <a:xfrm>
            <a:off x="3029756" y="2258440"/>
            <a:ext cx="229763" cy="229763"/>
          </a:xfrm>
          <a:prstGeom prst="rect">
            <a:avLst/>
          </a:prstGeom>
          <a:noFill/>
          <a:ln>
            <a:noFill/>
          </a:ln>
        </p:spPr>
      </p:pic>
      <p:pic>
        <p:nvPicPr>
          <p:cNvPr id="911" name="Shape 911"/>
          <p:cNvPicPr preferRelativeResize="0"/>
          <p:nvPr/>
        </p:nvPicPr>
        <p:blipFill>
          <a:blip r:embed="rId2"/>
          <a:stretch>
            <a:fillRect/>
          </a:stretch>
        </p:blipFill>
        <p:spPr>
          <a:xfrm>
            <a:off x="1235678" y="2487040"/>
            <a:ext cx="229763" cy="229763"/>
          </a:xfrm>
          <a:prstGeom prst="rect">
            <a:avLst/>
          </a:prstGeom>
          <a:noFill/>
          <a:ln>
            <a:noFill/>
          </a:ln>
        </p:spPr>
      </p:pic>
      <p:pic>
        <p:nvPicPr>
          <p:cNvPr id="912" name="Shape 912"/>
          <p:cNvPicPr preferRelativeResize="0"/>
          <p:nvPr/>
        </p:nvPicPr>
        <p:blipFill>
          <a:blip r:embed="rId2"/>
          <a:stretch>
            <a:fillRect/>
          </a:stretch>
        </p:blipFill>
        <p:spPr>
          <a:xfrm>
            <a:off x="3578828" y="2487040"/>
            <a:ext cx="229763" cy="229763"/>
          </a:xfrm>
          <a:prstGeom prst="rect">
            <a:avLst/>
          </a:prstGeom>
          <a:noFill/>
          <a:ln>
            <a:noFill/>
          </a:ln>
        </p:spPr>
      </p:pic>
      <p:pic>
        <p:nvPicPr>
          <p:cNvPr id="913" name="Shape 913"/>
          <p:cNvPicPr preferRelativeResize="0"/>
          <p:nvPr/>
        </p:nvPicPr>
        <p:blipFill>
          <a:blip r:embed="rId2"/>
          <a:stretch>
            <a:fillRect/>
          </a:stretch>
        </p:blipFill>
        <p:spPr>
          <a:xfrm>
            <a:off x="6836378" y="2086990"/>
            <a:ext cx="229763" cy="229763"/>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title" idx="4294967295"/>
          </p:nvPr>
        </p:nvSpPr>
        <p:spPr>
          <a:xfrm>
            <a:off x="628650" y="881267"/>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SYCL for OpenCL</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19" name="Shape 919"/>
          <p:cNvPicPr preferRelativeResize="0">
            <a:picLocks noGrp="1"/>
          </p:cNvPicPr>
          <p:nvPr>
            <p:ph type="body" idx="4294967295"/>
          </p:nvPr>
        </p:nvPicPr>
        <p:blipFill rotWithShape="1">
          <a:blip r:embed="rId1"/>
          <a:srcRect/>
          <a:stretch>
            <a:fillRect/>
          </a:stretch>
        </p:blipFill>
        <p:spPr>
          <a:xfrm>
            <a:off x="2698266" y="1973618"/>
            <a:ext cx="3747375" cy="1830600"/>
          </a:xfrm>
          <a:prstGeom prst="rect">
            <a:avLst/>
          </a:prstGeom>
          <a:noFill/>
          <a:ln w="9525" cap="flat" cmpd="sng">
            <a:solidFill>
              <a:schemeClr val="dk1"/>
            </a:solidFill>
            <a:prstDash val="solid"/>
            <a:round/>
            <a:headEnd type="none" w="med" len="med"/>
            <a:tailEnd type="none" w="med" len="med"/>
          </a:ln>
        </p:spPr>
      </p:pic>
      <p:pic>
        <p:nvPicPr>
          <p:cNvPr id="920" name="Shape 920"/>
          <p:cNvPicPr preferRelativeResize="0"/>
          <p:nvPr/>
        </p:nvPicPr>
        <p:blipFill rotWithShape="1">
          <a:blip r:embed="rId2"/>
          <a:srcRect/>
          <a:stretch>
            <a:fillRect/>
          </a:stretch>
        </p:blipFill>
        <p:spPr>
          <a:xfrm>
            <a:off x="290718" y="2157963"/>
            <a:ext cx="2192850" cy="1462050"/>
          </a:xfrm>
          <a:prstGeom prst="rect">
            <a:avLst/>
          </a:prstGeom>
          <a:noFill/>
          <a:ln w="9525" cap="flat" cmpd="sng">
            <a:solidFill>
              <a:schemeClr val="dk1"/>
            </a:solidFill>
            <a:prstDash val="solid"/>
            <a:round/>
            <a:headEnd type="none" w="med" len="med"/>
            <a:tailEnd type="none" w="med" len="med"/>
          </a:ln>
        </p:spPr>
      </p:pic>
      <p:grpSp>
        <p:nvGrpSpPr>
          <p:cNvPr id="921" name="Shape 921"/>
          <p:cNvGrpSpPr/>
          <p:nvPr/>
        </p:nvGrpSpPr>
        <p:grpSpPr>
          <a:xfrm>
            <a:off x="6660361" y="2157963"/>
            <a:ext cx="2192850" cy="1462050"/>
            <a:chOff x="2359425" y="4395561"/>
            <a:chExt cx="2923800" cy="1949400"/>
          </a:xfrm>
        </p:grpSpPr>
        <p:grpSp>
          <p:nvGrpSpPr>
            <p:cNvPr id="922" name="Shape 922"/>
            <p:cNvGrpSpPr/>
            <p:nvPr/>
          </p:nvGrpSpPr>
          <p:grpSpPr>
            <a:xfrm>
              <a:off x="2359425" y="4395561"/>
              <a:ext cx="2923800" cy="1949400"/>
              <a:chOff x="4479773" y="3865474"/>
              <a:chExt cx="2923800" cy="1949400"/>
            </a:xfrm>
          </p:grpSpPr>
          <p:pic>
            <p:nvPicPr>
              <p:cNvPr id="923" name="Shape 923"/>
              <p:cNvPicPr preferRelativeResize="0"/>
              <p:nvPr/>
            </p:nvPicPr>
            <p:blipFill rotWithShape="1">
              <a:blip r:embed="rId2"/>
              <a:srcRect/>
              <a:stretch>
                <a:fillRect/>
              </a:stretch>
            </p:blipFill>
            <p:spPr>
              <a:xfrm>
                <a:off x="4479773" y="3865474"/>
                <a:ext cx="2923800" cy="1949400"/>
              </a:xfrm>
              <a:prstGeom prst="rect">
                <a:avLst/>
              </a:prstGeom>
              <a:noFill/>
              <a:ln w="9525" cap="flat" cmpd="sng">
                <a:solidFill>
                  <a:schemeClr val="dk1"/>
                </a:solidFill>
                <a:prstDash val="solid"/>
                <a:round/>
                <a:headEnd type="none" w="med" len="med"/>
                <a:tailEnd type="none" w="med" len="med"/>
              </a:ln>
            </p:spPr>
          </p:pic>
          <p:sp>
            <p:nvSpPr>
              <p:cNvPr id="924" name="Shape 924"/>
              <p:cNvSpPr/>
              <p:nvPr/>
            </p:nvSpPr>
            <p:spPr>
              <a:xfrm>
                <a:off x="4628500" y="4003439"/>
                <a:ext cx="2633700" cy="1711200"/>
              </a:xfrm>
              <a:prstGeom prst="rect">
                <a:avLst/>
              </a:prstGeom>
              <a:solidFill>
                <a:schemeClr val="lt1"/>
              </a:solidFill>
              <a:ln w="9525" cap="flat" cmpd="sng">
                <a:solidFill>
                  <a:schemeClr val="lt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925" name="Shape 925"/>
            <p:cNvPicPr preferRelativeResize="0"/>
            <p:nvPr/>
          </p:nvPicPr>
          <p:blipFill rotWithShape="1">
            <a:blip r:embed="rId3"/>
            <a:srcRect/>
            <a:stretch>
              <a:fillRect/>
            </a:stretch>
          </p:blipFill>
          <p:spPr>
            <a:xfrm>
              <a:off x="2878403" y="4487382"/>
              <a:ext cx="1885800" cy="1803600"/>
            </a:xfrm>
            <a:prstGeom prst="rect">
              <a:avLst/>
            </a:prstGeom>
            <a:noFill/>
            <a:ln w="9525" cap="flat" cmpd="sng">
              <a:solidFill>
                <a:schemeClr val="lt1"/>
              </a:solidFill>
              <a:prstDash val="solid"/>
              <a:round/>
              <a:headEnd type="none" w="med" len="med"/>
              <a:tailEnd type="none" w="med" len="med"/>
            </a:ln>
          </p:spPr>
        </p:pic>
      </p:grpSp>
      <p:sp>
        <p:nvSpPr>
          <p:cNvPr id="926" name="Shape 926"/>
          <p:cNvSpPr txBox="1"/>
          <p:nvPr/>
        </p:nvSpPr>
        <p:spPr>
          <a:xfrm>
            <a:off x="290718" y="4329137"/>
            <a:ext cx="8562600" cy="715500"/>
          </a:xfrm>
          <a:prstGeom prst="rect">
            <a:avLst/>
          </a:prstGeom>
          <a:noFill/>
          <a:ln>
            <a:noFill/>
          </a:ln>
        </p:spPr>
        <p:txBody>
          <a:bodyPr wrap="square" lIns="68569" tIns="34275" rIns="68569" bIns="34275" anchor="t" anchorCtr="0">
            <a:noAutofit/>
          </a:bodyPr>
          <a:lstStyle/>
          <a:p>
            <a:pPr marL="342900" indent="-342900" algn="ctr">
              <a:buClr>
                <a:schemeClr val="dk1"/>
              </a:buClr>
              <a:buSzPct val="100000"/>
              <a:buFont typeface="Noto Sans Symbols"/>
              <a:buChar char="➢"/>
            </a:pPr>
            <a:r>
              <a:rPr lang="en-GB" sz="2100">
                <a:solidFill>
                  <a:schemeClr val="dk1"/>
                </a:solidFill>
                <a:latin typeface="Calibri" panose="020F0502020204030204"/>
                <a:ea typeface="Calibri" panose="020F0502020204030204"/>
                <a:cs typeface="Calibri" panose="020F0502020204030204"/>
                <a:sym typeface="Calibri" panose="020F0502020204030204"/>
              </a:rPr>
              <a:t>Cross-platform, single-source, high-level, C++ programming layer</a:t>
            </a:r>
            <a:endParaRPr lang="en-GB" sz="2100">
              <a:solidFill>
                <a:schemeClr val="dk1"/>
              </a:solidFill>
              <a:latin typeface="Calibri" panose="020F0502020204030204"/>
              <a:ea typeface="Calibri" panose="020F0502020204030204"/>
              <a:cs typeface="Calibri" panose="020F0502020204030204"/>
              <a:sym typeface="Calibri" panose="020F0502020204030204"/>
            </a:endParaRPr>
          </a:p>
          <a:p>
            <a:pPr marL="342900" indent="-342900" algn="ctr">
              <a:buClr>
                <a:schemeClr val="dk1"/>
              </a:buClr>
              <a:buSzPct val="100000"/>
              <a:buFont typeface="Noto Sans Symbols"/>
              <a:buChar char="➢"/>
            </a:pPr>
            <a:r>
              <a:rPr lang="en-GB" sz="2100">
                <a:solidFill>
                  <a:schemeClr val="dk1"/>
                </a:solidFill>
                <a:latin typeface="Calibri" panose="020F0502020204030204"/>
                <a:ea typeface="Calibri" panose="020F0502020204030204"/>
                <a:cs typeface="Calibri" panose="020F0502020204030204"/>
                <a:sym typeface="Calibri" panose="020F0502020204030204"/>
              </a:rPr>
              <a:t>Built on top of OpenCL and based on standard C++14</a:t>
            </a:r>
            <a:endParaRPr lang="en-GB" sz="21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hape 231"/>
          <p:cNvSpPr txBox="1">
            <a:spLocks noGrp="1"/>
          </p:cNvSpPr>
          <p:nvPr>
            <p:ph type="title"/>
          </p:nvPr>
        </p:nvSpPr>
        <p:spPr>
          <a:xfrm>
            <a:off x="1692275" y="996951"/>
            <a:ext cx="7200900" cy="627063"/>
          </a:xfrm>
        </p:spPr>
        <p:txBody>
          <a:bodyPr vert="horz" lIns="91440" tIns="45700" rIns="91440" bIns="45700" rtlCol="0" anchor="t">
            <a:normAutofit fontScale="90000"/>
          </a:bodyPr>
          <a:lstStyle/>
          <a:p>
            <a:pPr>
              <a:spcBef>
                <a:spcPct val="0"/>
              </a:spcBef>
              <a:buClr>
                <a:srgbClr val="000000"/>
              </a:buClr>
              <a:buSzPct val="25000"/>
              <a:buFont typeface="Calibri" panose="020F0502020204030204" pitchFamily="34" charset="0"/>
              <a:buNone/>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Why is GPU important now?</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sp>
        <p:nvSpPr>
          <p:cNvPr id="22531" name="Shape 232"/>
          <p:cNvSpPr txBox="1">
            <a:spLocks noGrp="1"/>
          </p:cNvSpPr>
          <p:nvPr>
            <p:ph type="body" idx="1"/>
          </p:nvPr>
        </p:nvSpPr>
        <p:spPr>
          <a:xfrm>
            <a:off x="457200" y="2057401"/>
            <a:ext cx="8229600" cy="3394075"/>
          </a:xfrm>
        </p:spPr>
        <p:txBody>
          <a:bodyPr vert="horz" lIns="91440" tIns="45700" rIns="91440" bIns="45700" rtlCol="0">
            <a:normAutofit/>
          </a:bodyPr>
          <a:lstStyle/>
          <a:p>
            <a:pPr indent="-342900">
              <a:spcBef>
                <a:spcPct val="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Or is it a flash in the pan?</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a:p>
            <a:pPr indent="-342900">
              <a:spcBef>
                <a:spcPts val="64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The race to exascale computing .. 10 </a:t>
            </a:r>
            <a:r>
              <a:rPr lang="en-US" altLang="en-US" baseline="30000" smtClean="0">
                <a:solidFill>
                  <a:srgbClr val="000000"/>
                </a:solidFill>
                <a:latin typeface="Calibri" panose="020F0502020204030204" pitchFamily="34" charset="0"/>
                <a:cs typeface="Arial" panose="020B0604020202020204" pitchFamily="34" charset="0"/>
                <a:sym typeface="Calibri" panose="020F0502020204030204" pitchFamily="34" charset="0"/>
              </a:rPr>
              <a:t>18 flops</a:t>
            </a:r>
            <a:endParaRPr lang="en-US" altLang="en-US" baseline="30000" smtClean="0">
              <a:solidFill>
                <a:srgbClr val="000000"/>
              </a:solidFill>
              <a:latin typeface="Calibri" panose="020F0502020204030204" pitchFamily="34" charset="0"/>
              <a:cs typeface="Arial" panose="020B0604020202020204" pitchFamily="34" charset="0"/>
              <a:sym typeface="Calibri" panose="020F0502020204030204" pitchFamily="34" charset="0"/>
            </a:endParaRPr>
          </a:p>
          <a:p>
            <a:pPr indent="-342900">
              <a:spcBef>
                <a:spcPts val="640"/>
              </a:spcBef>
              <a:buClr>
                <a:srgbClr val="000000"/>
              </a:buClr>
              <a:buFontTx/>
              <a:buChar char="•"/>
            </a:pPr>
            <a:r>
              <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rPr>
              <a:t>Vertical scale is in GFLOPS</a:t>
            </a:r>
            <a:endParaRPr lang="en-US" altLang="en-US" smtClean="0">
              <a:solidFill>
                <a:srgbClr val="000000"/>
              </a:solidFill>
              <a:latin typeface="Calibri" panose="020F0502020204030204" pitchFamily="34" charset="0"/>
              <a:cs typeface="Arial" panose="020B0604020202020204" pitchFamily="34" charset="0"/>
              <a:sym typeface="Calibri" panose="020F0502020204030204" pitchFamily="34" charset="0"/>
            </a:endParaRPr>
          </a:p>
        </p:txBody>
      </p:sp>
      <p:pic>
        <p:nvPicPr>
          <p:cNvPr id="22532" name="Shape 233"/>
          <p:cNvPicPr preferRelativeResize="0">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929" y="3420746"/>
            <a:ext cx="6840537"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Shape 931"/>
          <p:cNvSpPr txBox="1">
            <a:spLocks noGrp="1"/>
          </p:cNvSpPr>
          <p:nvPr>
            <p:ph type="title" idx="4294967295"/>
          </p:nvPr>
        </p:nvSpPr>
        <p:spPr>
          <a:xfrm>
            <a:off x="628650" y="855031"/>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The SYCL Ecosystem</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32" name="Shape 932"/>
          <p:cNvSpPr/>
          <p:nvPr/>
        </p:nvSpPr>
        <p:spPr>
          <a:xfrm>
            <a:off x="628649" y="2036445"/>
            <a:ext cx="7886700" cy="387675"/>
          </a:xfrm>
          <a:prstGeom prst="rect">
            <a:avLst/>
          </a:prstGeom>
          <a:solidFill>
            <a:srgbClr val="FF552D"/>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C++ Application</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3" name="Shape 933"/>
          <p:cNvSpPr/>
          <p:nvPr/>
        </p:nvSpPr>
        <p:spPr>
          <a:xfrm>
            <a:off x="3386739" y="2725273"/>
            <a:ext cx="2370600" cy="387675"/>
          </a:xfrm>
          <a:prstGeom prst="rect">
            <a:avLst/>
          </a:prstGeom>
          <a:solidFill>
            <a:srgbClr val="92D05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C++ Template Library</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4" name="Shape 934"/>
          <p:cNvSpPr/>
          <p:nvPr/>
        </p:nvSpPr>
        <p:spPr>
          <a:xfrm>
            <a:off x="3128555" y="3421503"/>
            <a:ext cx="2882475" cy="387675"/>
          </a:xfrm>
          <a:prstGeom prst="rect">
            <a:avLst/>
          </a:prstGeom>
          <a:solidFill>
            <a:schemeClr val="accent2"/>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SYCL for OpenCL</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5" name="Shape 935"/>
          <p:cNvSpPr/>
          <p:nvPr/>
        </p:nvSpPr>
        <p:spPr>
          <a:xfrm>
            <a:off x="628649" y="4102928"/>
            <a:ext cx="7886700" cy="387675"/>
          </a:xfrm>
          <a:prstGeom prst="rect">
            <a:avLst/>
          </a:prstGeom>
          <a:solidFill>
            <a:srgbClr val="0070C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OpenCL</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6" name="Shape 936"/>
          <p:cNvSpPr/>
          <p:nvPr/>
        </p:nvSpPr>
        <p:spPr>
          <a:xfrm>
            <a:off x="6144829" y="2725273"/>
            <a:ext cx="2370600" cy="387675"/>
          </a:xfrm>
          <a:prstGeom prst="rect">
            <a:avLst/>
          </a:prstGeom>
          <a:solidFill>
            <a:srgbClr val="92D05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C++ Template Library</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7" name="Shape 937"/>
          <p:cNvSpPr/>
          <p:nvPr/>
        </p:nvSpPr>
        <p:spPr>
          <a:xfrm>
            <a:off x="628649" y="2725273"/>
            <a:ext cx="2370600" cy="387675"/>
          </a:xfrm>
          <a:prstGeom prst="rect">
            <a:avLst/>
          </a:prstGeom>
          <a:solidFill>
            <a:srgbClr val="92D05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C++ Template Library</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8" name="Shape 938"/>
          <p:cNvSpPr/>
          <p:nvPr/>
        </p:nvSpPr>
        <p:spPr>
          <a:xfrm>
            <a:off x="1987457" y="4791755"/>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GPU</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39" name="Shape 939"/>
          <p:cNvSpPr/>
          <p:nvPr/>
        </p:nvSpPr>
        <p:spPr>
          <a:xfrm>
            <a:off x="3346265" y="4791755"/>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APU</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40" name="Shape 940"/>
          <p:cNvSpPr/>
          <p:nvPr/>
        </p:nvSpPr>
        <p:spPr>
          <a:xfrm>
            <a:off x="4318781" y="3854628"/>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1" name="Shape 941"/>
          <p:cNvSpPr/>
          <p:nvPr/>
        </p:nvSpPr>
        <p:spPr>
          <a:xfrm>
            <a:off x="4316562" y="3158397"/>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2" name="Shape 942"/>
          <p:cNvSpPr/>
          <p:nvPr/>
        </p:nvSpPr>
        <p:spPr>
          <a:xfrm>
            <a:off x="4316562" y="2469569"/>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3" name="Shape 943"/>
          <p:cNvSpPr/>
          <p:nvPr/>
        </p:nvSpPr>
        <p:spPr>
          <a:xfrm>
            <a:off x="941888" y="4539497"/>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4" name="Shape 944"/>
          <p:cNvSpPr/>
          <p:nvPr/>
        </p:nvSpPr>
        <p:spPr>
          <a:xfrm>
            <a:off x="5018312" y="4539497"/>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5" name="Shape 945"/>
          <p:cNvSpPr/>
          <p:nvPr/>
        </p:nvSpPr>
        <p:spPr>
          <a:xfrm>
            <a:off x="1560691" y="2469569"/>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6" name="Shape 946"/>
          <p:cNvSpPr/>
          <p:nvPr/>
        </p:nvSpPr>
        <p:spPr>
          <a:xfrm>
            <a:off x="7076870" y="2469569"/>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47" name="Shape 947"/>
          <p:cNvSpPr/>
          <p:nvPr/>
        </p:nvSpPr>
        <p:spPr>
          <a:xfrm>
            <a:off x="628649" y="4791755"/>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CPU</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48" name="Shape 948"/>
          <p:cNvSpPr/>
          <p:nvPr/>
        </p:nvSpPr>
        <p:spPr>
          <a:xfrm>
            <a:off x="6043753" y="4784352"/>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FPGA</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49" name="Shape 949"/>
          <p:cNvSpPr/>
          <p:nvPr/>
        </p:nvSpPr>
        <p:spPr>
          <a:xfrm>
            <a:off x="4705073" y="4784352"/>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Accelerator</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50" name="Shape 950"/>
          <p:cNvSpPr/>
          <p:nvPr/>
        </p:nvSpPr>
        <p:spPr>
          <a:xfrm>
            <a:off x="7382433" y="4784352"/>
            <a:ext cx="1132875" cy="387675"/>
          </a:xfrm>
          <a:prstGeom prst="rect">
            <a:avLst/>
          </a:prstGeom>
          <a:solidFill>
            <a:srgbClr val="7030A0"/>
          </a:solidFill>
          <a:ln w="28575"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500">
                <a:solidFill>
                  <a:schemeClr val="lt1"/>
                </a:solidFill>
                <a:latin typeface="Arial" panose="020B0604020202020204"/>
                <a:ea typeface="Arial" panose="020B0604020202020204"/>
                <a:cs typeface="Arial" panose="020B0604020202020204"/>
                <a:sym typeface="Arial" panose="020B0604020202020204"/>
              </a:rPr>
              <a:t>DSP</a:t>
            </a:r>
            <a:endParaRPr lang="en-GB" sz="1500">
              <a:solidFill>
                <a:schemeClr val="lt1"/>
              </a:solidFill>
              <a:latin typeface="Arial" panose="020B0604020202020204"/>
              <a:ea typeface="Arial" panose="020B0604020202020204"/>
              <a:cs typeface="Arial" panose="020B0604020202020204"/>
              <a:sym typeface="Arial" panose="020B0604020202020204"/>
            </a:endParaRPr>
          </a:p>
        </p:txBody>
      </p:sp>
      <p:sp>
        <p:nvSpPr>
          <p:cNvPr id="951" name="Shape 951"/>
          <p:cNvSpPr/>
          <p:nvPr/>
        </p:nvSpPr>
        <p:spPr>
          <a:xfrm>
            <a:off x="2300696" y="4539497"/>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52" name="Shape 952"/>
          <p:cNvSpPr/>
          <p:nvPr/>
        </p:nvSpPr>
        <p:spPr>
          <a:xfrm>
            <a:off x="3659504" y="4539497"/>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53" name="Shape 953"/>
          <p:cNvSpPr/>
          <p:nvPr/>
        </p:nvSpPr>
        <p:spPr>
          <a:xfrm>
            <a:off x="6356992" y="4532300"/>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54" name="Shape 954"/>
          <p:cNvSpPr/>
          <p:nvPr/>
        </p:nvSpPr>
        <p:spPr>
          <a:xfrm>
            <a:off x="7695672" y="4532300"/>
            <a:ext cx="506475" cy="210150"/>
          </a:xfrm>
          <a:prstGeom prst="downArrow">
            <a:avLst>
              <a:gd name="adj1" fmla="val 50000"/>
              <a:gd name="adj2" fmla="val 50000"/>
            </a:avLst>
          </a:prstGeom>
          <a:solidFill>
            <a:schemeClr val="lt1"/>
          </a:solidFill>
          <a:ln w="19050" cap="flat" cmpd="sng">
            <a:solidFill>
              <a:schemeClr val="dk1"/>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Shape 959"/>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0" name="Shape 960"/>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endParaRPr sz="1200">
              <a:solidFill>
                <a:schemeClr val="dk1"/>
              </a:solidFill>
              <a:latin typeface="Courier"/>
              <a:ea typeface="Courier"/>
              <a:cs typeface="Courier"/>
              <a:sym typeface="Courier"/>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6" name="Shape 966"/>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7" name="Shape 967"/>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968" name="Shape 968"/>
          <p:cNvSpPr/>
          <p:nvPr/>
        </p:nvSpPr>
        <p:spPr>
          <a:xfrm>
            <a:off x="598814" y="1783703"/>
            <a:ext cx="2102175" cy="234225"/>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74" name="Shape 974"/>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975" name="Shape 975"/>
          <p:cNvSpPr/>
          <p:nvPr/>
        </p:nvSpPr>
        <p:spPr>
          <a:xfrm>
            <a:off x="759655" y="2725102"/>
            <a:ext cx="5329800" cy="626625"/>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76" name="Shape 976"/>
          <p:cNvSpPr/>
          <p:nvPr/>
        </p:nvSpPr>
        <p:spPr>
          <a:xfrm>
            <a:off x="628650" y="2776519"/>
            <a:ext cx="130950" cy="2192400"/>
          </a:xfrm>
          <a:prstGeom prst="leftBrace">
            <a:avLst>
              <a:gd name="adj1" fmla="val 8333"/>
              <a:gd name="adj2" fmla="val 50000"/>
            </a:avLst>
          </a:prstGeom>
          <a:noFill/>
          <a:ln w="19050" cap="flat" cmpd="sng">
            <a:solidFill>
              <a:srgbClr val="FF0000"/>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dk1"/>
              </a:solidFill>
              <a:latin typeface="Arial" panose="020B0604020202020204"/>
              <a:ea typeface="Arial" panose="020B0604020202020204"/>
              <a:cs typeface="Arial" panose="020B0604020202020204"/>
              <a:sym typeface="Arial" panose="020B0604020202020204"/>
            </a:endParaRPr>
          </a:p>
        </p:txBody>
      </p:sp>
      <p:sp>
        <p:nvSpPr>
          <p:cNvPr id="977" name="Shape 977"/>
          <p:cNvSpPr/>
          <p:nvPr/>
        </p:nvSpPr>
        <p:spPr>
          <a:xfrm>
            <a:off x="2316161" y="4354311"/>
            <a:ext cx="1502325" cy="740475"/>
          </a:xfrm>
          <a:prstGeom prst="wedgeRoundRectCallout">
            <a:avLst>
              <a:gd name="adj1" fmla="val -143235"/>
              <a:gd name="adj2" fmla="val -132938"/>
              <a:gd name="adj3" fmla="val 16667"/>
            </a:avLst>
          </a:prstGeom>
          <a:solidFill>
            <a:schemeClr val="accent1"/>
          </a:solidFill>
          <a:ln w="19050" cap="flat" cmpd="sng">
            <a:solidFill>
              <a:srgbClr val="002060"/>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200">
                <a:solidFill>
                  <a:schemeClr val="lt1"/>
                </a:solidFill>
                <a:latin typeface="Arial" panose="020B0604020202020204"/>
                <a:ea typeface="Arial" panose="020B0604020202020204"/>
                <a:cs typeface="Arial" panose="020B0604020202020204"/>
                <a:sym typeface="Arial" panose="020B0604020202020204"/>
              </a:rPr>
              <a:t>The buffers synchronise upon destruction</a:t>
            </a:r>
            <a:endParaRPr lang="en-GB" sz="12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3" name="Shape 983"/>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cl::sycl::queue defaultQueue;</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984" name="Shape 984"/>
          <p:cNvSpPr/>
          <p:nvPr/>
        </p:nvSpPr>
        <p:spPr>
          <a:xfrm>
            <a:off x="770206" y="3309427"/>
            <a:ext cx="2743200" cy="221625"/>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0" name="Shape 990"/>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cl::sycl::queue defaultQueue;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defaultQueue.submit([&amp;] (cl::sycl::handler &amp;cgh)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991" name="Shape 991"/>
          <p:cNvSpPr/>
          <p:nvPr/>
        </p:nvSpPr>
        <p:spPr>
          <a:xfrm>
            <a:off x="728003" y="3478238"/>
            <a:ext cx="4779450" cy="1677600"/>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992" name="Shape 992"/>
          <p:cNvSpPr/>
          <p:nvPr/>
        </p:nvSpPr>
        <p:spPr>
          <a:xfrm>
            <a:off x="628649" y="3421087"/>
            <a:ext cx="99450" cy="1677600"/>
          </a:xfrm>
          <a:prstGeom prst="leftBrace">
            <a:avLst>
              <a:gd name="adj1" fmla="val 8333"/>
              <a:gd name="adj2" fmla="val 50000"/>
            </a:avLst>
          </a:prstGeom>
          <a:noFill/>
          <a:ln w="28575" cap="flat" cmpd="sng">
            <a:solidFill>
              <a:srgbClr val="FF0000"/>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dk1"/>
              </a:solidFill>
              <a:latin typeface="Arial" panose="020B0604020202020204"/>
              <a:ea typeface="Arial" panose="020B0604020202020204"/>
              <a:cs typeface="Arial" panose="020B0604020202020204"/>
              <a:sym typeface="Arial" panose="020B0604020202020204"/>
            </a:endParaRPr>
          </a:p>
        </p:txBody>
      </p:sp>
      <p:sp>
        <p:nvSpPr>
          <p:cNvPr id="993" name="Shape 993"/>
          <p:cNvSpPr/>
          <p:nvPr/>
        </p:nvSpPr>
        <p:spPr>
          <a:xfrm>
            <a:off x="6024490" y="3262520"/>
            <a:ext cx="2374875" cy="618975"/>
          </a:xfrm>
          <a:prstGeom prst="wedgeRoundRectCallout">
            <a:avLst>
              <a:gd name="adj1" fmla="val -66300"/>
              <a:gd name="adj2" fmla="val 155610"/>
              <a:gd name="adj3" fmla="val 16667"/>
            </a:avLst>
          </a:prstGeom>
          <a:solidFill>
            <a:schemeClr val="accent1"/>
          </a:solidFill>
          <a:ln w="19050" cap="flat" cmpd="sng">
            <a:solidFill>
              <a:srgbClr val="002060"/>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200">
                <a:solidFill>
                  <a:schemeClr val="lt1"/>
                </a:solidFill>
                <a:latin typeface="Arial" panose="020B0604020202020204"/>
                <a:ea typeface="Arial" panose="020B0604020202020204"/>
                <a:cs typeface="Arial" panose="020B0604020202020204"/>
                <a:sym typeface="Arial" panose="020B0604020202020204"/>
              </a:rPr>
              <a:t>Create a command group to define an asynchronous task</a:t>
            </a:r>
            <a:endParaRPr lang="en-GB" sz="12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Shape 998"/>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99" name="Shape 999"/>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cl::sycl::queue defaultQueue;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defaultQueue.submit([&amp;] (cl::sycl::handler &amp;cgh)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inputAPtr = inputABuf.get_access&lt;cl::sycl::access::read&gt;(cgh);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inputBPtr = inputBBuf.get_access&lt;cl::sycl::access::read&gt;(cgh);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outputPtr = outputBuf.get_access&lt;cl::sycl::access::write&gt;(cgh);</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1000" name="Shape 1000"/>
          <p:cNvSpPr/>
          <p:nvPr/>
        </p:nvSpPr>
        <p:spPr>
          <a:xfrm>
            <a:off x="939018" y="3678703"/>
            <a:ext cx="6340950" cy="580275"/>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Shape 1005"/>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06" name="Shape 1006"/>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 kernel;</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cl::sycl::queue defaultQueue;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defaultQueue.submit([&amp;] (cl::sycl::handler &amp;cgh)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inputAPtr = inputABuf.get_access&lt;cl::sycl::access::read&gt;(cgh);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inputBPtr = inputBBuf.get_access&lt;cl::sycl::access::read&gt;(cgh);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outputPtr = outputBuf.get_access&lt;cl::sycl::access::write&gt;(cgh);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cgh.parallel_for&lt;kernel&lt;T&gt;&gt;(cl::sycl::range&lt;1&gt;(out.size())),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[=](cl::sycl::id&lt;1&gt; idx)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1007" name="Shape 1007"/>
          <p:cNvSpPr/>
          <p:nvPr/>
        </p:nvSpPr>
        <p:spPr>
          <a:xfrm>
            <a:off x="949568" y="4237894"/>
            <a:ext cx="5600925" cy="728100"/>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
        <p:nvSpPr>
          <p:cNvPr id="1008" name="Shape 1008"/>
          <p:cNvSpPr/>
          <p:nvPr/>
        </p:nvSpPr>
        <p:spPr>
          <a:xfrm>
            <a:off x="850106" y="4237894"/>
            <a:ext cx="85275" cy="728100"/>
          </a:xfrm>
          <a:prstGeom prst="leftBrace">
            <a:avLst>
              <a:gd name="adj1" fmla="val 8333"/>
              <a:gd name="adj2" fmla="val 50000"/>
            </a:avLst>
          </a:prstGeom>
          <a:noFill/>
          <a:ln w="28575" cap="flat" cmpd="sng">
            <a:solidFill>
              <a:srgbClr val="FF0000"/>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dk1"/>
              </a:solidFill>
              <a:latin typeface="Arial" panose="020B0604020202020204"/>
              <a:ea typeface="Arial" panose="020B0604020202020204"/>
              <a:cs typeface="Arial" panose="020B0604020202020204"/>
              <a:sym typeface="Arial" panose="020B0604020202020204"/>
            </a:endParaRPr>
          </a:p>
        </p:txBody>
      </p:sp>
      <p:sp>
        <p:nvSpPr>
          <p:cNvPr id="1009" name="Shape 1009"/>
          <p:cNvSpPr/>
          <p:nvPr/>
        </p:nvSpPr>
        <p:spPr>
          <a:xfrm>
            <a:off x="6641270" y="2722218"/>
            <a:ext cx="1488600" cy="788850"/>
          </a:xfrm>
          <a:prstGeom prst="wedgeRoundRectCallout">
            <a:avLst>
              <a:gd name="adj1" fmla="val -276042"/>
              <a:gd name="adj2" fmla="val 130961"/>
              <a:gd name="adj3" fmla="val 16667"/>
            </a:avLst>
          </a:prstGeom>
          <a:solidFill>
            <a:schemeClr val="accent1"/>
          </a:solidFill>
          <a:ln w="19050" cap="flat" cmpd="sng">
            <a:solidFill>
              <a:srgbClr val="002060"/>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200">
                <a:solidFill>
                  <a:schemeClr val="lt1"/>
                </a:solidFill>
                <a:latin typeface="Arial" panose="020B0604020202020204"/>
                <a:ea typeface="Arial" panose="020B0604020202020204"/>
                <a:cs typeface="Arial" panose="020B0604020202020204"/>
                <a:sym typeface="Arial" panose="020B0604020202020204"/>
              </a:rPr>
              <a:t>You must provide a name for the lambda</a:t>
            </a:r>
            <a:endParaRPr lang="en-GB" sz="1200">
              <a:solidFill>
                <a:schemeClr val="lt1"/>
              </a:solidFill>
              <a:latin typeface="Arial" panose="020B0604020202020204"/>
              <a:ea typeface="Arial" panose="020B0604020202020204"/>
              <a:cs typeface="Arial" panose="020B0604020202020204"/>
              <a:sym typeface="Arial" panose="020B0604020202020204"/>
            </a:endParaRPr>
          </a:p>
        </p:txBody>
      </p:sp>
      <p:sp>
        <p:nvSpPr>
          <p:cNvPr id="1010" name="Shape 1010"/>
          <p:cNvSpPr/>
          <p:nvPr/>
        </p:nvSpPr>
        <p:spPr>
          <a:xfrm>
            <a:off x="6707835" y="4353044"/>
            <a:ext cx="1701225" cy="788850"/>
          </a:xfrm>
          <a:prstGeom prst="wedgeRoundRectCallout">
            <a:avLst>
              <a:gd name="adj1" fmla="val -55570"/>
              <a:gd name="adj2" fmla="val -57450"/>
              <a:gd name="adj3" fmla="val 16667"/>
            </a:avLst>
          </a:prstGeom>
          <a:solidFill>
            <a:schemeClr val="accent1"/>
          </a:solidFill>
          <a:ln w="19050" cap="flat" cmpd="sng">
            <a:solidFill>
              <a:srgbClr val="002060"/>
            </a:solidFill>
            <a:prstDash val="solid"/>
            <a:miter lim="800000"/>
            <a:headEnd type="none" w="med" len="med"/>
            <a:tailEnd type="none" w="med" len="med"/>
          </a:ln>
        </p:spPr>
        <p:txBody>
          <a:bodyPr wrap="square" lIns="68569" tIns="34275" rIns="68569" bIns="34275" anchor="ctr" anchorCtr="0">
            <a:noAutofit/>
          </a:bodyPr>
          <a:lstStyle/>
          <a:p>
            <a:pPr algn="ctr">
              <a:buSzPct val="25000"/>
            </a:pPr>
            <a:r>
              <a:rPr lang="en-GB" sz="1200">
                <a:solidFill>
                  <a:schemeClr val="lt1"/>
                </a:solidFill>
                <a:latin typeface="Arial" panose="020B0604020202020204"/>
                <a:ea typeface="Arial" panose="020B0604020202020204"/>
                <a:cs typeface="Arial" panose="020B0604020202020204"/>
                <a:sym typeface="Arial" panose="020B0604020202020204"/>
              </a:rPr>
              <a:t>Create a parallel_for to define the device code</a:t>
            </a:r>
            <a:endParaRPr lang="en-GB" sz="12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16" name="Shape 1016"/>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r>
              <a:rPr lang="en-GB" sz="1200">
                <a:solidFill>
                  <a:schemeClr val="dk1"/>
                </a:solidFill>
                <a:latin typeface="Courier"/>
                <a:ea typeface="Courier"/>
                <a:cs typeface="Courier"/>
                <a:sym typeface="Courier"/>
              </a:rPr>
              <a:t>#include &lt;CL/sycl.hpp&gt;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 kernel;</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&amp;out)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inputABuf(inA.data(),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inputBBuf(inB.data(),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cl::sycl::buffer&lt;T, 1&gt; outputBuf(out.data(), 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cl::sycl::queue defaultQueue;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defaultQueue.submit([&amp;] (cl::sycl::handler &amp;cgh)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inputAPtr = inputABuf.get_access&lt;cl::sycl::access::read&gt;(cgh);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inputBPtr = inputBBuf.get_access&lt;cl::sycl::access::read&gt;(cgh);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auto outputPtr = outputBuf.get_access&lt;cl::sycl::access::write&gt;(cgh);</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cgh.parallel_for&lt;kernel&lt;T&gt;&gt;(cl::sycl::range&lt;1&gt;(out.size())),</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[=](cl::sycl::id&lt;1&gt; idx)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outputPtr[idx] = inputAPtr[idx] + inputBPtr[idx];</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
        <p:nvSpPr>
          <p:cNvPr id="1017" name="Shape 1017"/>
          <p:cNvSpPr/>
          <p:nvPr/>
        </p:nvSpPr>
        <p:spPr>
          <a:xfrm>
            <a:off x="1150034" y="4575518"/>
            <a:ext cx="4547475" cy="232200"/>
          </a:xfrm>
          <a:prstGeom prst="roundRect">
            <a:avLst>
              <a:gd name="adj" fmla="val 16667"/>
            </a:avLst>
          </a:prstGeom>
          <a:solidFill>
            <a:srgbClr val="3399FF">
              <a:alpha val="24710"/>
            </a:srgbClr>
          </a:solidFill>
          <a:ln w="12700" cap="flat" cmpd="sng">
            <a:solidFill>
              <a:srgbClr val="42719B"/>
            </a:solidFill>
            <a:prstDash val="solid"/>
            <a:miter lim="800000"/>
            <a:headEnd type="none" w="med" len="med"/>
            <a:tailEnd type="none" w="med" len="med"/>
          </a:ln>
        </p:spPr>
        <p:txBody>
          <a:bodyPr wrap="square" lIns="68569" tIns="34275" rIns="68569" bIns="34275" anchor="ctr" anchorCtr="0">
            <a:noAutofit/>
          </a:bodyPr>
          <a:lstStyle/>
          <a:p>
            <a:pPr algn="ctr">
              <a:buSzPct val="25000"/>
            </a:pPr>
            <a:endParaRPr sz="135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idx="4294967295"/>
          </p:nvPr>
        </p:nvSpPr>
        <p:spPr>
          <a:xfrm>
            <a:off x="628649" y="857250"/>
            <a:ext cx="7886700" cy="905400"/>
          </a:xfrm>
          <a:prstGeom prst="rect">
            <a:avLst/>
          </a:prstGeom>
          <a:noFill/>
          <a:ln>
            <a:noFill/>
          </a:ln>
        </p:spPr>
        <p:txBody>
          <a:bodyPr vert="horz" wrap="square" lIns="68569" tIns="189000" rIns="68569" bIns="189000" rtlCol="0" anchor="ctr" anchorCtr="0">
            <a:noAutofit/>
          </a:bodyPr>
          <a:lstStyle/>
          <a:p>
            <a:pPr algn="ctr">
              <a:spcBef>
                <a:spcPts val="0"/>
              </a:spcBef>
              <a:buSzPct val="25000"/>
            </a:pPr>
            <a:r>
              <a:rPr lang="en-GB" sz="3300" b="1">
                <a:solidFill>
                  <a:schemeClr val="dk1"/>
                </a:solidFill>
                <a:latin typeface="Calibri" panose="020F0502020204030204"/>
                <a:ea typeface="Calibri" panose="020F0502020204030204"/>
                <a:cs typeface="Calibri" panose="020F0502020204030204"/>
                <a:sym typeface="Calibri" panose="020F0502020204030204"/>
              </a:rPr>
              <a:t>Example: Vector Add</a:t>
            </a:r>
            <a:endParaRPr lang="en-GB" sz="33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23" name="Shape 1023"/>
          <p:cNvSpPr/>
          <p:nvPr/>
        </p:nvSpPr>
        <p:spPr>
          <a:xfrm>
            <a:off x="577712" y="1762601"/>
            <a:ext cx="7988625" cy="3517650"/>
          </a:xfrm>
          <a:prstGeom prst="rect">
            <a:avLst/>
          </a:prstGeom>
          <a:solidFill>
            <a:srgbClr val="DFDFDF"/>
          </a:solidFill>
          <a:ln w="28575" cap="flat" cmpd="sng">
            <a:solidFill>
              <a:schemeClr val="dk1"/>
            </a:solidFill>
            <a:prstDash val="solid"/>
            <a:miter lim="800000"/>
            <a:headEnd type="none" w="med" len="med"/>
            <a:tailEnd type="none" w="med" len="med"/>
          </a:ln>
        </p:spPr>
        <p:txBody>
          <a:bodyPr wrap="square" lIns="68569" tIns="34275" rIns="68569" bIns="34275" anchor="t" anchorCtr="0">
            <a:noAutofit/>
          </a:bodyPr>
          <a:lstStyle/>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template &lt;typename T&gt;</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void parallel_add(std::vector&lt;T&gt; inA, std::vector&lt;T&gt; inB, std::vector&lt;T&gt; out);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int main()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std::vector&lt;float&gt; inputA = { /* input a */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std::vector&lt;float&gt; inputB = { /* input b */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std::vector&lt;float&gt; output = { /* output */ };</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parallel_add(inputA, inputB, output);</a:t>
            </a:r>
            <a:endParaRPr lang="en-GB" sz="1200">
              <a:solidFill>
                <a:schemeClr val="dk1"/>
              </a:solidFill>
              <a:latin typeface="Courier"/>
              <a:ea typeface="Courier"/>
              <a:cs typeface="Courier"/>
              <a:sym typeface="Courier"/>
            </a:endParaRPr>
          </a:p>
          <a:p>
            <a:pPr>
              <a:buSzPct val="25000"/>
            </a:pPr>
            <a:endParaRPr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  ...</a:t>
            </a:r>
            <a:endParaRPr lang="en-GB" sz="1200">
              <a:solidFill>
                <a:schemeClr val="dk1"/>
              </a:solidFill>
              <a:latin typeface="Courier"/>
              <a:ea typeface="Courier"/>
              <a:cs typeface="Courier"/>
              <a:sym typeface="Courier"/>
            </a:endParaRPr>
          </a:p>
          <a:p>
            <a:pPr>
              <a:buSzPct val="25000"/>
            </a:pPr>
            <a:r>
              <a:rPr lang="en-GB" sz="1200">
                <a:solidFill>
                  <a:schemeClr val="dk1"/>
                </a:solidFill>
                <a:latin typeface="Courier"/>
                <a:ea typeface="Courier"/>
                <a:cs typeface="Courier"/>
                <a:sym typeface="Courier"/>
              </a:rPr>
              <a:t>}</a:t>
            </a:r>
            <a:endParaRPr lang="en-GB" sz="1200">
              <a:solidFill>
                <a:schemeClr val="dk1"/>
              </a:solidFill>
              <a:latin typeface="Courier"/>
              <a:ea typeface="Courier"/>
              <a:cs typeface="Courier"/>
              <a:sym typeface="Courie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53843</Words>
  <Application>WPS 演示</Application>
  <PresentationFormat>On-screen Show (4:3)</PresentationFormat>
  <Paragraphs>3075</Paragraphs>
  <Slides>191</Slides>
  <Notes>168</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191</vt:i4>
      </vt:variant>
    </vt:vector>
  </HeadingPairs>
  <TitlesOfParts>
    <vt:vector size="224" baseType="lpstr">
      <vt:lpstr>Arial</vt:lpstr>
      <vt:lpstr>宋体</vt:lpstr>
      <vt:lpstr>Wingdings</vt:lpstr>
      <vt:lpstr>Microsoft YaHei UI</vt:lpstr>
      <vt:lpstr>微软雅黑</vt:lpstr>
      <vt:lpstr>Calibri Light</vt:lpstr>
      <vt:lpstr>Calibri</vt:lpstr>
      <vt:lpstr>Consolas</vt:lpstr>
      <vt:lpstr>Arial Narrow</vt:lpstr>
      <vt:lpstr>Trebuchet MS</vt:lpstr>
      <vt:lpstr>Arial</vt:lpstr>
      <vt:lpstr>Arial Black</vt:lpstr>
      <vt:lpstr>Times New Roman</vt:lpstr>
      <vt:lpstr>Calibri</vt:lpstr>
      <vt:lpstr>Arial Unicode MS</vt:lpstr>
      <vt:lpstr>Segoe UI Semibold</vt:lpstr>
      <vt:lpstr>Times New Roman</vt:lpstr>
      <vt:lpstr>Tekton Pro</vt:lpstr>
      <vt:lpstr>Tekton Pro</vt:lpstr>
      <vt:lpstr>Corbel</vt:lpstr>
      <vt:lpstr>PalatinoLinotype-Roman</vt:lpstr>
      <vt:lpstr>Courier New</vt:lpstr>
      <vt:lpstr>Source Code Pro</vt:lpstr>
      <vt:lpstr>Verdana</vt:lpstr>
      <vt:lpstr>Tahoma</vt:lpstr>
      <vt:lpstr>Noto Sans Symbols</vt:lpstr>
      <vt:lpstr>Courier</vt:lpstr>
      <vt:lpstr>Cambria</vt:lpstr>
      <vt:lpstr>Aharoni</vt:lpstr>
      <vt:lpstr>Segoe Print</vt:lpstr>
      <vt:lpstr>Courier New</vt:lpstr>
      <vt:lpstr>Yu Gothic UI Semibold</vt:lpstr>
      <vt:lpstr>Office 主题</vt:lpstr>
      <vt:lpstr>PowerPoint 演示文稿</vt:lpstr>
      <vt:lpstr>PowerPoint 演示文稿</vt:lpstr>
      <vt:lpstr>PowerPoint 演示文稿</vt:lpstr>
      <vt:lpstr>Codeplay - Connecting AI to Silicon</vt:lpstr>
      <vt:lpstr>Agenda</vt:lpstr>
      <vt:lpstr>Use the Proper Abstraction</vt:lpstr>
      <vt:lpstr>If you have to remember 2 things</vt:lpstr>
      <vt:lpstr>Agenda</vt:lpstr>
      <vt:lpstr>Why is GPU important now?</vt:lpstr>
      <vt:lpstr>Top500 contenders</vt:lpstr>
      <vt:lpstr>Internet of Things</vt:lpstr>
      <vt:lpstr>PowerPoint 演示文稿</vt:lpstr>
      <vt:lpstr>Beautiful and elegant Lambdas</vt:lpstr>
      <vt:lpstr>The Truth</vt:lpstr>
      <vt:lpstr>“Is there in Truth No Beauty?” from Jordan by George Herbert</vt:lpstr>
      <vt:lpstr>The Question</vt:lpstr>
      <vt:lpstr>Power of Computing</vt:lpstr>
      <vt:lpstr>In 1998, a typical machine had the following flops</vt:lpstr>
      <vt:lpstr>In 2011, a typical machine had the following flops</vt:lpstr>
      <vt:lpstr>In 2011, a typical machine had the following flops</vt:lpstr>
      <vt:lpstr>In 2011, a typical machine had the following flops</vt:lpstr>
      <vt:lpstr>In 2011, a typical machine had the following flops</vt:lpstr>
      <vt:lpstr>In 2014, a typical machine had the following flops</vt:lpstr>
      <vt:lpstr>In 2017, a typical machine had the following flops</vt:lpstr>
      <vt:lpstr>Agenda</vt:lpstr>
      <vt:lpstr>What now?</vt:lpstr>
      <vt:lpstr>PowerPoint 演示文稿</vt:lpstr>
      <vt:lpstr>C++1Y(1Y=17/20/22) SG1/SG5/SG14 Plan red=C++17, blue=C++20? Black=future?</vt:lpstr>
      <vt:lpstr>Agenda</vt:lpstr>
      <vt:lpstr>“Hello World” with std::thread</vt:lpstr>
      <vt:lpstr>Avoiding errors / program termination…</vt:lpstr>
      <vt:lpstr>Example:  saxpy</vt:lpstr>
      <vt:lpstr>Sequential Matrix Multiplication</vt:lpstr>
      <vt:lpstr>Structured ("fork-join") parallelism</vt:lpstr>
      <vt:lpstr>Parallel solution</vt:lpstr>
      <vt:lpstr>What does C++ Standard parallelism still need?</vt:lpstr>
      <vt:lpstr>Asynchronous Calls</vt:lpstr>
      <vt:lpstr>PowerPoint 演示文稿</vt:lpstr>
      <vt:lpstr>PowerPoint 演示文稿</vt:lpstr>
      <vt:lpstr>PowerPoint 演示文稿</vt:lpstr>
      <vt:lpstr>Standard Concurrency Interfaces</vt:lpstr>
      <vt:lpstr>std::future Refresher</vt:lpstr>
      <vt:lpstr>std::async + std::future</vt:lpstr>
      <vt:lpstr>Async operations</vt:lpstr>
      <vt:lpstr>Commercial application</vt:lpstr>
      <vt:lpstr>Sequential solution</vt:lpstr>
      <vt:lpstr>Parallel solution</vt:lpstr>
      <vt:lpstr>PowerPoint 演示文稿</vt:lpstr>
      <vt:lpstr>PowerPoint 演示文稿</vt:lpstr>
      <vt:lpstr>Agenda</vt:lpstr>
      <vt:lpstr>Concurrency and parallelism: They’re not the same thing!</vt:lpstr>
      <vt:lpstr>Sports analogy</vt:lpstr>
      <vt:lpstr>PowerPoint 演示文稿</vt:lpstr>
      <vt:lpstr>PowerPoint 演示文稿</vt:lpstr>
      <vt:lpstr>History</vt:lpstr>
      <vt:lpstr>History</vt:lpstr>
      <vt:lpstr>History</vt:lpstr>
      <vt:lpstr>History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Khronos APIs Connect Software to Silicon</vt:lpstr>
      <vt:lpstr>OpenCL – Low-level Parallel Programing</vt:lpstr>
      <vt:lpstr>OpenCL 2.2 Released in May 2017 </vt:lpstr>
      <vt:lpstr>OpenCL Ecosystem</vt:lpstr>
      <vt:lpstr>OpenCL Conformant Implementations</vt:lpstr>
      <vt:lpstr>OpenCL as Language/Library Backend</vt:lpstr>
      <vt:lpstr>What is SYCL?</vt:lpstr>
      <vt:lpstr>SYCL Example</vt:lpstr>
      <vt:lpstr>Separating Storage &amp; Access</vt:lpstr>
      <vt:lpstr>Data Dependency Task Graphs</vt:lpstr>
      <vt:lpstr>PowerPoint 演示文稿</vt:lpstr>
      <vt:lpstr>PowerPoint 演示文稿</vt:lpstr>
      <vt:lpstr>PowerPoint 演示文稿</vt:lpstr>
      <vt:lpstr>SYCL for OpenCL</vt:lpstr>
      <vt:lpstr>The SYCL Ecosystem</vt:lpstr>
      <vt:lpstr>Example: Vector Add</vt:lpstr>
      <vt:lpstr>Example: Vector Add</vt:lpstr>
      <vt:lpstr>Example: Vector Add</vt:lpstr>
      <vt:lpstr>Example: Vector Add</vt:lpstr>
      <vt:lpstr>Example: Vector Add</vt:lpstr>
      <vt:lpstr>Example: Vector Add</vt:lpstr>
      <vt:lpstr>Example: Vector Add</vt:lpstr>
      <vt:lpstr>Example: Vector Add</vt:lpstr>
      <vt:lpstr>Example: Vector Add</vt:lpstr>
      <vt:lpstr>PowerPoint 演示文稿</vt:lpstr>
      <vt:lpstr>PowerPoint 演示文稿</vt:lpstr>
      <vt:lpstr>PowerPoint 演示文稿</vt:lpstr>
      <vt:lpstr>PowerPoint 演示文稿</vt:lpstr>
      <vt:lpstr>PowerPoint 演示文稿</vt:lpstr>
      <vt:lpstr>Eigen Linear Algebra Library</vt:lpstr>
      <vt:lpstr>TensorFlow</vt:lpstr>
      <vt:lpstr>SYCL Ecosystem</vt:lpstr>
      <vt:lpstr>Agenda</vt:lpstr>
      <vt:lpstr>Agenda</vt:lpstr>
      <vt:lpstr>What are executors?</vt:lpstr>
      <vt:lpstr>PowerPoint 演示文稿</vt:lpstr>
      <vt:lpstr>Brief history</vt:lpstr>
      <vt:lpstr>PowerPoint 演示文稿</vt:lpstr>
      <vt:lpstr>PowerPoint 演示文稿</vt:lpstr>
      <vt:lpstr>PowerPoint 演示文稿</vt:lpstr>
      <vt:lpstr>PowerPoint 演示文稿</vt:lpstr>
      <vt:lpstr>PowerPoint 演示文稿</vt:lpstr>
      <vt:lpstr>What is execution?</vt:lpstr>
      <vt:lpstr>PowerPoint 演示文稿</vt:lpstr>
      <vt:lpstr>PowerPoint 演示文稿</vt:lpstr>
      <vt:lpstr>PowerPoint 演示文稿</vt:lpstr>
      <vt:lpstr>PowerPoint 演示文稿</vt:lpstr>
      <vt:lpstr>How do we make sure everyone gets what they want?</vt:lpstr>
      <vt:lpstr>PowerPoint 演示文稿</vt:lpstr>
      <vt:lpstr>What do these all have in Common?</vt:lpstr>
      <vt:lpstr>PowerPoint 演示文稿</vt:lpstr>
      <vt:lpstr>Establish a common topology of execution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Establish the bifurcations of execution</vt:lpstr>
      <vt:lpstr>PowerPoint 演示文稿</vt:lpstr>
      <vt:lpstr>PowerPoint 演示文稿</vt:lpstr>
      <vt:lpstr>PowerPoint 演示文稿</vt:lpstr>
      <vt:lpstr>Establish the execution functions</vt:lpstr>
      <vt:lpstr>PowerPoint 演示文稿</vt:lpstr>
      <vt:lpstr>PowerPoint 演示文稿</vt:lpstr>
      <vt:lpstr>PowerPoint 演示文稿</vt:lpstr>
      <vt:lpstr>PowerPoint 演示文稿</vt:lpstr>
      <vt:lpstr>PowerPoint 演示文稿</vt:lpstr>
      <vt:lpstr>Establish the properties of execution</vt:lpstr>
      <vt:lpstr>PowerPoint 演示文稿</vt:lpstr>
      <vt:lpstr>PowerPoint 演示文稿</vt:lpstr>
      <vt:lpstr>PowerPoint 演示文稿</vt:lpstr>
      <vt:lpstr>Establish how executors could be customised</vt:lpstr>
      <vt:lpstr>PowerPoint 演示文稿</vt:lpstr>
      <vt:lpstr>PowerPoint 演示文稿</vt:lpstr>
      <vt:lpstr>PowerPoint 演示文稿</vt:lpstr>
      <vt:lpstr>PowerPoint 演示文稿</vt:lpstr>
      <vt:lpstr>PowerPoint 演示文稿</vt:lpstr>
      <vt:lpstr>PowerPoint 演示文稿</vt:lpstr>
      <vt:lpstr>Polymorphic Executor</vt:lpstr>
      <vt:lpstr>PowerPoint 演示文稿</vt:lpstr>
      <vt:lpstr>PowerPoint 演示文稿</vt:lpstr>
      <vt:lpstr>PowerPoint 演示文稿</vt:lpstr>
      <vt:lpstr>Implementing an executor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Implementing std::async()</vt:lpstr>
      <vt:lpstr>PowerPoint 演示文稿</vt:lpstr>
      <vt:lpstr>PowerPoint 演示文稿</vt:lpstr>
      <vt:lpstr>PowerPoint 演示文稿</vt:lpstr>
      <vt:lpstr>PowerPoint 演示文稿</vt:lpstr>
      <vt:lpstr>PowerPoint 演示文稿</vt:lpstr>
      <vt:lpstr>PowerPoint 演示文稿</vt:lpstr>
      <vt:lpstr>Using an executor</vt:lpstr>
      <vt:lpstr>PowerPoint 演示文稿</vt:lpstr>
      <vt:lpstr>PowerPoint 演示文稿</vt:lpstr>
      <vt:lpstr>Using a different executor</vt:lpstr>
      <vt:lpstr>PowerPoint 演示文稿</vt:lpstr>
      <vt:lpstr>Use the Proper Abstraction</vt:lpstr>
      <vt:lpstr>If you have to remember 2 things</vt:lpstr>
      <vt:lpstr>Codeplay</vt:lpstr>
      <vt:lpstr>What our ComputeCpp users say about us</vt:lpstr>
      <vt:lpstr>Further information</vt:lpstr>
      <vt:lpstr>PowerPoint 演示文稿</vt:lpstr>
      <vt:lpstr>PowerPoint 演示文稿</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李肥</dc:creator>
  <cp:lastModifiedBy>Boolan-003</cp:lastModifiedBy>
  <cp:revision>40</cp:revision>
  <dcterms:created xsi:type="dcterms:W3CDTF">2017-10-25T05:24:00Z</dcterms:created>
  <dcterms:modified xsi:type="dcterms:W3CDTF">2017-11-18T03:09:11Z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